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theme/themeOverride16.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5" r:id="rId2"/>
    <p:sldMasterId id="2147483745" r:id="rId3"/>
    <p:sldMasterId id="2147483751" r:id="rId4"/>
  </p:sldMasterIdLst>
  <p:notesMasterIdLst>
    <p:notesMasterId r:id="rId27"/>
  </p:notesMasterIdLst>
  <p:handoutMasterIdLst>
    <p:handoutMasterId r:id="rId28"/>
  </p:handoutMasterIdLst>
  <p:sldIdLst>
    <p:sldId id="326" r:id="rId5"/>
    <p:sldId id="347" r:id="rId6"/>
    <p:sldId id="328" r:id="rId7"/>
    <p:sldId id="341" r:id="rId8"/>
    <p:sldId id="313" r:id="rId9"/>
    <p:sldId id="344" r:id="rId10"/>
    <p:sldId id="331" r:id="rId11"/>
    <p:sldId id="332" r:id="rId12"/>
    <p:sldId id="345" r:id="rId13"/>
    <p:sldId id="308" r:id="rId14"/>
    <p:sldId id="299" r:id="rId15"/>
    <p:sldId id="334" r:id="rId16"/>
    <p:sldId id="348" r:id="rId17"/>
    <p:sldId id="346" r:id="rId18"/>
    <p:sldId id="337" r:id="rId19"/>
    <p:sldId id="297" r:id="rId20"/>
    <p:sldId id="338" r:id="rId21"/>
    <p:sldId id="339" r:id="rId22"/>
    <p:sldId id="340" r:id="rId23"/>
    <p:sldId id="301" r:id="rId24"/>
    <p:sldId id="342" r:id="rId25"/>
    <p:sldId id="343" r:id="rId26"/>
  </p:sldIdLst>
  <p:sldSz cx="9144000" cy="6858000" type="screen4x3"/>
  <p:notesSz cx="6797675" cy="9926638"/>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6586422-389B-4F42-9B63-6FAB91DE5D89}">
          <p14:sldIdLst>
            <p14:sldId id="326"/>
            <p14:sldId id="347"/>
            <p14:sldId id="328"/>
            <p14:sldId id="341"/>
            <p14:sldId id="313"/>
            <p14:sldId id="344"/>
            <p14:sldId id="331"/>
            <p14:sldId id="332"/>
            <p14:sldId id="345"/>
            <p14:sldId id="308"/>
            <p14:sldId id="299"/>
            <p14:sldId id="334"/>
            <p14:sldId id="348"/>
            <p14:sldId id="346"/>
            <p14:sldId id="337"/>
            <p14:sldId id="297"/>
            <p14:sldId id="338"/>
            <p14:sldId id="339"/>
            <p14:sldId id="340"/>
            <p14:sldId id="301"/>
            <p14:sldId id="342"/>
            <p14:sldId id="343"/>
          </p14:sldIdLst>
        </p14:section>
      </p14:sectionLst>
    </p:ex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2873">
          <p15:clr>
            <a:srgbClr val="A4A3A4"/>
          </p15:clr>
        </p15:guide>
        <p15:guide id="5" orient="horz" pos="1128">
          <p15:clr>
            <a:srgbClr val="A4A3A4"/>
          </p15:clr>
        </p15:guide>
        <p15:guide id="6" orient="horz" pos="810">
          <p15:clr>
            <a:srgbClr val="A4A3A4"/>
          </p15:clr>
        </p15:guide>
        <p15:guide id="7" orient="horz" pos="3509">
          <p15:clr>
            <a:srgbClr val="A4A3A4"/>
          </p15:clr>
        </p15:guide>
        <p15:guide id="8" orient="horz" pos="3668">
          <p15:clr>
            <a:srgbClr val="A4A3A4"/>
          </p15:clr>
        </p15:guide>
        <p15:guide id="9" pos="180">
          <p15:clr>
            <a:srgbClr val="A4A3A4"/>
          </p15:clr>
        </p15:guide>
        <p15:guide id="10" pos="5578">
          <p15:clr>
            <a:srgbClr val="A4A3A4"/>
          </p15:clr>
        </p15:guide>
        <p15:guide id="11" pos="2880">
          <p15:clr>
            <a:srgbClr val="A4A3A4"/>
          </p15:clr>
        </p15:guide>
        <p15:guide id="12" pos="814">
          <p15:clr>
            <a:srgbClr val="A4A3A4"/>
          </p15:clr>
        </p15:guide>
        <p15:guide id="13" pos="5260">
          <p15:clr>
            <a:srgbClr val="A4A3A4"/>
          </p15:clr>
        </p15:guide>
        <p15:guide id="14" pos="3196">
          <p15:clr>
            <a:srgbClr val="A4A3A4"/>
          </p15:clr>
        </p15:guide>
        <p15:guide id="15" pos="495">
          <p15:clr>
            <a:srgbClr val="A4A3A4"/>
          </p15:clr>
        </p15:guide>
        <p15:guide id="16"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11E"/>
    <a:srgbClr val="C61678"/>
    <a:srgbClr val="BFBFBF"/>
    <a:srgbClr val="A6A6A6"/>
    <a:srgbClr val="C50017"/>
    <a:srgbClr val="262626"/>
    <a:srgbClr val="941678"/>
    <a:srgbClr val="FF8480"/>
    <a:srgbClr val="FF6D6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94629" autoAdjust="0"/>
  </p:normalViewPr>
  <p:slideViewPr>
    <p:cSldViewPr snapToGrid="0" showGuides="1">
      <p:cViewPr>
        <p:scale>
          <a:sx n="130" d="100"/>
          <a:sy n="130" d="100"/>
        </p:scale>
        <p:origin x="1314" y="-144"/>
      </p:cViewPr>
      <p:guideLst>
        <p:guide orient="horz" pos="4144"/>
        <p:guide orient="horz" pos="174"/>
        <p:guide orient="horz" pos="3192"/>
        <p:guide orient="horz" pos="2873"/>
        <p:guide orient="horz" pos="1128"/>
        <p:guide orient="horz" pos="810"/>
        <p:guide orient="horz" pos="3509"/>
        <p:guide orient="horz" pos="3668"/>
        <p:guide pos="180"/>
        <p:guide pos="5578"/>
        <p:guide pos="2880"/>
        <p:guide pos="814"/>
        <p:guide pos="5260"/>
        <p:guide pos="3196"/>
        <p:guide pos="495"/>
        <p:guide pos="3830"/>
      </p:guideLst>
    </p:cSldViewPr>
  </p:slid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Trip Volume (millions)</a:t>
            </a:r>
          </a:p>
        </c:rich>
      </c:tx>
      <c:layout>
        <c:manualLayout>
          <c:xMode val="edge"/>
          <c:yMode val="edge"/>
          <c:x val="0.27436093977568698"/>
          <c:y val="2.1694564076822201E-2"/>
        </c:manualLayout>
      </c:layout>
      <c:overlay val="0"/>
    </c:title>
    <c:autoTitleDeleted val="0"/>
    <c:plotArea>
      <c:layout>
        <c:manualLayout>
          <c:layoutTarget val="inner"/>
          <c:xMode val="edge"/>
          <c:yMode val="edge"/>
          <c:x val="0.27356948746068899"/>
          <c:y val="0.13520015211495701"/>
          <c:w val="0.68999192436134804"/>
          <c:h val="0.81597757073242005"/>
        </c:manualLayout>
      </c:layout>
      <c:barChart>
        <c:barDir val="bar"/>
        <c:grouping val="clustered"/>
        <c:varyColors val="0"/>
        <c:ser>
          <c:idx val="3"/>
          <c:order val="0"/>
          <c:tx>
            <c:strRef>
              <c:f>Sheet1!$C$1</c:f>
              <c:strCache>
                <c:ptCount val="1"/>
                <c:pt idx="0">
                  <c:v>England 18</c:v>
                </c:pt>
              </c:strCache>
            </c:strRef>
          </c:tx>
          <c:spPr>
            <a:solidFill>
              <a:srgbClr val="C50017">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Dec-18</c:v>
                </c:pt>
              </c:strCache>
            </c:strRef>
          </c:cat>
          <c:val>
            <c:numRef>
              <c:f>Sheet1!$C$2:$C$4</c:f>
              <c:numCache>
                <c:formatCode>0.0</c:formatCode>
                <c:ptCount val="3"/>
                <c:pt idx="0">
                  <c:v>97.373000000000005</c:v>
                </c:pt>
                <c:pt idx="1">
                  <c:v>23.335000000000001</c:v>
                </c:pt>
                <c:pt idx="2">
                  <c:v>9.0779999999999994</c:v>
                </c:pt>
              </c:numCache>
            </c:numRef>
          </c:val>
          <c:extLst>
            <c:ext xmlns:c16="http://schemas.microsoft.com/office/drawing/2014/chart" uri="{C3380CC4-5D6E-409C-BE32-E72D297353CC}">
              <c16:uniqueId val="{00000000-B976-425C-9762-D9E32A10E7DB}"/>
            </c:ext>
          </c:extLst>
        </c:ser>
        <c:ser>
          <c:idx val="2"/>
          <c:order val="1"/>
          <c:tx>
            <c:strRef>
              <c:f>Sheet1!$B$1</c:f>
              <c:strCache>
                <c:ptCount val="1"/>
                <c:pt idx="0">
                  <c:v>England 17</c:v>
                </c:pt>
              </c:strCache>
            </c:strRef>
          </c:tx>
          <c:spPr>
            <a:solidFill>
              <a:srgbClr val="C50017"/>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Dec-18</c:v>
                </c:pt>
              </c:strCache>
            </c:strRef>
          </c:cat>
          <c:val>
            <c:numRef>
              <c:f>Sheet1!$B$2:$B$4</c:f>
              <c:numCache>
                <c:formatCode>0.0</c:formatCode>
                <c:ptCount val="3"/>
                <c:pt idx="0">
                  <c:v>100.619</c:v>
                </c:pt>
                <c:pt idx="1">
                  <c:v>25.312000000000001</c:v>
                </c:pt>
                <c:pt idx="2">
                  <c:v>9.2810000000000006</c:v>
                </c:pt>
              </c:numCache>
            </c:numRef>
          </c:val>
          <c:extLst>
            <c:ext xmlns:c16="http://schemas.microsoft.com/office/drawing/2014/chart" uri="{C3380CC4-5D6E-409C-BE32-E72D297353CC}">
              <c16:uniqueId val="{00000001-B976-425C-9762-D9E32A10E7DB}"/>
            </c:ext>
          </c:extLst>
        </c:ser>
        <c:dLbls>
          <c:showLegendKey val="0"/>
          <c:showVal val="1"/>
          <c:showCatName val="0"/>
          <c:showSerName val="0"/>
          <c:showPercent val="0"/>
          <c:showBubbleSize val="0"/>
        </c:dLbls>
        <c:gapWidth val="120"/>
        <c:axId val="445130080"/>
        <c:axId val="445135176"/>
      </c:barChart>
      <c:catAx>
        <c:axId val="445130080"/>
        <c:scaling>
          <c:orientation val="minMax"/>
        </c:scaling>
        <c:delete val="0"/>
        <c:axPos val="l"/>
        <c:numFmt formatCode="General" sourceLinked="0"/>
        <c:majorTickMark val="out"/>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45135176"/>
        <c:crosses val="autoZero"/>
        <c:auto val="1"/>
        <c:lblAlgn val="ctr"/>
        <c:lblOffset val="1000"/>
        <c:tickLblSkip val="1"/>
        <c:tickMarkSkip val="1"/>
        <c:noMultiLvlLbl val="0"/>
      </c:catAx>
      <c:valAx>
        <c:axId val="445135176"/>
        <c:scaling>
          <c:orientation val="minMax"/>
          <c:max val="140"/>
          <c:min val="0"/>
        </c:scaling>
        <c:delete val="1"/>
        <c:axPos val="b"/>
        <c:majorGridlines>
          <c:spPr>
            <a:ln w="9525" cmpd="sng">
              <a:solidFill>
                <a:sysClr val="window" lastClr="FFFFFF"/>
              </a:solidFill>
            </a:ln>
          </c:spPr>
        </c:majorGridlines>
        <c:numFmt formatCode="0.0" sourceLinked="1"/>
        <c:majorTickMark val="out"/>
        <c:minorTickMark val="none"/>
        <c:tickLblPos val="nextTo"/>
        <c:crossAx val="445130080"/>
        <c:crossesAt val="1"/>
        <c:crossBetween val="between"/>
        <c:majorUnit val="2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a:solidFill>
                  <a:schemeClr val="tx1">
                    <a:lumMod val="85000"/>
                    <a:lumOff val="15000"/>
                  </a:schemeClr>
                </a:solidFill>
              </a:defRPr>
            </a:pPr>
            <a:r>
              <a:rPr lang="en-US" sz="1000" b="0" dirty="0">
                <a:solidFill>
                  <a:schemeClr val="tx1">
                    <a:lumMod val="85000"/>
                    <a:lumOff val="15000"/>
                  </a:schemeClr>
                </a:solidFill>
              </a:rPr>
              <a:t>Trip Volume (millions</a:t>
            </a:r>
            <a:r>
              <a:rPr lang="en-US" sz="1000" b="0" dirty="0" smtClean="0">
                <a:solidFill>
                  <a:schemeClr val="tx1">
                    <a:lumMod val="85000"/>
                    <a:lumOff val="15000"/>
                  </a:schemeClr>
                </a:solidFill>
              </a:rPr>
              <a:t>)*</a:t>
            </a:r>
            <a:endParaRPr lang="en-US" sz="1000" b="0" dirty="0">
              <a:solidFill>
                <a:schemeClr val="tx1">
                  <a:lumMod val="85000"/>
                  <a:lumOff val="15000"/>
                </a:schemeClr>
              </a:solidFill>
            </a:endParaRPr>
          </a:p>
        </c:rich>
      </c:tx>
      <c:layout>
        <c:manualLayout>
          <c:xMode val="edge"/>
          <c:yMode val="edge"/>
          <c:x val="4.9351441520867997E-2"/>
          <c:y val="2.5000000000000001E-2"/>
        </c:manualLayout>
      </c:layout>
      <c:overlay val="0"/>
    </c:title>
    <c:autoTitleDeleted val="0"/>
    <c:plotArea>
      <c:layout>
        <c:manualLayout>
          <c:layoutTarget val="inner"/>
          <c:xMode val="edge"/>
          <c:yMode val="edge"/>
          <c:x val="3.5535011779716505E-2"/>
          <c:y val="0.11591412401574804"/>
          <c:w val="0.92892997644056696"/>
          <c:h val="0.72028813976377948"/>
        </c:manualLayout>
      </c:layout>
      <c:lineChart>
        <c:grouping val="standard"/>
        <c:varyColors val="0"/>
        <c:ser>
          <c:idx val="0"/>
          <c:order val="0"/>
          <c:tx>
            <c:strRef>
              <c:f>Sheet1!$A$2</c:f>
              <c:strCache>
                <c:ptCount val="1"/>
                <c:pt idx="0">
                  <c:v>All Trips</c:v>
                </c:pt>
              </c:strCache>
            </c:strRef>
          </c:tx>
          <c:spPr>
            <a:ln w="31750">
              <a:solidFill>
                <a:schemeClr val="accent1"/>
              </a:solidFill>
            </a:ln>
            <a:effectLst/>
          </c:spPr>
          <c:marker>
            <c:symbol val="circle"/>
            <c:size val="10"/>
            <c:spPr>
              <a:solidFill>
                <a:schemeClr val="bg1">
                  <a:lumMod val="95000"/>
                </a:schemeClr>
              </a:solidFill>
              <a:ln w="22225">
                <a:solidFill>
                  <a:schemeClr val="accent1"/>
                </a:solidFill>
              </a:ln>
              <a:effectLst/>
            </c:spPr>
          </c:marker>
          <c:dLbls>
            <c:spPr>
              <a:noFill/>
              <a:ln>
                <a:noFill/>
              </a:ln>
              <a:effectLst/>
            </c:spPr>
            <c:txPr>
              <a:bodyPr/>
              <a:lstStyle/>
              <a:p>
                <a:pPr>
                  <a:defRPr sz="700">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Sheet1!$B$2:$K$2</c:f>
              <c:numCache>
                <c:formatCode>0.0</c:formatCode>
                <c:ptCount val="10"/>
                <c:pt idx="0">
                  <c:v>102.2</c:v>
                </c:pt>
                <c:pt idx="1">
                  <c:v>95.5</c:v>
                </c:pt>
                <c:pt idx="2">
                  <c:v>104.3</c:v>
                </c:pt>
                <c:pt idx="3">
                  <c:v>104.5</c:v>
                </c:pt>
                <c:pt idx="4">
                  <c:v>101.8</c:v>
                </c:pt>
                <c:pt idx="5">
                  <c:v>92.6</c:v>
                </c:pt>
                <c:pt idx="6">
                  <c:v>102.7</c:v>
                </c:pt>
                <c:pt idx="7">
                  <c:v>99.4</c:v>
                </c:pt>
                <c:pt idx="8">
                  <c:v>100.6</c:v>
                </c:pt>
                <c:pt idx="9">
                  <c:v>97.373000000000005</c:v>
                </c:pt>
              </c:numCache>
            </c:numRef>
          </c:val>
          <c:smooth val="0"/>
          <c:extLst>
            <c:ext xmlns:c16="http://schemas.microsoft.com/office/drawing/2014/chart" uri="{C3380CC4-5D6E-409C-BE32-E72D297353CC}">
              <c16:uniqueId val="{00000000-ACE4-4F5E-A4FD-72B5899D063A}"/>
            </c:ext>
          </c:extLst>
        </c:ser>
        <c:ser>
          <c:idx val="1"/>
          <c:order val="1"/>
          <c:tx>
            <c:strRef>
              <c:f>Sheet1!$A$3</c:f>
              <c:strCache>
                <c:ptCount val="1"/>
                <c:pt idx="0">
                  <c:v>Holiday Trips</c:v>
                </c:pt>
              </c:strCache>
            </c:strRef>
          </c:tx>
          <c:spPr>
            <a:ln w="31750">
              <a:solidFill>
                <a:schemeClr val="accent2"/>
              </a:solidFill>
            </a:ln>
            <a:effectLst/>
          </c:spPr>
          <c:marker>
            <c:symbol val="circle"/>
            <c:size val="10"/>
            <c:spPr>
              <a:solidFill>
                <a:schemeClr val="bg1">
                  <a:lumMod val="95000"/>
                </a:schemeClr>
              </a:solidFill>
              <a:ln w="22225">
                <a:solidFill>
                  <a:schemeClr val="accent2"/>
                </a:solidFill>
              </a:ln>
              <a:effectLst/>
            </c:spPr>
          </c:marker>
          <c:dLbls>
            <c:spPr>
              <a:noFill/>
              <a:ln>
                <a:noFill/>
              </a:ln>
              <a:effectLst/>
            </c:spPr>
            <c:txPr>
              <a:bodyPr/>
              <a:lstStyle/>
              <a:p>
                <a:pPr>
                  <a:defRPr sz="70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Sheet1!$B$3:$K$3</c:f>
              <c:numCache>
                <c:formatCode>0.0</c:formatCode>
                <c:ptCount val="10"/>
                <c:pt idx="0">
                  <c:v>47</c:v>
                </c:pt>
                <c:pt idx="1">
                  <c:v>43.5</c:v>
                </c:pt>
                <c:pt idx="2">
                  <c:v>46.2</c:v>
                </c:pt>
                <c:pt idx="3">
                  <c:v>46</c:v>
                </c:pt>
                <c:pt idx="4">
                  <c:v>44.9</c:v>
                </c:pt>
                <c:pt idx="5">
                  <c:v>40.700000000000003</c:v>
                </c:pt>
                <c:pt idx="6">
                  <c:v>43.7</c:v>
                </c:pt>
                <c:pt idx="7">
                  <c:v>44.7</c:v>
                </c:pt>
                <c:pt idx="8">
                  <c:v>47.2</c:v>
                </c:pt>
                <c:pt idx="9">
                  <c:v>45.231000000000002</c:v>
                </c:pt>
              </c:numCache>
            </c:numRef>
          </c:val>
          <c:smooth val="0"/>
          <c:extLst>
            <c:ext xmlns:c16="http://schemas.microsoft.com/office/drawing/2014/chart" uri="{C3380CC4-5D6E-409C-BE32-E72D297353CC}">
              <c16:uniqueId val="{00000001-ACE4-4F5E-A4FD-72B5899D063A}"/>
            </c:ext>
          </c:extLst>
        </c:ser>
        <c:ser>
          <c:idx val="2"/>
          <c:order val="2"/>
          <c:tx>
            <c:strRef>
              <c:f>Sheet1!$A$4</c:f>
              <c:strCache>
                <c:ptCount val="1"/>
                <c:pt idx="0">
                  <c:v>Business Trips</c:v>
                </c:pt>
              </c:strCache>
            </c:strRef>
          </c:tx>
          <c:spPr>
            <a:ln w="31750">
              <a:solidFill>
                <a:schemeClr val="accent4"/>
              </a:solidFill>
            </a:ln>
            <a:effectLst/>
          </c:spPr>
          <c:marker>
            <c:symbol val="circle"/>
            <c:size val="10"/>
            <c:spPr>
              <a:solidFill>
                <a:schemeClr val="bg1">
                  <a:lumMod val="95000"/>
                </a:schemeClr>
              </a:solidFill>
              <a:ln w="22225">
                <a:solidFill>
                  <a:schemeClr val="accent4"/>
                </a:solidFill>
              </a:ln>
              <a:effectLst/>
            </c:spPr>
          </c:marker>
          <c:dLbls>
            <c:spPr>
              <a:noFill/>
              <a:ln>
                <a:noFill/>
              </a:ln>
              <a:effectLst/>
            </c:spPr>
            <c:txPr>
              <a:bodyPr/>
              <a:lstStyle/>
              <a:p>
                <a:pPr>
                  <a:defRPr sz="700">
                    <a:solidFill>
                      <a:schemeClr val="accent4"/>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Sheet1!$B$4:$K$4</c:f>
              <c:numCache>
                <c:formatCode>0.0</c:formatCode>
                <c:ptCount val="10"/>
                <c:pt idx="0">
                  <c:v>14.9</c:v>
                </c:pt>
                <c:pt idx="1">
                  <c:v>13.5</c:v>
                </c:pt>
                <c:pt idx="2">
                  <c:v>15.5</c:v>
                </c:pt>
                <c:pt idx="3">
                  <c:v>15.9</c:v>
                </c:pt>
                <c:pt idx="4">
                  <c:v>15.1</c:v>
                </c:pt>
                <c:pt idx="5">
                  <c:v>13.5</c:v>
                </c:pt>
                <c:pt idx="6">
                  <c:v>13.9</c:v>
                </c:pt>
                <c:pt idx="7">
                  <c:v>14.1</c:v>
                </c:pt>
                <c:pt idx="8">
                  <c:v>14.2</c:v>
                </c:pt>
                <c:pt idx="9">
                  <c:v>13.939</c:v>
                </c:pt>
              </c:numCache>
            </c:numRef>
          </c:val>
          <c:smooth val="0"/>
          <c:extLst>
            <c:ext xmlns:c16="http://schemas.microsoft.com/office/drawing/2014/chart" uri="{C3380CC4-5D6E-409C-BE32-E72D297353CC}">
              <c16:uniqueId val="{00000002-ACE4-4F5E-A4FD-72B5899D063A}"/>
            </c:ext>
          </c:extLst>
        </c:ser>
        <c:ser>
          <c:idx val="3"/>
          <c:order val="3"/>
          <c:tx>
            <c:strRef>
              <c:f>Sheet1!$A$5</c:f>
              <c:strCache>
                <c:ptCount val="1"/>
                <c:pt idx="0">
                  <c:v>VFR Trips</c:v>
                </c:pt>
              </c:strCache>
            </c:strRef>
          </c:tx>
          <c:spPr>
            <a:ln w="34925">
              <a:solidFill>
                <a:schemeClr val="bg2"/>
              </a:solidFill>
            </a:ln>
            <a:effectLst/>
          </c:spPr>
          <c:marker>
            <c:symbol val="circle"/>
            <c:size val="10"/>
            <c:spPr>
              <a:solidFill>
                <a:schemeClr val="bg1">
                  <a:lumMod val="95000"/>
                </a:schemeClr>
              </a:solidFill>
              <a:ln w="22225">
                <a:solidFill>
                  <a:schemeClr val="bg2"/>
                </a:solidFill>
              </a:ln>
              <a:effectLst/>
            </c:spPr>
          </c:marker>
          <c:dLbls>
            <c:spPr>
              <a:noFill/>
            </c:spPr>
            <c:txPr>
              <a:bodyPr/>
              <a:lstStyle/>
              <a:p>
                <a:pPr>
                  <a:defRPr sz="700">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Sheet1!$B$5:$K$5</c:f>
              <c:numCache>
                <c:formatCode>0.0</c:formatCode>
                <c:ptCount val="10"/>
                <c:pt idx="0">
                  <c:v>38</c:v>
                </c:pt>
                <c:pt idx="1">
                  <c:v>36</c:v>
                </c:pt>
                <c:pt idx="2">
                  <c:v>39.4</c:v>
                </c:pt>
                <c:pt idx="3">
                  <c:v>38.9</c:v>
                </c:pt>
                <c:pt idx="4">
                  <c:v>38.200000000000003</c:v>
                </c:pt>
                <c:pt idx="5">
                  <c:v>35.9</c:v>
                </c:pt>
                <c:pt idx="6">
                  <c:v>40.6</c:v>
                </c:pt>
                <c:pt idx="7">
                  <c:v>36.9</c:v>
                </c:pt>
                <c:pt idx="8">
                  <c:v>36.6</c:v>
                </c:pt>
                <c:pt idx="9">
                  <c:v>35.482999999999997</c:v>
                </c:pt>
              </c:numCache>
            </c:numRef>
          </c:val>
          <c:smooth val="0"/>
          <c:extLst>
            <c:ext xmlns:c16="http://schemas.microsoft.com/office/drawing/2014/chart" uri="{C3380CC4-5D6E-409C-BE32-E72D297353CC}">
              <c16:uniqueId val="{00000003-ACE4-4F5E-A4FD-72B5899D063A}"/>
            </c:ext>
          </c:extLst>
        </c:ser>
        <c:dLbls>
          <c:showLegendKey val="0"/>
          <c:showVal val="0"/>
          <c:showCatName val="0"/>
          <c:showSerName val="0"/>
          <c:showPercent val="0"/>
          <c:showBubbleSize val="0"/>
        </c:dLbls>
        <c:marker val="1"/>
        <c:smooth val="0"/>
        <c:axId val="543778752"/>
        <c:axId val="543783848"/>
      </c:lineChart>
      <c:catAx>
        <c:axId val="543778752"/>
        <c:scaling>
          <c:orientation val="minMax"/>
        </c:scaling>
        <c:delete val="0"/>
        <c:axPos val="b"/>
        <c:numFmt formatCode="General" sourceLinked="0"/>
        <c:majorTickMark val="out"/>
        <c:minorTickMark val="none"/>
        <c:tickLblPos val="nextTo"/>
        <c:spPr>
          <a:ln w="22225">
            <a:solidFill>
              <a:schemeClr val="tx1">
                <a:lumMod val="85000"/>
                <a:lumOff val="15000"/>
              </a:schemeClr>
            </a:solidFill>
          </a:ln>
        </c:spPr>
        <c:txPr>
          <a:bodyPr rot="-5400000" vert="horz" anchor="ctr" anchorCtr="1"/>
          <a:lstStyle/>
          <a:p>
            <a:pPr>
              <a:defRPr sz="600">
                <a:solidFill>
                  <a:schemeClr val="bg1"/>
                </a:solidFill>
              </a:defRPr>
            </a:pPr>
            <a:endParaRPr lang="en-US"/>
          </a:p>
        </c:txPr>
        <c:crossAx val="543783848"/>
        <c:crosses val="autoZero"/>
        <c:auto val="1"/>
        <c:lblAlgn val="ctr"/>
        <c:lblOffset val="100"/>
        <c:tickLblSkip val="1"/>
        <c:tickMarkSkip val="1"/>
        <c:noMultiLvlLbl val="0"/>
      </c:catAx>
      <c:valAx>
        <c:axId val="543783848"/>
        <c:scaling>
          <c:orientation val="minMax"/>
          <c:max val="120"/>
          <c:min val="0"/>
        </c:scaling>
        <c:delete val="1"/>
        <c:axPos val="l"/>
        <c:majorGridlines>
          <c:spPr>
            <a:ln>
              <a:solidFill>
                <a:schemeClr val="bg1"/>
              </a:solidFill>
            </a:ln>
          </c:spPr>
        </c:majorGridlines>
        <c:numFmt formatCode="0.0" sourceLinked="1"/>
        <c:majorTickMark val="out"/>
        <c:minorTickMark val="none"/>
        <c:tickLblPos val="nextTo"/>
        <c:crossAx val="543778752"/>
        <c:crossesAt val="6"/>
        <c:crossBetween val="between"/>
      </c:valAx>
      <c:spPr>
        <a:solidFill>
          <a:schemeClr val="bg1">
            <a:lumMod val="85000"/>
            <a:alpha val="30000"/>
          </a:schemeClr>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a:solidFill>
                  <a:schemeClr val="tx1">
                    <a:lumMod val="85000"/>
                    <a:lumOff val="15000"/>
                  </a:schemeClr>
                </a:solidFill>
              </a:defRPr>
            </a:pPr>
            <a:r>
              <a:rPr lang="en-US" sz="1000" b="0" dirty="0" smtClean="0">
                <a:solidFill>
                  <a:schemeClr val="tx1">
                    <a:lumMod val="85000"/>
                    <a:lumOff val="15000"/>
                  </a:schemeClr>
                </a:solidFill>
              </a:rPr>
              <a:t>Spend (£m)*</a:t>
            </a:r>
            <a:endParaRPr lang="en-US" sz="1000" b="0" dirty="0">
              <a:solidFill>
                <a:schemeClr val="tx1">
                  <a:lumMod val="85000"/>
                  <a:lumOff val="15000"/>
                </a:schemeClr>
              </a:solidFill>
            </a:endParaRPr>
          </a:p>
        </c:rich>
      </c:tx>
      <c:layout>
        <c:manualLayout>
          <c:xMode val="edge"/>
          <c:yMode val="edge"/>
          <c:x val="4.9351441520867997E-2"/>
          <c:y val="2.5000000000000001E-2"/>
        </c:manualLayout>
      </c:layout>
      <c:overlay val="0"/>
    </c:title>
    <c:autoTitleDeleted val="0"/>
    <c:plotArea>
      <c:layout>
        <c:manualLayout>
          <c:layoutTarget val="inner"/>
          <c:xMode val="edge"/>
          <c:yMode val="edge"/>
          <c:x val="3.5535011779716498E-2"/>
          <c:y val="0.10048449803149601"/>
          <c:w val="0.92892997644056696"/>
          <c:h val="0.73388016732283501"/>
        </c:manualLayout>
      </c:layout>
      <c:lineChart>
        <c:grouping val="standard"/>
        <c:varyColors val="0"/>
        <c:ser>
          <c:idx val="0"/>
          <c:order val="0"/>
          <c:tx>
            <c:strRef>
              <c:f>Sheet1!$A$2</c:f>
              <c:strCache>
                <c:ptCount val="1"/>
                <c:pt idx="0">
                  <c:v>All Trips</c:v>
                </c:pt>
              </c:strCache>
            </c:strRef>
          </c:tx>
          <c:spPr>
            <a:ln w="31750">
              <a:solidFill>
                <a:schemeClr val="accent1"/>
              </a:solidFill>
            </a:ln>
            <a:effectLst/>
          </c:spPr>
          <c:marker>
            <c:symbol val="circle"/>
            <c:size val="10"/>
            <c:spPr>
              <a:solidFill>
                <a:schemeClr val="bg1">
                  <a:lumMod val="95000"/>
                </a:schemeClr>
              </a:solidFill>
              <a:ln w="22225">
                <a:solidFill>
                  <a:schemeClr val="accent1"/>
                </a:solidFill>
              </a:ln>
              <a:effectLst/>
            </c:spPr>
          </c:marker>
          <c:dLbls>
            <c:spPr>
              <a:noFill/>
              <a:ln>
                <a:noFill/>
              </a:ln>
              <a:effectLst/>
            </c:spPr>
            <c:txPr>
              <a:bodyPr/>
              <a:lstStyle/>
              <a:p>
                <a:pPr>
                  <a:defRPr sz="700">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Sheet1!$B$2:$K$2</c:f>
              <c:numCache>
                <c:formatCode>"£"#,##0_);[Red]\("£"#,##0\)</c:formatCode>
                <c:ptCount val="10"/>
                <c:pt idx="0">
                  <c:v>17016</c:v>
                </c:pt>
                <c:pt idx="1">
                  <c:v>15842</c:v>
                </c:pt>
                <c:pt idx="2">
                  <c:v>17914</c:v>
                </c:pt>
                <c:pt idx="3">
                  <c:v>19497</c:v>
                </c:pt>
                <c:pt idx="4">
                  <c:v>18710</c:v>
                </c:pt>
                <c:pt idx="5">
                  <c:v>18085</c:v>
                </c:pt>
                <c:pt idx="6">
                  <c:v>19570</c:v>
                </c:pt>
                <c:pt idx="7">
                  <c:v>18492</c:v>
                </c:pt>
                <c:pt idx="8">
                  <c:v>19049</c:v>
                </c:pt>
                <c:pt idx="9">
                  <c:v>19323</c:v>
                </c:pt>
              </c:numCache>
            </c:numRef>
          </c:val>
          <c:smooth val="0"/>
          <c:extLst>
            <c:ext xmlns:c16="http://schemas.microsoft.com/office/drawing/2014/chart" uri="{C3380CC4-5D6E-409C-BE32-E72D297353CC}">
              <c16:uniqueId val="{00000000-EA2E-455C-BB35-7FD7360CBEFC}"/>
            </c:ext>
          </c:extLst>
        </c:ser>
        <c:ser>
          <c:idx val="1"/>
          <c:order val="1"/>
          <c:tx>
            <c:strRef>
              <c:f>Sheet1!$A$3</c:f>
              <c:strCache>
                <c:ptCount val="1"/>
                <c:pt idx="0">
                  <c:v>Holiday Trips</c:v>
                </c:pt>
              </c:strCache>
            </c:strRef>
          </c:tx>
          <c:spPr>
            <a:ln w="31750">
              <a:solidFill>
                <a:schemeClr val="accent2"/>
              </a:solidFill>
            </a:ln>
            <a:effectLst/>
          </c:spPr>
          <c:marker>
            <c:symbol val="circle"/>
            <c:size val="10"/>
            <c:spPr>
              <a:solidFill>
                <a:schemeClr val="bg1">
                  <a:lumMod val="95000"/>
                </a:schemeClr>
              </a:solidFill>
              <a:ln w="22225">
                <a:solidFill>
                  <a:schemeClr val="accent2"/>
                </a:solidFill>
              </a:ln>
              <a:effectLst/>
            </c:spPr>
          </c:marker>
          <c:dLbls>
            <c:spPr>
              <a:noFill/>
              <a:ln>
                <a:noFill/>
              </a:ln>
              <a:effectLst/>
            </c:spPr>
            <c:txPr>
              <a:bodyPr/>
              <a:lstStyle/>
              <a:p>
                <a:pPr>
                  <a:defRPr sz="70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Sheet1!$B$3:$K$3</c:f>
              <c:numCache>
                <c:formatCode>"£"#,##0_);[Red]\("£"#,##0\)</c:formatCode>
                <c:ptCount val="10"/>
                <c:pt idx="0">
                  <c:v>9615</c:v>
                </c:pt>
                <c:pt idx="1">
                  <c:v>9072</c:v>
                </c:pt>
                <c:pt idx="2">
                  <c:v>10031</c:v>
                </c:pt>
                <c:pt idx="3">
                  <c:v>11007</c:v>
                </c:pt>
                <c:pt idx="4">
                  <c:v>10463</c:v>
                </c:pt>
                <c:pt idx="5">
                  <c:v>10046</c:v>
                </c:pt>
                <c:pt idx="6">
                  <c:v>10725</c:v>
                </c:pt>
                <c:pt idx="7">
                  <c:v>10413</c:v>
                </c:pt>
                <c:pt idx="8">
                  <c:v>11023</c:v>
                </c:pt>
                <c:pt idx="9">
                  <c:v>11101</c:v>
                </c:pt>
              </c:numCache>
            </c:numRef>
          </c:val>
          <c:smooth val="0"/>
          <c:extLst>
            <c:ext xmlns:c16="http://schemas.microsoft.com/office/drawing/2014/chart" uri="{C3380CC4-5D6E-409C-BE32-E72D297353CC}">
              <c16:uniqueId val="{00000001-EA2E-455C-BB35-7FD7360CBEFC}"/>
            </c:ext>
          </c:extLst>
        </c:ser>
        <c:ser>
          <c:idx val="2"/>
          <c:order val="2"/>
          <c:tx>
            <c:strRef>
              <c:f>Sheet1!$A$4</c:f>
              <c:strCache>
                <c:ptCount val="1"/>
                <c:pt idx="0">
                  <c:v>Business Trips</c:v>
                </c:pt>
              </c:strCache>
            </c:strRef>
          </c:tx>
          <c:spPr>
            <a:ln w="31750">
              <a:solidFill>
                <a:schemeClr val="accent4"/>
              </a:solidFill>
            </a:ln>
            <a:effectLst/>
          </c:spPr>
          <c:marker>
            <c:symbol val="circle"/>
            <c:size val="10"/>
            <c:spPr>
              <a:solidFill>
                <a:schemeClr val="bg1">
                  <a:lumMod val="95000"/>
                </a:schemeClr>
              </a:solidFill>
              <a:ln w="22225">
                <a:solidFill>
                  <a:schemeClr val="accent4"/>
                </a:solidFill>
              </a:ln>
              <a:effectLst/>
            </c:spPr>
          </c:marker>
          <c:dLbls>
            <c:spPr>
              <a:noFill/>
              <a:ln>
                <a:noFill/>
              </a:ln>
              <a:effectLst/>
            </c:spPr>
            <c:txPr>
              <a:bodyPr/>
              <a:lstStyle/>
              <a:p>
                <a:pPr>
                  <a:defRPr sz="700">
                    <a:solidFill>
                      <a:schemeClr val="accent4"/>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Sheet1!$B$4:$K$4</c:f>
              <c:numCache>
                <c:formatCode>"£"#,##0_);[Red]\("£"#,##0\)</c:formatCode>
                <c:ptCount val="10"/>
                <c:pt idx="0">
                  <c:v>3467</c:v>
                </c:pt>
                <c:pt idx="1">
                  <c:v>2961</c:v>
                </c:pt>
                <c:pt idx="2">
                  <c:v>3538</c:v>
                </c:pt>
                <c:pt idx="3">
                  <c:v>3750</c:v>
                </c:pt>
                <c:pt idx="4">
                  <c:v>3655</c:v>
                </c:pt>
                <c:pt idx="5">
                  <c:v>3499</c:v>
                </c:pt>
                <c:pt idx="6">
                  <c:v>3341</c:v>
                </c:pt>
                <c:pt idx="7">
                  <c:v>3632</c:v>
                </c:pt>
                <c:pt idx="8">
                  <c:v>3556</c:v>
                </c:pt>
                <c:pt idx="9">
                  <c:v>3815</c:v>
                </c:pt>
              </c:numCache>
            </c:numRef>
          </c:val>
          <c:smooth val="0"/>
          <c:extLst>
            <c:ext xmlns:c16="http://schemas.microsoft.com/office/drawing/2014/chart" uri="{C3380CC4-5D6E-409C-BE32-E72D297353CC}">
              <c16:uniqueId val="{00000002-EA2E-455C-BB35-7FD7360CBEFC}"/>
            </c:ext>
          </c:extLst>
        </c:ser>
        <c:ser>
          <c:idx val="3"/>
          <c:order val="3"/>
          <c:tx>
            <c:strRef>
              <c:f>Sheet1!$A$5</c:f>
              <c:strCache>
                <c:ptCount val="1"/>
                <c:pt idx="0">
                  <c:v>VFR Trips</c:v>
                </c:pt>
              </c:strCache>
            </c:strRef>
          </c:tx>
          <c:spPr>
            <a:ln w="34925">
              <a:solidFill>
                <a:schemeClr val="bg2"/>
              </a:solidFill>
            </a:ln>
            <a:effectLst/>
          </c:spPr>
          <c:marker>
            <c:symbol val="circle"/>
            <c:size val="10"/>
            <c:spPr>
              <a:solidFill>
                <a:schemeClr val="bg1">
                  <a:lumMod val="95000"/>
                </a:schemeClr>
              </a:solidFill>
              <a:ln w="22225">
                <a:solidFill>
                  <a:schemeClr val="bg2"/>
                </a:solidFill>
              </a:ln>
              <a:effectLst/>
            </c:spPr>
          </c:marker>
          <c:dLbls>
            <c:spPr>
              <a:noFill/>
            </c:spPr>
            <c:txPr>
              <a:bodyPr/>
              <a:lstStyle/>
              <a:p>
                <a:pPr>
                  <a:defRPr sz="700">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Jan-Dec '09</c:v>
                </c:pt>
                <c:pt idx="1">
                  <c:v>Jan-Dec '10</c:v>
                </c:pt>
                <c:pt idx="2">
                  <c:v>Jan-Dec '11</c:v>
                </c:pt>
                <c:pt idx="3">
                  <c:v>Jan-Dec '12</c:v>
                </c:pt>
                <c:pt idx="4">
                  <c:v>Jan-Dec '13</c:v>
                </c:pt>
                <c:pt idx="5">
                  <c:v>Jan-Dec '14</c:v>
                </c:pt>
                <c:pt idx="6">
                  <c:v>Jan-Dec '15</c:v>
                </c:pt>
                <c:pt idx="7">
                  <c:v>Jan-Dec '16</c:v>
                </c:pt>
                <c:pt idx="8">
                  <c:v>Jan-Dec '17</c:v>
                </c:pt>
                <c:pt idx="9">
                  <c:v>Jan-Dec '18</c:v>
                </c:pt>
              </c:strCache>
            </c:strRef>
          </c:cat>
          <c:val>
            <c:numRef>
              <c:f>Sheet1!$B$5:$K$5</c:f>
              <c:numCache>
                <c:formatCode>"£"#,##0_);[Red]\("£"#,##0\)</c:formatCode>
                <c:ptCount val="10"/>
                <c:pt idx="0">
                  <c:v>3626</c:v>
                </c:pt>
                <c:pt idx="1">
                  <c:v>3478</c:v>
                </c:pt>
                <c:pt idx="2">
                  <c:v>3903</c:v>
                </c:pt>
                <c:pt idx="3">
                  <c:v>4192</c:v>
                </c:pt>
                <c:pt idx="4">
                  <c:v>4078</c:v>
                </c:pt>
                <c:pt idx="5">
                  <c:v>4064</c:v>
                </c:pt>
                <c:pt idx="6">
                  <c:v>4657</c:v>
                </c:pt>
                <c:pt idx="7">
                  <c:v>3903</c:v>
                </c:pt>
                <c:pt idx="8">
                  <c:v>3950</c:v>
                </c:pt>
                <c:pt idx="9">
                  <c:v>3907</c:v>
                </c:pt>
              </c:numCache>
            </c:numRef>
          </c:val>
          <c:smooth val="0"/>
          <c:extLst>
            <c:ext xmlns:c16="http://schemas.microsoft.com/office/drawing/2014/chart" uri="{C3380CC4-5D6E-409C-BE32-E72D297353CC}">
              <c16:uniqueId val="{00000003-EA2E-455C-BB35-7FD7360CBEFC}"/>
            </c:ext>
          </c:extLst>
        </c:ser>
        <c:dLbls>
          <c:showLegendKey val="0"/>
          <c:showVal val="0"/>
          <c:showCatName val="0"/>
          <c:showSerName val="0"/>
          <c:showPercent val="0"/>
          <c:showBubbleSize val="0"/>
        </c:dLbls>
        <c:marker val="1"/>
        <c:smooth val="0"/>
        <c:axId val="543777576"/>
        <c:axId val="543780712"/>
      </c:lineChart>
      <c:catAx>
        <c:axId val="543777576"/>
        <c:scaling>
          <c:orientation val="minMax"/>
        </c:scaling>
        <c:delete val="0"/>
        <c:axPos val="b"/>
        <c:numFmt formatCode="General" sourceLinked="0"/>
        <c:majorTickMark val="out"/>
        <c:minorTickMark val="none"/>
        <c:tickLblPos val="nextTo"/>
        <c:spPr>
          <a:ln w="22225">
            <a:solidFill>
              <a:schemeClr val="tx1">
                <a:lumMod val="85000"/>
                <a:lumOff val="15000"/>
              </a:schemeClr>
            </a:solidFill>
          </a:ln>
        </c:spPr>
        <c:txPr>
          <a:bodyPr rot="-5400000" vert="horz"/>
          <a:lstStyle/>
          <a:p>
            <a:pPr>
              <a:defRPr sz="600">
                <a:solidFill>
                  <a:schemeClr val="bg1"/>
                </a:solidFill>
              </a:defRPr>
            </a:pPr>
            <a:endParaRPr lang="en-US"/>
          </a:p>
        </c:txPr>
        <c:crossAx val="543780712"/>
        <c:crosses val="autoZero"/>
        <c:auto val="1"/>
        <c:lblAlgn val="ctr"/>
        <c:lblOffset val="100"/>
        <c:tickLblSkip val="1"/>
        <c:tickMarkSkip val="1"/>
        <c:noMultiLvlLbl val="0"/>
      </c:catAx>
      <c:valAx>
        <c:axId val="543780712"/>
        <c:scaling>
          <c:orientation val="minMax"/>
          <c:max val="22000"/>
          <c:min val="0"/>
        </c:scaling>
        <c:delete val="1"/>
        <c:axPos val="l"/>
        <c:majorGridlines>
          <c:spPr>
            <a:ln>
              <a:solidFill>
                <a:schemeClr val="bg1"/>
              </a:solidFill>
            </a:ln>
          </c:spPr>
        </c:majorGridlines>
        <c:numFmt formatCode="&quot;£&quot;#,##0_);[Red]\(&quot;£&quot;#,##0\)" sourceLinked="1"/>
        <c:majorTickMark val="out"/>
        <c:minorTickMark val="none"/>
        <c:tickLblPos val="nextTo"/>
        <c:crossAx val="543777576"/>
        <c:crossesAt val="6"/>
        <c:crossBetween val="between"/>
      </c:valAx>
      <c:spPr>
        <a:solidFill>
          <a:schemeClr val="bg1">
            <a:lumMod val="85000"/>
            <a:alpha val="30000"/>
          </a:schemeClr>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dirty="0" smtClean="0">
                <a:solidFill>
                  <a:schemeClr val="tx1">
                    <a:lumMod val="85000"/>
                    <a:lumOff val="15000"/>
                  </a:schemeClr>
                </a:solidFill>
              </a:rPr>
              <a:t>Spend (£</a:t>
            </a:r>
            <a:r>
              <a:rPr lang="en-US" sz="1000" b="0" baseline="0" dirty="0" smtClean="0">
                <a:solidFill>
                  <a:schemeClr val="tx1">
                    <a:lumMod val="85000"/>
                    <a:lumOff val="15000"/>
                  </a:schemeClr>
                </a:solidFill>
              </a:rPr>
              <a:t>millions</a:t>
            </a:r>
            <a:r>
              <a:rPr lang="en-US" sz="1000" b="0" dirty="0" smtClean="0">
                <a:solidFill>
                  <a:schemeClr val="tx1">
                    <a:lumMod val="85000"/>
                    <a:lumOff val="15000"/>
                  </a:schemeClr>
                </a:solidFill>
              </a:rPr>
              <a:t>)*</a:t>
            </a:r>
            <a:endParaRPr lang="en-US" sz="1000" b="0" dirty="0">
              <a:solidFill>
                <a:schemeClr val="tx1">
                  <a:lumMod val="85000"/>
                  <a:lumOff val="15000"/>
                </a:schemeClr>
              </a:solidFill>
            </a:endParaRPr>
          </a:p>
        </c:rich>
      </c:tx>
      <c:layout>
        <c:manualLayout>
          <c:xMode val="edge"/>
          <c:yMode val="edge"/>
          <c:x val="4.5845583427889303E-2"/>
          <c:y val="9.3442582532729506E-3"/>
        </c:manualLayout>
      </c:layout>
      <c:overlay val="0"/>
    </c:title>
    <c:autoTitleDeleted val="0"/>
    <c:plotArea>
      <c:layout>
        <c:manualLayout>
          <c:layoutTarget val="inner"/>
          <c:xMode val="edge"/>
          <c:yMode val="edge"/>
          <c:x val="1.9775162037150702E-2"/>
          <c:y val="0.10959163043746201"/>
          <c:w val="0.96044967592569797"/>
          <c:h val="0.73897961028608095"/>
        </c:manualLayout>
      </c:layout>
      <c:lineChart>
        <c:grouping val="standard"/>
        <c:varyColors val="0"/>
        <c:ser>
          <c:idx val="0"/>
          <c:order val="0"/>
          <c:tx>
            <c:strRef>
              <c:f>Sheet1!$A$2</c:f>
              <c:strCache>
                <c:ptCount val="1"/>
                <c:pt idx="0">
                  <c:v>All trips</c:v>
                </c:pt>
              </c:strCache>
            </c:strRef>
          </c:tx>
          <c:spPr>
            <a:ln w="12700">
              <a:solidFill>
                <a:srgbClr val="00AEEF"/>
              </a:solidFill>
            </a:ln>
            <a:effectLst/>
          </c:spPr>
          <c:marker>
            <c:symbol val="circle"/>
            <c:size val="5"/>
            <c:spPr>
              <a:solidFill>
                <a:srgbClr val="00AEEF"/>
              </a:solidFill>
              <a:ln w="22225">
                <a:noFill/>
              </a:ln>
              <a:effectLst/>
            </c:spPr>
          </c:marker>
          <c:dPt>
            <c:idx val="5"/>
            <c:bubble3D val="0"/>
            <c:extLst>
              <c:ext xmlns:c16="http://schemas.microsoft.com/office/drawing/2014/chart" uri="{C3380CC4-5D6E-409C-BE32-E72D297353CC}">
                <c16:uniqueId val="{00000000-654E-43C6-8017-F641D790DA13}"/>
              </c:ext>
            </c:extLst>
          </c:dPt>
          <c:dPt>
            <c:idx val="17"/>
            <c:bubble3D val="0"/>
            <c:extLst>
              <c:ext xmlns:c16="http://schemas.microsoft.com/office/drawing/2014/chart" uri="{C3380CC4-5D6E-409C-BE32-E72D297353CC}">
                <c16:uniqueId val="{00000001-654E-43C6-8017-F641D790DA13}"/>
              </c:ext>
            </c:extLst>
          </c:dPt>
          <c:dPt>
            <c:idx val="29"/>
            <c:bubble3D val="0"/>
            <c:extLst>
              <c:ext xmlns:c16="http://schemas.microsoft.com/office/drawing/2014/chart" uri="{C3380CC4-5D6E-409C-BE32-E72D297353CC}">
                <c16:uniqueId val="{00000002-654E-43C6-8017-F641D790DA13}"/>
              </c:ext>
            </c:extLst>
          </c:dPt>
          <c:dPt>
            <c:idx val="41"/>
            <c:bubble3D val="0"/>
            <c:extLst>
              <c:ext xmlns:c16="http://schemas.microsoft.com/office/drawing/2014/chart" uri="{C3380CC4-5D6E-409C-BE32-E72D297353CC}">
                <c16:uniqueId val="{00000003-654E-43C6-8017-F641D790DA13}"/>
              </c:ext>
            </c:extLst>
          </c:dPt>
          <c:dPt>
            <c:idx val="53"/>
            <c:bubble3D val="0"/>
            <c:extLst>
              <c:ext xmlns:c16="http://schemas.microsoft.com/office/drawing/2014/chart" uri="{C3380CC4-5D6E-409C-BE32-E72D297353CC}">
                <c16:uniqueId val="{00000004-654E-43C6-8017-F641D790DA13}"/>
              </c:ext>
            </c:extLst>
          </c:dPt>
          <c:dPt>
            <c:idx val="65"/>
            <c:bubble3D val="0"/>
            <c:extLst>
              <c:ext xmlns:c16="http://schemas.microsoft.com/office/drawing/2014/chart" uri="{C3380CC4-5D6E-409C-BE32-E72D297353CC}">
                <c16:uniqueId val="{00000005-654E-43C6-8017-F641D790DA13}"/>
              </c:ext>
            </c:extLst>
          </c:dPt>
          <c:dPt>
            <c:idx val="77"/>
            <c:bubble3D val="0"/>
            <c:extLst>
              <c:ext xmlns:c16="http://schemas.microsoft.com/office/drawing/2014/chart" uri="{C3380CC4-5D6E-409C-BE32-E72D297353CC}">
                <c16:uniqueId val="{00000006-654E-43C6-8017-F641D790DA13}"/>
              </c:ext>
            </c:extLst>
          </c:dPt>
          <c:dPt>
            <c:idx val="89"/>
            <c:bubble3D val="0"/>
            <c:extLst>
              <c:ext xmlns:c16="http://schemas.microsoft.com/office/drawing/2014/chart" uri="{C3380CC4-5D6E-409C-BE32-E72D297353CC}">
                <c16:uniqueId val="{00000007-654E-43C6-8017-F641D790DA13}"/>
              </c:ext>
            </c:extLst>
          </c:dPt>
          <c:dPt>
            <c:idx val="101"/>
            <c:bubble3D val="0"/>
            <c:extLst>
              <c:ext xmlns:c16="http://schemas.microsoft.com/office/drawing/2014/chart" uri="{C3380CC4-5D6E-409C-BE32-E72D297353CC}">
                <c16:uniqueId val="{00000008-654E-43C6-8017-F641D790DA13}"/>
              </c:ext>
            </c:extLst>
          </c:dPt>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"£"#,##0</c:formatCode>
                <c:ptCount val="153"/>
                <c:pt idx="0">
                  <c:v>16194</c:v>
                </c:pt>
                <c:pt idx="1">
                  <c:v>16013</c:v>
                </c:pt>
                <c:pt idx="2">
                  <c:v>15969</c:v>
                </c:pt>
                <c:pt idx="3">
                  <c:v>15676</c:v>
                </c:pt>
                <c:pt idx="4">
                  <c:v>15935</c:v>
                </c:pt>
                <c:pt idx="5">
                  <c:v>15950</c:v>
                </c:pt>
                <c:pt idx="6">
                  <c:v>15752</c:v>
                </c:pt>
                <c:pt idx="7">
                  <c:v>15798</c:v>
                </c:pt>
                <c:pt idx="8">
                  <c:v>15900</c:v>
                </c:pt>
                <c:pt idx="9">
                  <c:v>15846</c:v>
                </c:pt>
                <c:pt idx="10">
                  <c:v>15991</c:v>
                </c:pt>
                <c:pt idx="11">
                  <c:v>16282</c:v>
                </c:pt>
                <c:pt idx="12">
                  <c:v>16225</c:v>
                </c:pt>
                <c:pt idx="13">
                  <c:v>16248</c:v>
                </c:pt>
                <c:pt idx="14">
                  <c:v>16203</c:v>
                </c:pt>
                <c:pt idx="15">
                  <c:v>16222</c:v>
                </c:pt>
                <c:pt idx="16">
                  <c:v>16226</c:v>
                </c:pt>
                <c:pt idx="17">
                  <c:v>16075</c:v>
                </c:pt>
                <c:pt idx="18">
                  <c:v>16151</c:v>
                </c:pt>
                <c:pt idx="19">
                  <c:v>16224</c:v>
                </c:pt>
                <c:pt idx="20">
                  <c:v>16134</c:v>
                </c:pt>
                <c:pt idx="21">
                  <c:v>16285</c:v>
                </c:pt>
                <c:pt idx="22">
                  <c:v>16341</c:v>
                </c:pt>
                <c:pt idx="23">
                  <c:v>16341</c:v>
                </c:pt>
                <c:pt idx="24">
                  <c:v>16407</c:v>
                </c:pt>
                <c:pt idx="25">
                  <c:v>16679</c:v>
                </c:pt>
                <c:pt idx="26">
                  <c:v>16814</c:v>
                </c:pt>
                <c:pt idx="27">
                  <c:v>16716</c:v>
                </c:pt>
                <c:pt idx="28">
                  <c:v>16393</c:v>
                </c:pt>
                <c:pt idx="29">
                  <c:v>16509</c:v>
                </c:pt>
                <c:pt idx="30">
                  <c:v>16460</c:v>
                </c:pt>
                <c:pt idx="31">
                  <c:v>16262</c:v>
                </c:pt>
                <c:pt idx="32">
                  <c:v>16079</c:v>
                </c:pt>
                <c:pt idx="33">
                  <c:v>15880</c:v>
                </c:pt>
                <c:pt idx="34">
                  <c:v>15829</c:v>
                </c:pt>
                <c:pt idx="35">
                  <c:v>15670</c:v>
                </c:pt>
                <c:pt idx="36">
                  <c:v>15939</c:v>
                </c:pt>
                <c:pt idx="37">
                  <c:v>15968</c:v>
                </c:pt>
                <c:pt idx="38">
                  <c:v>16075</c:v>
                </c:pt>
                <c:pt idx="39">
                  <c:v>16391</c:v>
                </c:pt>
                <c:pt idx="40">
                  <c:v>16697</c:v>
                </c:pt>
                <c:pt idx="41">
                  <c:v>16671</c:v>
                </c:pt>
                <c:pt idx="42">
                  <c:v>16833</c:v>
                </c:pt>
                <c:pt idx="43">
                  <c:v>16847</c:v>
                </c:pt>
                <c:pt idx="44">
                  <c:v>17017</c:v>
                </c:pt>
                <c:pt idx="45">
                  <c:v>16969</c:v>
                </c:pt>
                <c:pt idx="46">
                  <c:v>16839</c:v>
                </c:pt>
                <c:pt idx="47">
                  <c:v>16980</c:v>
                </c:pt>
                <c:pt idx="48">
                  <c:v>16868</c:v>
                </c:pt>
                <c:pt idx="49">
                  <c:v>16772</c:v>
                </c:pt>
                <c:pt idx="50">
                  <c:v>16425</c:v>
                </c:pt>
                <c:pt idx="51">
                  <c:v>16182</c:v>
                </c:pt>
                <c:pt idx="52">
                  <c:v>16027</c:v>
                </c:pt>
                <c:pt idx="53">
                  <c:v>16026</c:v>
                </c:pt>
                <c:pt idx="54">
                  <c:v>15960</c:v>
                </c:pt>
                <c:pt idx="55">
                  <c:v>16091</c:v>
                </c:pt>
                <c:pt idx="56">
                  <c:v>15840</c:v>
                </c:pt>
                <c:pt idx="57">
                  <c:v>15999</c:v>
                </c:pt>
                <c:pt idx="58">
                  <c:v>16145</c:v>
                </c:pt>
                <c:pt idx="59">
                  <c:v>16026</c:v>
                </c:pt>
                <c:pt idx="60">
                  <c:v>16236</c:v>
                </c:pt>
                <c:pt idx="61">
                  <c:v>16219</c:v>
                </c:pt>
                <c:pt idx="62">
                  <c:v>16487</c:v>
                </c:pt>
                <c:pt idx="63">
                  <c:v>16970</c:v>
                </c:pt>
                <c:pt idx="64">
                  <c:v>17287</c:v>
                </c:pt>
                <c:pt idx="65">
                  <c:v>17479</c:v>
                </c:pt>
                <c:pt idx="66">
                  <c:v>17543</c:v>
                </c:pt>
                <c:pt idx="67">
                  <c:v>17583</c:v>
                </c:pt>
                <c:pt idx="68">
                  <c:v>17914</c:v>
                </c:pt>
                <c:pt idx="69">
                  <c:v>18036</c:v>
                </c:pt>
                <c:pt idx="70">
                  <c:v>17973</c:v>
                </c:pt>
                <c:pt idx="71">
                  <c:v>18171</c:v>
                </c:pt>
                <c:pt idx="72">
                  <c:v>18194</c:v>
                </c:pt>
                <c:pt idx="73">
                  <c:v>18110</c:v>
                </c:pt>
                <c:pt idx="74">
                  <c:v>18325</c:v>
                </c:pt>
                <c:pt idx="75">
                  <c:v>18161</c:v>
                </c:pt>
                <c:pt idx="76">
                  <c:v>18462</c:v>
                </c:pt>
                <c:pt idx="77">
                  <c:v>18519</c:v>
                </c:pt>
                <c:pt idx="78">
                  <c:v>18652</c:v>
                </c:pt>
                <c:pt idx="79">
                  <c:v>19244</c:v>
                </c:pt>
                <c:pt idx="80">
                  <c:v>19497</c:v>
                </c:pt>
                <c:pt idx="81">
                  <c:v>19386</c:v>
                </c:pt>
                <c:pt idx="82">
                  <c:v>19625</c:v>
                </c:pt>
                <c:pt idx="83">
                  <c:v>19559</c:v>
                </c:pt>
                <c:pt idx="84">
                  <c:v>19355</c:v>
                </c:pt>
                <c:pt idx="85">
                  <c:v>19451</c:v>
                </c:pt>
                <c:pt idx="86">
                  <c:v>19405</c:v>
                </c:pt>
                <c:pt idx="87">
                  <c:v>19400</c:v>
                </c:pt>
                <c:pt idx="88">
                  <c:v>19377</c:v>
                </c:pt>
                <c:pt idx="89">
                  <c:v>19471</c:v>
                </c:pt>
                <c:pt idx="90">
                  <c:v>19322</c:v>
                </c:pt>
                <c:pt idx="91">
                  <c:v>19029</c:v>
                </c:pt>
                <c:pt idx="92">
                  <c:v>18709</c:v>
                </c:pt>
                <c:pt idx="93">
                  <c:v>18777</c:v>
                </c:pt>
                <c:pt idx="94">
                  <c:v>18593</c:v>
                </c:pt>
                <c:pt idx="95">
                  <c:v>18375</c:v>
                </c:pt>
                <c:pt idx="96">
                  <c:v>18366</c:v>
                </c:pt>
                <c:pt idx="97">
                  <c:v>18421</c:v>
                </c:pt>
                <c:pt idx="98">
                  <c:v>18344</c:v>
                </c:pt>
                <c:pt idx="99">
                  <c:v>18398</c:v>
                </c:pt>
                <c:pt idx="100">
                  <c:v>18235</c:v>
                </c:pt>
                <c:pt idx="101">
                  <c:v>18031</c:v>
                </c:pt>
                <c:pt idx="102">
                  <c:v>18354</c:v>
                </c:pt>
                <c:pt idx="103">
                  <c:v>18145</c:v>
                </c:pt>
                <c:pt idx="104">
                  <c:v>18085</c:v>
                </c:pt>
                <c:pt idx="105">
                  <c:v>18251</c:v>
                </c:pt>
                <c:pt idx="106">
                  <c:v>18368</c:v>
                </c:pt>
                <c:pt idx="107">
                  <c:v>18756</c:v>
                </c:pt>
                <c:pt idx="108">
                  <c:v>18831</c:v>
                </c:pt>
                <c:pt idx="109">
                  <c:v>19069</c:v>
                </c:pt>
                <c:pt idx="110">
                  <c:v>19059</c:v>
                </c:pt>
                <c:pt idx="111">
                  <c:v>19180</c:v>
                </c:pt>
                <c:pt idx="112">
                  <c:v>19220</c:v>
                </c:pt>
                <c:pt idx="113">
                  <c:v>19370</c:v>
                </c:pt>
                <c:pt idx="114">
                  <c:v>19099</c:v>
                </c:pt>
                <c:pt idx="115">
                  <c:v>19085</c:v>
                </c:pt>
                <c:pt idx="116">
                  <c:v>19570</c:v>
                </c:pt>
                <c:pt idx="117">
                  <c:v>19472</c:v>
                </c:pt>
                <c:pt idx="118">
                  <c:v>19363</c:v>
                </c:pt>
                <c:pt idx="119">
                  <c:v>19300</c:v>
                </c:pt>
                <c:pt idx="120">
                  <c:v>19313</c:v>
                </c:pt>
                <c:pt idx="121">
                  <c:v>18905</c:v>
                </c:pt>
                <c:pt idx="122">
                  <c:v>18714</c:v>
                </c:pt>
                <c:pt idx="123">
                  <c:v>18679</c:v>
                </c:pt>
                <c:pt idx="124">
                  <c:v>18871</c:v>
                </c:pt>
                <c:pt idx="125">
                  <c:v>18664</c:v>
                </c:pt>
                <c:pt idx="126">
                  <c:v>18864</c:v>
                </c:pt>
                <c:pt idx="127">
                  <c:v>18916</c:v>
                </c:pt>
                <c:pt idx="128">
                  <c:v>18491</c:v>
                </c:pt>
                <c:pt idx="129">
                  <c:v>18441</c:v>
                </c:pt>
                <c:pt idx="130">
                  <c:v>18559</c:v>
                </c:pt>
                <c:pt idx="131">
                  <c:v>18424</c:v>
                </c:pt>
                <c:pt idx="132">
                  <c:v>18597</c:v>
                </c:pt>
                <c:pt idx="133">
                  <c:v>18775</c:v>
                </c:pt>
                <c:pt idx="134">
                  <c:v>19030</c:v>
                </c:pt>
                <c:pt idx="135">
                  <c:v>18982</c:v>
                </c:pt>
                <c:pt idx="136">
                  <c:v>18743</c:v>
                </c:pt>
                <c:pt idx="137">
                  <c:v>18935</c:v>
                </c:pt>
                <c:pt idx="138">
                  <c:v>18780</c:v>
                </c:pt>
                <c:pt idx="139">
                  <c:v>18906</c:v>
                </c:pt>
                <c:pt idx="140">
                  <c:v>19050</c:v>
                </c:pt>
                <c:pt idx="141">
                  <c:v>19197</c:v>
                </c:pt>
                <c:pt idx="142">
                  <c:v>19316</c:v>
                </c:pt>
                <c:pt idx="143">
                  <c:v>19467</c:v>
                </c:pt>
                <c:pt idx="144">
                  <c:v>19269</c:v>
                </c:pt>
                <c:pt idx="145">
                  <c:v>19531</c:v>
                </c:pt>
                <c:pt idx="146">
                  <c:v>19415</c:v>
                </c:pt>
                <c:pt idx="147">
                  <c:v>19501</c:v>
                </c:pt>
                <c:pt idx="148">
                  <c:v>19610</c:v>
                </c:pt>
                <c:pt idx="149">
                  <c:v>19379</c:v>
                </c:pt>
                <c:pt idx="150">
                  <c:v>19391</c:v>
                </c:pt>
                <c:pt idx="151">
                  <c:v>19226</c:v>
                </c:pt>
                <c:pt idx="152">
                  <c:v>19323</c:v>
                </c:pt>
              </c:numCache>
            </c:numRef>
          </c:val>
          <c:smooth val="0"/>
          <c:extLst>
            <c:ext xmlns:c16="http://schemas.microsoft.com/office/drawing/2014/chart" uri="{C3380CC4-5D6E-409C-BE32-E72D297353CC}">
              <c16:uniqueId val="{00000009-654E-43C6-8017-F641D790DA13}"/>
            </c:ext>
          </c:extLst>
        </c:ser>
        <c:dLbls>
          <c:showLegendKey val="0"/>
          <c:showVal val="0"/>
          <c:showCatName val="0"/>
          <c:showSerName val="0"/>
          <c:showPercent val="0"/>
          <c:showBubbleSize val="0"/>
        </c:dLbls>
        <c:marker val="1"/>
        <c:smooth val="0"/>
        <c:axId val="546109456"/>
        <c:axId val="546109848"/>
      </c:lineChart>
      <c:catAx>
        <c:axId val="546109456"/>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chemeClr val="tx1">
                    <a:lumMod val="50000"/>
                    <a:lumOff val="50000"/>
                  </a:schemeClr>
                </a:solidFill>
              </a:defRPr>
            </a:pPr>
            <a:endParaRPr lang="en-US"/>
          </a:p>
        </c:txPr>
        <c:crossAx val="546109848"/>
        <c:crosses val="autoZero"/>
        <c:auto val="1"/>
        <c:lblAlgn val="ctr"/>
        <c:lblOffset val="100"/>
        <c:noMultiLvlLbl val="0"/>
      </c:catAx>
      <c:valAx>
        <c:axId val="546109848"/>
        <c:scaling>
          <c:orientation val="minMax"/>
          <c:max val="20000"/>
          <c:min val="15000"/>
        </c:scaling>
        <c:delete val="0"/>
        <c:axPos val="l"/>
        <c:majorGridlines>
          <c:spPr>
            <a:ln>
              <a:solidFill>
                <a:schemeClr val="bg1"/>
              </a:solidFill>
            </a:ln>
          </c:spPr>
        </c:majorGridlines>
        <c:numFmt formatCode="&quot;£&quot;#,##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546109456"/>
        <c:crosses val="autoZero"/>
        <c:crossBetween val="between"/>
        <c:majorUnit val="1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775162037150702E-2"/>
          <c:y val="0.10959163043746201"/>
          <c:w val="0.94408110113293697"/>
          <c:h val="0.73897961028608095"/>
        </c:manualLayout>
      </c:layout>
      <c:lineChart>
        <c:grouping val="standard"/>
        <c:varyColors val="0"/>
        <c:ser>
          <c:idx val="0"/>
          <c:order val="0"/>
          <c:tx>
            <c:strRef>
              <c:f>Sheet1!$A$2</c:f>
              <c:strCache>
                <c:ptCount val="1"/>
                <c:pt idx="0">
                  <c:v>All trips</c:v>
                </c:pt>
              </c:strCache>
            </c:strRef>
          </c:tx>
          <c:spPr>
            <a:ln w="12700">
              <a:solidFill>
                <a:srgbClr val="00AEEF"/>
              </a:solid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C8E2-499E-B281-A797830558E1}"/>
              </c:ext>
            </c:extLst>
          </c:dPt>
          <c:dPt>
            <c:idx val="17"/>
            <c:bubble3D val="0"/>
            <c:extLst>
              <c:ext xmlns:c16="http://schemas.microsoft.com/office/drawing/2014/chart" uri="{C3380CC4-5D6E-409C-BE32-E72D297353CC}">
                <c16:uniqueId val="{00000001-C8E2-499E-B281-A797830558E1}"/>
              </c:ext>
            </c:extLst>
          </c:dPt>
          <c:dPt>
            <c:idx val="29"/>
            <c:bubble3D val="0"/>
            <c:extLst>
              <c:ext xmlns:c16="http://schemas.microsoft.com/office/drawing/2014/chart" uri="{C3380CC4-5D6E-409C-BE32-E72D297353CC}">
                <c16:uniqueId val="{00000002-C8E2-499E-B281-A797830558E1}"/>
              </c:ext>
            </c:extLst>
          </c:dPt>
          <c:dPt>
            <c:idx val="41"/>
            <c:bubble3D val="0"/>
            <c:extLst>
              <c:ext xmlns:c16="http://schemas.microsoft.com/office/drawing/2014/chart" uri="{C3380CC4-5D6E-409C-BE32-E72D297353CC}">
                <c16:uniqueId val="{00000003-C8E2-499E-B281-A797830558E1}"/>
              </c:ext>
            </c:extLst>
          </c:dPt>
          <c:dPt>
            <c:idx val="53"/>
            <c:bubble3D val="0"/>
            <c:extLst>
              <c:ext xmlns:c16="http://schemas.microsoft.com/office/drawing/2014/chart" uri="{C3380CC4-5D6E-409C-BE32-E72D297353CC}">
                <c16:uniqueId val="{00000004-C8E2-499E-B281-A797830558E1}"/>
              </c:ext>
            </c:extLst>
          </c:dPt>
          <c:dPt>
            <c:idx val="65"/>
            <c:bubble3D val="0"/>
            <c:extLst>
              <c:ext xmlns:c16="http://schemas.microsoft.com/office/drawing/2014/chart" uri="{C3380CC4-5D6E-409C-BE32-E72D297353CC}">
                <c16:uniqueId val="{00000005-C8E2-499E-B281-A797830558E1}"/>
              </c:ext>
            </c:extLst>
          </c:dPt>
          <c:dPt>
            <c:idx val="77"/>
            <c:bubble3D val="0"/>
            <c:extLst>
              <c:ext xmlns:c16="http://schemas.microsoft.com/office/drawing/2014/chart" uri="{C3380CC4-5D6E-409C-BE32-E72D297353CC}">
                <c16:uniqueId val="{00000006-C8E2-499E-B281-A797830558E1}"/>
              </c:ext>
            </c:extLst>
          </c:dPt>
          <c:dPt>
            <c:idx val="89"/>
            <c:bubble3D val="0"/>
            <c:extLst>
              <c:ext xmlns:c16="http://schemas.microsoft.com/office/drawing/2014/chart" uri="{C3380CC4-5D6E-409C-BE32-E72D297353CC}">
                <c16:uniqueId val="{00000007-C8E2-499E-B281-A797830558E1}"/>
              </c:ext>
            </c:extLst>
          </c:dPt>
          <c:dPt>
            <c:idx val="101"/>
            <c:bubble3D val="0"/>
            <c:extLst>
              <c:ext xmlns:c16="http://schemas.microsoft.com/office/drawing/2014/chart" uri="{C3380CC4-5D6E-409C-BE32-E72D297353CC}">
                <c16:uniqueId val="{00000008-C8E2-499E-B281-A797830558E1}"/>
              </c:ext>
            </c:extLst>
          </c:dPt>
          <c:dLbls>
            <c:dLbl>
              <c:idx val="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8E2-499E-B281-A797830558E1}"/>
                </c:ext>
              </c:extLst>
            </c:dLbl>
            <c:dLbl>
              <c:idx val="1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8E2-499E-B281-A797830558E1}"/>
                </c:ext>
              </c:extLst>
            </c:dLbl>
            <c:dLbl>
              <c:idx val="2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C8E2-499E-B281-A797830558E1}"/>
                </c:ext>
              </c:extLst>
            </c:dLbl>
            <c:dLbl>
              <c:idx val="4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8E2-499E-B281-A797830558E1}"/>
                </c:ext>
              </c:extLst>
            </c:dLbl>
            <c:dLbl>
              <c:idx val="53"/>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8E2-499E-B281-A797830558E1}"/>
                </c:ext>
              </c:extLst>
            </c:dLbl>
            <c:dLbl>
              <c:idx val="6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8E2-499E-B281-A797830558E1}"/>
                </c:ext>
              </c:extLst>
            </c:dLbl>
            <c:dLbl>
              <c:idx val="7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C8E2-499E-B281-A797830558E1}"/>
                </c:ext>
              </c:extLst>
            </c:dLbl>
            <c:dLbl>
              <c:idx val="8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8E2-499E-B281-A797830558E1}"/>
                </c:ext>
              </c:extLst>
            </c:dLbl>
            <c:dLbl>
              <c:idx val="10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C8E2-499E-B281-A797830558E1}"/>
                </c:ext>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"£"#,##0</c:formatCode>
                <c:ptCount val="153"/>
                <c:pt idx="8">
                  <c:v>15900</c:v>
                </c:pt>
                <c:pt idx="20">
                  <c:v>16134</c:v>
                </c:pt>
                <c:pt idx="32">
                  <c:v>16079</c:v>
                </c:pt>
                <c:pt idx="44">
                  <c:v>17017</c:v>
                </c:pt>
                <c:pt idx="56">
                  <c:v>15840</c:v>
                </c:pt>
                <c:pt idx="68">
                  <c:v>17914</c:v>
                </c:pt>
                <c:pt idx="80">
                  <c:v>19497</c:v>
                </c:pt>
                <c:pt idx="92">
                  <c:v>18709</c:v>
                </c:pt>
                <c:pt idx="104">
                  <c:v>18085</c:v>
                </c:pt>
                <c:pt idx="116">
                  <c:v>19570</c:v>
                </c:pt>
                <c:pt idx="128">
                  <c:v>18491</c:v>
                </c:pt>
                <c:pt idx="140">
                  <c:v>19050</c:v>
                </c:pt>
                <c:pt idx="152">
                  <c:v>19323</c:v>
                </c:pt>
              </c:numCache>
            </c:numRef>
          </c:val>
          <c:smooth val="0"/>
          <c:extLst>
            <c:ext xmlns:c16="http://schemas.microsoft.com/office/drawing/2014/chart" uri="{C3380CC4-5D6E-409C-BE32-E72D297353CC}">
              <c16:uniqueId val="{00000009-C8E2-499E-B281-A797830558E1}"/>
            </c:ext>
          </c:extLst>
        </c:ser>
        <c:dLbls>
          <c:showLegendKey val="0"/>
          <c:showVal val="0"/>
          <c:showCatName val="0"/>
          <c:showSerName val="0"/>
          <c:showPercent val="0"/>
          <c:showBubbleSize val="0"/>
        </c:dLbls>
        <c:marker val="1"/>
        <c:smooth val="0"/>
        <c:axId val="546105536"/>
        <c:axId val="546108672"/>
      </c:lineChart>
      <c:catAx>
        <c:axId val="546105536"/>
        <c:scaling>
          <c:orientation val="minMax"/>
        </c:scaling>
        <c:delete val="1"/>
        <c:axPos val="b"/>
        <c:numFmt formatCode="General" sourceLinked="0"/>
        <c:majorTickMark val="none"/>
        <c:minorTickMark val="none"/>
        <c:tickLblPos val="nextTo"/>
        <c:crossAx val="546108672"/>
        <c:crosses val="autoZero"/>
        <c:auto val="1"/>
        <c:lblAlgn val="ctr"/>
        <c:lblOffset val="100"/>
        <c:noMultiLvlLbl val="0"/>
      </c:catAx>
      <c:valAx>
        <c:axId val="546108672"/>
        <c:scaling>
          <c:orientation val="minMax"/>
          <c:max val="20000"/>
          <c:min val="15000"/>
        </c:scaling>
        <c:delete val="1"/>
        <c:axPos val="l"/>
        <c:numFmt formatCode="&quot;£&quot;#,##0" sourceLinked="1"/>
        <c:majorTickMark val="none"/>
        <c:minorTickMark val="none"/>
        <c:tickLblPos val="nextTo"/>
        <c:crossAx val="546105536"/>
        <c:crosses val="autoZero"/>
        <c:crossBetween val="between"/>
        <c:majorUnit val="1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dirty="0">
                <a:solidFill>
                  <a:schemeClr val="tx1">
                    <a:lumMod val="85000"/>
                    <a:lumOff val="15000"/>
                  </a:schemeClr>
                </a:solidFill>
              </a:rPr>
              <a:t>All</a:t>
            </a:r>
            <a:r>
              <a:rPr lang="en-US" sz="1000" b="0" baseline="0" dirty="0">
                <a:solidFill>
                  <a:schemeClr val="tx1">
                    <a:lumMod val="85000"/>
                    <a:lumOff val="15000"/>
                  </a:schemeClr>
                </a:solidFill>
              </a:rPr>
              <a:t> </a:t>
            </a:r>
            <a:r>
              <a:rPr lang="en-US" sz="1000" b="0" dirty="0">
                <a:solidFill>
                  <a:schemeClr val="tx1">
                    <a:lumMod val="85000"/>
                    <a:lumOff val="15000"/>
                  </a:schemeClr>
                </a:solidFill>
              </a:rPr>
              <a:t>Trips (millions</a:t>
            </a:r>
            <a:r>
              <a:rPr lang="en-US" sz="1000" b="0" dirty="0" smtClean="0">
                <a:solidFill>
                  <a:schemeClr val="tx1">
                    <a:lumMod val="85000"/>
                    <a:lumOff val="15000"/>
                  </a:schemeClr>
                </a:solidFill>
              </a:rPr>
              <a:t>)*</a:t>
            </a:r>
            <a:endParaRPr lang="en-US" sz="1000" b="0" dirty="0">
              <a:solidFill>
                <a:schemeClr val="tx1">
                  <a:lumMod val="85000"/>
                  <a:lumOff val="15000"/>
                </a:schemeClr>
              </a:solidFill>
            </a:endParaRPr>
          </a:p>
        </c:rich>
      </c:tx>
      <c:layout>
        <c:manualLayout>
          <c:xMode val="edge"/>
          <c:yMode val="edge"/>
          <c:x val="2.50127652204368E-2"/>
          <c:y val="9.3442582532729506E-3"/>
        </c:manualLayout>
      </c:layout>
      <c:overlay val="0"/>
    </c:title>
    <c:autoTitleDeleted val="0"/>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All trips</c:v>
                </c:pt>
              </c:strCache>
            </c:strRef>
          </c:tx>
          <c:spPr>
            <a:ln w="12700">
              <a:solidFill>
                <a:schemeClr val="accent1"/>
              </a:solidFill>
            </a:ln>
            <a:effectLst/>
          </c:spPr>
          <c:marker>
            <c:symbol val="circle"/>
            <c:size val="5"/>
            <c:spPr>
              <a:solidFill>
                <a:srgbClr val="F7911E"/>
              </a:solidFill>
              <a:ln w="22225">
                <a:noFill/>
              </a:ln>
              <a:effectLst/>
            </c:spPr>
          </c:marker>
          <c:dPt>
            <c:idx val="5"/>
            <c:bubble3D val="0"/>
            <c:extLst>
              <c:ext xmlns:c16="http://schemas.microsoft.com/office/drawing/2014/chart" uri="{C3380CC4-5D6E-409C-BE32-E72D297353CC}">
                <c16:uniqueId val="{00000000-557D-40C6-8E25-6A2CD099E9BE}"/>
              </c:ext>
            </c:extLst>
          </c:dPt>
          <c:dPt>
            <c:idx val="17"/>
            <c:bubble3D val="0"/>
            <c:extLst>
              <c:ext xmlns:c16="http://schemas.microsoft.com/office/drawing/2014/chart" uri="{C3380CC4-5D6E-409C-BE32-E72D297353CC}">
                <c16:uniqueId val="{00000001-557D-40C6-8E25-6A2CD099E9BE}"/>
              </c:ext>
            </c:extLst>
          </c:dPt>
          <c:dPt>
            <c:idx val="29"/>
            <c:bubble3D val="0"/>
            <c:extLst>
              <c:ext xmlns:c16="http://schemas.microsoft.com/office/drawing/2014/chart" uri="{C3380CC4-5D6E-409C-BE32-E72D297353CC}">
                <c16:uniqueId val="{00000002-557D-40C6-8E25-6A2CD099E9BE}"/>
              </c:ext>
            </c:extLst>
          </c:dPt>
          <c:dPt>
            <c:idx val="41"/>
            <c:bubble3D val="0"/>
            <c:extLst>
              <c:ext xmlns:c16="http://schemas.microsoft.com/office/drawing/2014/chart" uri="{C3380CC4-5D6E-409C-BE32-E72D297353CC}">
                <c16:uniqueId val="{00000003-557D-40C6-8E25-6A2CD099E9BE}"/>
              </c:ext>
            </c:extLst>
          </c:dPt>
          <c:dPt>
            <c:idx val="53"/>
            <c:bubble3D val="0"/>
            <c:extLst>
              <c:ext xmlns:c16="http://schemas.microsoft.com/office/drawing/2014/chart" uri="{C3380CC4-5D6E-409C-BE32-E72D297353CC}">
                <c16:uniqueId val="{00000004-557D-40C6-8E25-6A2CD099E9BE}"/>
              </c:ext>
            </c:extLst>
          </c:dPt>
          <c:dPt>
            <c:idx val="65"/>
            <c:bubble3D val="0"/>
            <c:extLst>
              <c:ext xmlns:c16="http://schemas.microsoft.com/office/drawing/2014/chart" uri="{C3380CC4-5D6E-409C-BE32-E72D297353CC}">
                <c16:uniqueId val="{00000005-557D-40C6-8E25-6A2CD099E9BE}"/>
              </c:ext>
            </c:extLst>
          </c:dPt>
          <c:dPt>
            <c:idx val="77"/>
            <c:bubble3D val="0"/>
            <c:extLst>
              <c:ext xmlns:c16="http://schemas.microsoft.com/office/drawing/2014/chart" uri="{C3380CC4-5D6E-409C-BE32-E72D297353CC}">
                <c16:uniqueId val="{00000006-557D-40C6-8E25-6A2CD099E9BE}"/>
              </c:ext>
            </c:extLst>
          </c:dPt>
          <c:dPt>
            <c:idx val="89"/>
            <c:bubble3D val="0"/>
            <c:extLst>
              <c:ext xmlns:c16="http://schemas.microsoft.com/office/drawing/2014/chart" uri="{C3380CC4-5D6E-409C-BE32-E72D297353CC}">
                <c16:uniqueId val="{00000007-557D-40C6-8E25-6A2CD099E9BE}"/>
              </c:ext>
            </c:extLst>
          </c:dPt>
          <c:dPt>
            <c:idx val="101"/>
            <c:bubble3D val="0"/>
            <c:extLst>
              <c:ext xmlns:c16="http://schemas.microsoft.com/office/drawing/2014/chart" uri="{C3380CC4-5D6E-409C-BE32-E72D297353CC}">
                <c16:uniqueId val="{00000008-557D-40C6-8E25-6A2CD099E9BE}"/>
              </c:ext>
            </c:extLst>
          </c:dPt>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0.00</c:formatCode>
                <c:ptCount val="153"/>
                <c:pt idx="0">
                  <c:v>103.88800000000001</c:v>
                </c:pt>
                <c:pt idx="1">
                  <c:v>102.33200000000001</c:v>
                </c:pt>
                <c:pt idx="2">
                  <c:v>101.997</c:v>
                </c:pt>
                <c:pt idx="3">
                  <c:v>100.22999999999999</c:v>
                </c:pt>
                <c:pt idx="4">
                  <c:v>100.77299999999998</c:v>
                </c:pt>
                <c:pt idx="5">
                  <c:v>100.175</c:v>
                </c:pt>
                <c:pt idx="6">
                  <c:v>99.348000000000013</c:v>
                </c:pt>
                <c:pt idx="7">
                  <c:v>99.77000000000001</c:v>
                </c:pt>
                <c:pt idx="8">
                  <c:v>100.87200000000001</c:v>
                </c:pt>
                <c:pt idx="9">
                  <c:v>100.416</c:v>
                </c:pt>
                <c:pt idx="10">
                  <c:v>100.69500000000001</c:v>
                </c:pt>
                <c:pt idx="11">
                  <c:v>101.92400000000001</c:v>
                </c:pt>
                <c:pt idx="12">
                  <c:v>101.599</c:v>
                </c:pt>
                <c:pt idx="13">
                  <c:v>102.15799999999999</c:v>
                </c:pt>
                <c:pt idx="14">
                  <c:v>101.49000000000001</c:v>
                </c:pt>
                <c:pt idx="15">
                  <c:v>101.182</c:v>
                </c:pt>
                <c:pt idx="16">
                  <c:v>101.29599999999999</c:v>
                </c:pt>
                <c:pt idx="17">
                  <c:v>100.89099999999999</c:v>
                </c:pt>
                <c:pt idx="18">
                  <c:v>101.06900000000002</c:v>
                </c:pt>
                <c:pt idx="19">
                  <c:v>101.255</c:v>
                </c:pt>
                <c:pt idx="20">
                  <c:v>99.126000000000005</c:v>
                </c:pt>
                <c:pt idx="21">
                  <c:v>99.539000000000016</c:v>
                </c:pt>
                <c:pt idx="22">
                  <c:v>100.10300000000001</c:v>
                </c:pt>
                <c:pt idx="23">
                  <c:v>100.14800000000002</c:v>
                </c:pt>
                <c:pt idx="24">
                  <c:v>98.765000000000001</c:v>
                </c:pt>
                <c:pt idx="25">
                  <c:v>99.683000000000007</c:v>
                </c:pt>
                <c:pt idx="26">
                  <c:v>99.52600000000001</c:v>
                </c:pt>
                <c:pt idx="27">
                  <c:v>98.808999999999997</c:v>
                </c:pt>
                <c:pt idx="28">
                  <c:v>96.917999999999992</c:v>
                </c:pt>
                <c:pt idx="29">
                  <c:v>97.001000000000019</c:v>
                </c:pt>
                <c:pt idx="30">
                  <c:v>96.629000000000005</c:v>
                </c:pt>
                <c:pt idx="31">
                  <c:v>95.018000000000001</c:v>
                </c:pt>
                <c:pt idx="32">
                  <c:v>94.78</c:v>
                </c:pt>
                <c:pt idx="33">
                  <c:v>94.240000000000009</c:v>
                </c:pt>
                <c:pt idx="34">
                  <c:v>93.262</c:v>
                </c:pt>
                <c:pt idx="35">
                  <c:v>92.503</c:v>
                </c:pt>
                <c:pt idx="36">
                  <c:v>94.915000000000006</c:v>
                </c:pt>
                <c:pt idx="37">
                  <c:v>95.356000000000009</c:v>
                </c:pt>
                <c:pt idx="38">
                  <c:v>95.55</c:v>
                </c:pt>
                <c:pt idx="39">
                  <c:v>97.77</c:v>
                </c:pt>
                <c:pt idx="40">
                  <c:v>99.34899999999999</c:v>
                </c:pt>
                <c:pt idx="41">
                  <c:v>99.86699999999999</c:v>
                </c:pt>
                <c:pt idx="42">
                  <c:v>100.65100000000001</c:v>
                </c:pt>
                <c:pt idx="43">
                  <c:v>101.334</c:v>
                </c:pt>
                <c:pt idx="44">
                  <c:v>102.249</c:v>
                </c:pt>
                <c:pt idx="45">
                  <c:v>102.05999999999999</c:v>
                </c:pt>
                <c:pt idx="46">
                  <c:v>102.08099999999999</c:v>
                </c:pt>
                <c:pt idx="47">
                  <c:v>102.497</c:v>
                </c:pt>
                <c:pt idx="48">
                  <c:v>102.318</c:v>
                </c:pt>
                <c:pt idx="49">
                  <c:v>101.91600000000001</c:v>
                </c:pt>
                <c:pt idx="50">
                  <c:v>101.21000000000001</c:v>
                </c:pt>
                <c:pt idx="51">
                  <c:v>99.997000000000014</c:v>
                </c:pt>
                <c:pt idx="52">
                  <c:v>99.28700000000002</c:v>
                </c:pt>
                <c:pt idx="53">
                  <c:v>98.364999999999995</c:v>
                </c:pt>
                <c:pt idx="54">
                  <c:v>97.869</c:v>
                </c:pt>
                <c:pt idx="55">
                  <c:v>97.698999999999998</c:v>
                </c:pt>
                <c:pt idx="56">
                  <c:v>95.501999999999995</c:v>
                </c:pt>
                <c:pt idx="57">
                  <c:v>96.106999999999999</c:v>
                </c:pt>
                <c:pt idx="58">
                  <c:v>96.943999999999988</c:v>
                </c:pt>
                <c:pt idx="59">
                  <c:v>96.236999999999995</c:v>
                </c:pt>
                <c:pt idx="60">
                  <c:v>96.95999999999998</c:v>
                </c:pt>
                <c:pt idx="61">
                  <c:v>96.021000000000001</c:v>
                </c:pt>
                <c:pt idx="62">
                  <c:v>97.046999999999997</c:v>
                </c:pt>
                <c:pt idx="63">
                  <c:v>98.29</c:v>
                </c:pt>
                <c:pt idx="64">
                  <c:v>98.823000000000008</c:v>
                </c:pt>
                <c:pt idx="65">
                  <c:v>100.45400000000002</c:v>
                </c:pt>
                <c:pt idx="66">
                  <c:v>101.19600000000001</c:v>
                </c:pt>
                <c:pt idx="67">
                  <c:v>102.01000000000002</c:v>
                </c:pt>
                <c:pt idx="68">
                  <c:v>104.28100000000002</c:v>
                </c:pt>
                <c:pt idx="69">
                  <c:v>104.54000000000002</c:v>
                </c:pt>
                <c:pt idx="70">
                  <c:v>103.548</c:v>
                </c:pt>
                <c:pt idx="71">
                  <c:v>104.42500000000001</c:v>
                </c:pt>
                <c:pt idx="72">
                  <c:v>103.54900000000001</c:v>
                </c:pt>
                <c:pt idx="73">
                  <c:v>102.96599999999999</c:v>
                </c:pt>
                <c:pt idx="74">
                  <c:v>103.316</c:v>
                </c:pt>
                <c:pt idx="75">
                  <c:v>101.80799999999999</c:v>
                </c:pt>
                <c:pt idx="76">
                  <c:v>102.779</c:v>
                </c:pt>
                <c:pt idx="77">
                  <c:v>102.26899999999999</c:v>
                </c:pt>
                <c:pt idx="78">
                  <c:v>101.402</c:v>
                </c:pt>
                <c:pt idx="79">
                  <c:v>103.405</c:v>
                </c:pt>
                <c:pt idx="80">
                  <c:v>104.458</c:v>
                </c:pt>
                <c:pt idx="81">
                  <c:v>103.836</c:v>
                </c:pt>
                <c:pt idx="82">
                  <c:v>104.42500000000001</c:v>
                </c:pt>
                <c:pt idx="83">
                  <c:v>103.90700000000001</c:v>
                </c:pt>
                <c:pt idx="84">
                  <c:v>102.667</c:v>
                </c:pt>
                <c:pt idx="85">
                  <c:v>103.56100000000001</c:v>
                </c:pt>
                <c:pt idx="86">
                  <c:v>103.11900000000001</c:v>
                </c:pt>
                <c:pt idx="87">
                  <c:v>103.45299999999999</c:v>
                </c:pt>
                <c:pt idx="88">
                  <c:v>103.63499999999999</c:v>
                </c:pt>
                <c:pt idx="89">
                  <c:v>103.90399999999998</c:v>
                </c:pt>
                <c:pt idx="90">
                  <c:v>104.05499999999998</c:v>
                </c:pt>
                <c:pt idx="91">
                  <c:v>103.06399999999999</c:v>
                </c:pt>
                <c:pt idx="92">
                  <c:v>101.75599999999999</c:v>
                </c:pt>
                <c:pt idx="93">
                  <c:v>101.82600000000001</c:v>
                </c:pt>
                <c:pt idx="94">
                  <c:v>101.246</c:v>
                </c:pt>
                <c:pt idx="95">
                  <c:v>99.778999999999996</c:v>
                </c:pt>
                <c:pt idx="96">
                  <c:v>100.188</c:v>
                </c:pt>
                <c:pt idx="97">
                  <c:v>100.15900000000001</c:v>
                </c:pt>
                <c:pt idx="98">
                  <c:v>99.036000000000001</c:v>
                </c:pt>
                <c:pt idx="99">
                  <c:v>98.623000000000005</c:v>
                </c:pt>
                <c:pt idx="100">
                  <c:v>96.625999999999991</c:v>
                </c:pt>
                <c:pt idx="101">
                  <c:v>95.349000000000004</c:v>
                </c:pt>
                <c:pt idx="102">
                  <c:v>96.342999999999989</c:v>
                </c:pt>
                <c:pt idx="103">
                  <c:v>94.978000000000009</c:v>
                </c:pt>
                <c:pt idx="104">
                  <c:v>92.613</c:v>
                </c:pt>
                <c:pt idx="105">
                  <c:v>93.679000000000002</c:v>
                </c:pt>
                <c:pt idx="106">
                  <c:v>94.619000000000014</c:v>
                </c:pt>
                <c:pt idx="107">
                  <c:v>96.227000000000004</c:v>
                </c:pt>
                <c:pt idx="108">
                  <c:v>97.018000000000001</c:v>
                </c:pt>
                <c:pt idx="109">
                  <c:v>97.827000000000012</c:v>
                </c:pt>
                <c:pt idx="110">
                  <c:v>98.260000000000019</c:v>
                </c:pt>
                <c:pt idx="111">
                  <c:v>99.383000000000024</c:v>
                </c:pt>
                <c:pt idx="112">
                  <c:v>99.945000000000022</c:v>
                </c:pt>
                <c:pt idx="113">
                  <c:v>100.16700000000002</c:v>
                </c:pt>
                <c:pt idx="114">
                  <c:v>99.063000000000002</c:v>
                </c:pt>
                <c:pt idx="115">
                  <c:v>98.585999999999984</c:v>
                </c:pt>
                <c:pt idx="116">
                  <c:v>102.73099999999998</c:v>
                </c:pt>
                <c:pt idx="117">
                  <c:v>102.188</c:v>
                </c:pt>
                <c:pt idx="118">
                  <c:v>101.752</c:v>
                </c:pt>
                <c:pt idx="119">
                  <c:v>102.672</c:v>
                </c:pt>
                <c:pt idx="120">
                  <c:v>102.709</c:v>
                </c:pt>
                <c:pt idx="121">
                  <c:v>101.21800000000002</c:v>
                </c:pt>
                <c:pt idx="122">
                  <c:v>100.66000000000001</c:v>
                </c:pt>
                <c:pt idx="123">
                  <c:v>100.176</c:v>
                </c:pt>
                <c:pt idx="124">
                  <c:v>101.321</c:v>
                </c:pt>
                <c:pt idx="125">
                  <c:v>100.429</c:v>
                </c:pt>
                <c:pt idx="126">
                  <c:v>100.878</c:v>
                </c:pt>
                <c:pt idx="127">
                  <c:v>101.28900000000002</c:v>
                </c:pt>
                <c:pt idx="128">
                  <c:v>99.342000000000013</c:v>
                </c:pt>
                <c:pt idx="129">
                  <c:v>98.825000000000017</c:v>
                </c:pt>
                <c:pt idx="130">
                  <c:v>98.805000000000021</c:v>
                </c:pt>
                <c:pt idx="131">
                  <c:v>97.713000000000008</c:v>
                </c:pt>
                <c:pt idx="132">
                  <c:v>98.320999999999998</c:v>
                </c:pt>
                <c:pt idx="133">
                  <c:v>98.177999999999997</c:v>
                </c:pt>
                <c:pt idx="134">
                  <c:v>98.774000000000001</c:v>
                </c:pt>
                <c:pt idx="135">
                  <c:v>98.45</c:v>
                </c:pt>
                <c:pt idx="136">
                  <c:v>97.584000000000003</c:v>
                </c:pt>
                <c:pt idx="137">
                  <c:v>99.075999999999993</c:v>
                </c:pt>
                <c:pt idx="138">
                  <c:v>98.538000000000011</c:v>
                </c:pt>
                <c:pt idx="139">
                  <c:v>100.07799999999999</c:v>
                </c:pt>
                <c:pt idx="140">
                  <c:v>100.61900000000001</c:v>
                </c:pt>
                <c:pt idx="141">
                  <c:v>101.54600000000001</c:v>
                </c:pt>
                <c:pt idx="142">
                  <c:v>102.315</c:v>
                </c:pt>
                <c:pt idx="143">
                  <c:v>102.73699999999999</c:v>
                </c:pt>
                <c:pt idx="144">
                  <c:v>100.89</c:v>
                </c:pt>
                <c:pt idx="145">
                  <c:v>101.749</c:v>
                </c:pt>
                <c:pt idx="146">
                  <c:v>101.62899999999999</c:v>
                </c:pt>
                <c:pt idx="147">
                  <c:v>101.643</c:v>
                </c:pt>
                <c:pt idx="148">
                  <c:v>101.00400000000002</c:v>
                </c:pt>
                <c:pt idx="149">
                  <c:v>99.350000000000009</c:v>
                </c:pt>
                <c:pt idx="150">
                  <c:v>98.89200000000001</c:v>
                </c:pt>
                <c:pt idx="151">
                  <c:v>97.575999999999993</c:v>
                </c:pt>
                <c:pt idx="152">
                  <c:v>97.37299999999999</c:v>
                </c:pt>
              </c:numCache>
            </c:numRef>
          </c:val>
          <c:smooth val="0"/>
          <c:extLst>
            <c:ext xmlns:c16="http://schemas.microsoft.com/office/drawing/2014/chart" uri="{C3380CC4-5D6E-409C-BE32-E72D297353CC}">
              <c16:uniqueId val="{00000009-557D-40C6-8E25-6A2CD099E9BE}"/>
            </c:ext>
          </c:extLst>
        </c:ser>
        <c:dLbls>
          <c:showLegendKey val="0"/>
          <c:showVal val="0"/>
          <c:showCatName val="0"/>
          <c:showSerName val="0"/>
          <c:showPercent val="0"/>
          <c:showBubbleSize val="0"/>
        </c:dLbls>
        <c:marker val="1"/>
        <c:smooth val="0"/>
        <c:axId val="544765144"/>
        <c:axId val="544771024"/>
      </c:lineChart>
      <c:catAx>
        <c:axId val="544765144"/>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544771024"/>
        <c:crosses val="autoZero"/>
        <c:auto val="1"/>
        <c:lblAlgn val="ctr"/>
        <c:lblOffset val="100"/>
        <c:noMultiLvlLbl val="0"/>
      </c:catAx>
      <c:valAx>
        <c:axId val="544771024"/>
        <c:scaling>
          <c:orientation val="minMax"/>
          <c:max val="110"/>
          <c:min val="90"/>
        </c:scaling>
        <c:delete val="0"/>
        <c:axPos val="l"/>
        <c:majorGridlines>
          <c:spPr>
            <a:ln>
              <a:solidFill>
                <a:schemeClr val="bg1"/>
              </a:solidFill>
            </a:ln>
          </c:spPr>
        </c:majorGridlines>
        <c:numFmt formatCode="0.0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544765144"/>
        <c:crosses val="autoZero"/>
        <c:crossBetween val="between"/>
        <c:majorUnit val="5"/>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72723749493813E-2"/>
          <c:y val="0.10959163043746251"/>
          <c:w val="0.94854526758518398"/>
          <c:h val="0.73897961028608095"/>
        </c:manualLayout>
      </c:layout>
      <c:lineChart>
        <c:grouping val="standard"/>
        <c:varyColors val="0"/>
        <c:ser>
          <c:idx val="0"/>
          <c:order val="0"/>
          <c:tx>
            <c:strRef>
              <c:f>Sheet1!$A$2</c:f>
              <c:strCache>
                <c:ptCount val="1"/>
                <c:pt idx="0">
                  <c:v>All trips</c:v>
                </c:pt>
              </c:strCache>
            </c:strRef>
          </c:tx>
          <c:spPr>
            <a:ln w="12700">
              <a:solidFill>
                <a:srgbClr val="00AEEF"/>
              </a:solid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D330-4A2F-8594-0C3087F38A44}"/>
              </c:ext>
            </c:extLst>
          </c:dPt>
          <c:dPt>
            <c:idx val="17"/>
            <c:bubble3D val="0"/>
            <c:extLst>
              <c:ext xmlns:c16="http://schemas.microsoft.com/office/drawing/2014/chart" uri="{C3380CC4-5D6E-409C-BE32-E72D297353CC}">
                <c16:uniqueId val="{00000001-D330-4A2F-8594-0C3087F38A44}"/>
              </c:ext>
            </c:extLst>
          </c:dPt>
          <c:dPt>
            <c:idx val="29"/>
            <c:bubble3D val="0"/>
            <c:extLst>
              <c:ext xmlns:c16="http://schemas.microsoft.com/office/drawing/2014/chart" uri="{C3380CC4-5D6E-409C-BE32-E72D297353CC}">
                <c16:uniqueId val="{00000002-D330-4A2F-8594-0C3087F38A44}"/>
              </c:ext>
            </c:extLst>
          </c:dPt>
          <c:dPt>
            <c:idx val="41"/>
            <c:bubble3D val="0"/>
            <c:extLst>
              <c:ext xmlns:c16="http://schemas.microsoft.com/office/drawing/2014/chart" uri="{C3380CC4-5D6E-409C-BE32-E72D297353CC}">
                <c16:uniqueId val="{00000003-D330-4A2F-8594-0C3087F38A44}"/>
              </c:ext>
            </c:extLst>
          </c:dPt>
          <c:dPt>
            <c:idx val="53"/>
            <c:bubble3D val="0"/>
            <c:extLst>
              <c:ext xmlns:c16="http://schemas.microsoft.com/office/drawing/2014/chart" uri="{C3380CC4-5D6E-409C-BE32-E72D297353CC}">
                <c16:uniqueId val="{00000004-D330-4A2F-8594-0C3087F38A44}"/>
              </c:ext>
            </c:extLst>
          </c:dPt>
          <c:dPt>
            <c:idx val="65"/>
            <c:bubble3D val="0"/>
            <c:extLst>
              <c:ext xmlns:c16="http://schemas.microsoft.com/office/drawing/2014/chart" uri="{C3380CC4-5D6E-409C-BE32-E72D297353CC}">
                <c16:uniqueId val="{00000005-D330-4A2F-8594-0C3087F38A44}"/>
              </c:ext>
            </c:extLst>
          </c:dPt>
          <c:dPt>
            <c:idx val="77"/>
            <c:bubble3D val="0"/>
            <c:extLst>
              <c:ext xmlns:c16="http://schemas.microsoft.com/office/drawing/2014/chart" uri="{C3380CC4-5D6E-409C-BE32-E72D297353CC}">
                <c16:uniqueId val="{00000006-D330-4A2F-8594-0C3087F38A44}"/>
              </c:ext>
            </c:extLst>
          </c:dPt>
          <c:dPt>
            <c:idx val="89"/>
            <c:bubble3D val="0"/>
            <c:extLst>
              <c:ext xmlns:c16="http://schemas.microsoft.com/office/drawing/2014/chart" uri="{C3380CC4-5D6E-409C-BE32-E72D297353CC}">
                <c16:uniqueId val="{00000007-D330-4A2F-8594-0C3087F38A44}"/>
              </c:ext>
            </c:extLst>
          </c:dPt>
          <c:dPt>
            <c:idx val="101"/>
            <c:bubble3D val="0"/>
            <c:extLst>
              <c:ext xmlns:c16="http://schemas.microsoft.com/office/drawing/2014/chart" uri="{C3380CC4-5D6E-409C-BE32-E72D297353CC}">
                <c16:uniqueId val="{00000008-D330-4A2F-8594-0C3087F38A44}"/>
              </c:ext>
            </c:extLst>
          </c:dPt>
          <c:dLbls>
            <c:dLbl>
              <c:idx val="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330-4A2F-8594-0C3087F38A44}"/>
                </c:ext>
              </c:extLst>
            </c:dLbl>
            <c:dLbl>
              <c:idx val="1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330-4A2F-8594-0C3087F38A44}"/>
                </c:ext>
              </c:extLst>
            </c:dLbl>
            <c:dLbl>
              <c:idx val="2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330-4A2F-8594-0C3087F38A44}"/>
                </c:ext>
              </c:extLst>
            </c:dLbl>
            <c:dLbl>
              <c:idx val="4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330-4A2F-8594-0C3087F38A44}"/>
                </c:ext>
              </c:extLst>
            </c:dLbl>
            <c:dLbl>
              <c:idx val="53"/>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330-4A2F-8594-0C3087F38A44}"/>
                </c:ext>
              </c:extLst>
            </c:dLbl>
            <c:dLbl>
              <c:idx val="6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330-4A2F-8594-0C3087F38A44}"/>
                </c:ext>
              </c:extLst>
            </c:dLbl>
            <c:dLbl>
              <c:idx val="7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D330-4A2F-8594-0C3087F38A44}"/>
                </c:ext>
              </c:extLst>
            </c:dLbl>
            <c:dLbl>
              <c:idx val="8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330-4A2F-8594-0C3087F38A44}"/>
                </c:ext>
              </c:extLst>
            </c:dLbl>
            <c:dLbl>
              <c:idx val="10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330-4A2F-8594-0C3087F38A44}"/>
                </c:ext>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General</c:formatCode>
                <c:ptCount val="153"/>
                <c:pt idx="8" formatCode="0.00">
                  <c:v>100.87200000000001</c:v>
                </c:pt>
                <c:pt idx="20" formatCode="0.00">
                  <c:v>99.126000000000005</c:v>
                </c:pt>
                <c:pt idx="32" formatCode="0.00">
                  <c:v>94.78</c:v>
                </c:pt>
                <c:pt idx="44" formatCode="0.00">
                  <c:v>102.249</c:v>
                </c:pt>
                <c:pt idx="56" formatCode="0.00">
                  <c:v>95.501999999999995</c:v>
                </c:pt>
                <c:pt idx="68" formatCode="0.00">
                  <c:v>104.28100000000002</c:v>
                </c:pt>
                <c:pt idx="80" formatCode="0.00">
                  <c:v>104.458</c:v>
                </c:pt>
                <c:pt idx="92" formatCode="0.00">
                  <c:v>101.75599999999999</c:v>
                </c:pt>
                <c:pt idx="104" formatCode="0.00">
                  <c:v>92.613</c:v>
                </c:pt>
                <c:pt idx="116" formatCode="0.00">
                  <c:v>102.73099999999998</c:v>
                </c:pt>
                <c:pt idx="128" formatCode="0.00">
                  <c:v>99.342000000000013</c:v>
                </c:pt>
                <c:pt idx="140" formatCode="0.00">
                  <c:v>100.61900000000001</c:v>
                </c:pt>
                <c:pt idx="152" formatCode="0.00">
                  <c:v>97.37299999999999</c:v>
                </c:pt>
              </c:numCache>
            </c:numRef>
          </c:val>
          <c:smooth val="0"/>
          <c:extLst>
            <c:ext xmlns:c16="http://schemas.microsoft.com/office/drawing/2014/chart" uri="{C3380CC4-5D6E-409C-BE32-E72D297353CC}">
              <c16:uniqueId val="{00000009-D330-4A2F-8594-0C3087F38A44}"/>
            </c:ext>
          </c:extLst>
        </c:ser>
        <c:dLbls>
          <c:showLegendKey val="0"/>
          <c:showVal val="0"/>
          <c:showCatName val="0"/>
          <c:showSerName val="0"/>
          <c:showPercent val="0"/>
          <c:showBubbleSize val="0"/>
        </c:dLbls>
        <c:marker val="1"/>
        <c:smooth val="0"/>
        <c:axId val="544763968"/>
        <c:axId val="544765536"/>
      </c:lineChart>
      <c:catAx>
        <c:axId val="544763968"/>
        <c:scaling>
          <c:orientation val="minMax"/>
        </c:scaling>
        <c:delete val="1"/>
        <c:axPos val="b"/>
        <c:numFmt formatCode="General" sourceLinked="0"/>
        <c:majorTickMark val="none"/>
        <c:minorTickMark val="none"/>
        <c:tickLblPos val="nextTo"/>
        <c:crossAx val="544765536"/>
        <c:crosses val="autoZero"/>
        <c:auto val="1"/>
        <c:lblAlgn val="ctr"/>
        <c:lblOffset val="100"/>
        <c:noMultiLvlLbl val="0"/>
      </c:catAx>
      <c:valAx>
        <c:axId val="544765536"/>
        <c:scaling>
          <c:orientation val="minMax"/>
          <c:max val="110"/>
          <c:min val="90"/>
        </c:scaling>
        <c:delete val="1"/>
        <c:axPos val="l"/>
        <c:numFmt formatCode="General" sourceLinked="1"/>
        <c:majorTickMark val="none"/>
        <c:minorTickMark val="none"/>
        <c:tickLblPos val="nextTo"/>
        <c:crossAx val="544763968"/>
        <c:crosses val="autoZero"/>
        <c:crossBetween val="between"/>
        <c:majorUnit val="1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Hol trips</c:v>
                </c:pt>
              </c:strCache>
            </c:strRef>
          </c:tx>
          <c:spPr>
            <a:ln w="12700">
              <a:solidFill>
                <a:srgbClr val="C61678"/>
              </a:solidFill>
            </a:ln>
            <a:effectLst/>
          </c:spPr>
          <c:marker>
            <c:symbol val="circle"/>
            <c:size val="5"/>
            <c:spPr>
              <a:solidFill>
                <a:srgbClr val="C61678"/>
              </a:solidFill>
              <a:ln w="22225">
                <a:noFill/>
              </a:ln>
              <a:effectLst/>
            </c:spPr>
          </c:marker>
          <c:dPt>
            <c:idx val="5"/>
            <c:bubble3D val="0"/>
            <c:extLst>
              <c:ext xmlns:c16="http://schemas.microsoft.com/office/drawing/2014/chart" uri="{C3380CC4-5D6E-409C-BE32-E72D297353CC}">
                <c16:uniqueId val="{00000000-DF1D-47DC-9C46-B6472074B2C2}"/>
              </c:ext>
            </c:extLst>
          </c:dPt>
          <c:dPt>
            <c:idx val="17"/>
            <c:bubble3D val="0"/>
            <c:extLst>
              <c:ext xmlns:c16="http://schemas.microsoft.com/office/drawing/2014/chart" uri="{C3380CC4-5D6E-409C-BE32-E72D297353CC}">
                <c16:uniqueId val="{00000001-DF1D-47DC-9C46-B6472074B2C2}"/>
              </c:ext>
            </c:extLst>
          </c:dPt>
          <c:dPt>
            <c:idx val="29"/>
            <c:bubble3D val="0"/>
            <c:extLst>
              <c:ext xmlns:c16="http://schemas.microsoft.com/office/drawing/2014/chart" uri="{C3380CC4-5D6E-409C-BE32-E72D297353CC}">
                <c16:uniqueId val="{00000002-DF1D-47DC-9C46-B6472074B2C2}"/>
              </c:ext>
            </c:extLst>
          </c:dPt>
          <c:dPt>
            <c:idx val="41"/>
            <c:bubble3D val="0"/>
            <c:extLst>
              <c:ext xmlns:c16="http://schemas.microsoft.com/office/drawing/2014/chart" uri="{C3380CC4-5D6E-409C-BE32-E72D297353CC}">
                <c16:uniqueId val="{00000003-DF1D-47DC-9C46-B6472074B2C2}"/>
              </c:ext>
            </c:extLst>
          </c:dPt>
          <c:dPt>
            <c:idx val="53"/>
            <c:bubble3D val="0"/>
            <c:extLst>
              <c:ext xmlns:c16="http://schemas.microsoft.com/office/drawing/2014/chart" uri="{C3380CC4-5D6E-409C-BE32-E72D297353CC}">
                <c16:uniqueId val="{00000004-DF1D-47DC-9C46-B6472074B2C2}"/>
              </c:ext>
            </c:extLst>
          </c:dPt>
          <c:dPt>
            <c:idx val="65"/>
            <c:bubble3D val="0"/>
            <c:extLst>
              <c:ext xmlns:c16="http://schemas.microsoft.com/office/drawing/2014/chart" uri="{C3380CC4-5D6E-409C-BE32-E72D297353CC}">
                <c16:uniqueId val="{00000005-DF1D-47DC-9C46-B6472074B2C2}"/>
              </c:ext>
            </c:extLst>
          </c:dPt>
          <c:dPt>
            <c:idx val="77"/>
            <c:bubble3D val="0"/>
            <c:extLst>
              <c:ext xmlns:c16="http://schemas.microsoft.com/office/drawing/2014/chart" uri="{C3380CC4-5D6E-409C-BE32-E72D297353CC}">
                <c16:uniqueId val="{00000006-DF1D-47DC-9C46-B6472074B2C2}"/>
              </c:ext>
            </c:extLst>
          </c:dPt>
          <c:dPt>
            <c:idx val="89"/>
            <c:bubble3D val="0"/>
            <c:extLst>
              <c:ext xmlns:c16="http://schemas.microsoft.com/office/drawing/2014/chart" uri="{C3380CC4-5D6E-409C-BE32-E72D297353CC}">
                <c16:uniqueId val="{00000007-DF1D-47DC-9C46-B6472074B2C2}"/>
              </c:ext>
            </c:extLst>
          </c:dPt>
          <c:dPt>
            <c:idx val="101"/>
            <c:bubble3D val="0"/>
            <c:extLst>
              <c:ext xmlns:c16="http://schemas.microsoft.com/office/drawing/2014/chart" uri="{C3380CC4-5D6E-409C-BE32-E72D297353CC}">
                <c16:uniqueId val="{00000008-DF1D-47DC-9C46-B6472074B2C2}"/>
              </c:ext>
            </c:extLst>
          </c:dPt>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0.00</c:formatCode>
                <c:ptCount val="153"/>
                <c:pt idx="0">
                  <c:v>43.025000000000006</c:v>
                </c:pt>
                <c:pt idx="1">
                  <c:v>41.667999999999999</c:v>
                </c:pt>
                <c:pt idx="2">
                  <c:v>41.495000000000005</c:v>
                </c:pt>
                <c:pt idx="3">
                  <c:v>40.727000000000004</c:v>
                </c:pt>
                <c:pt idx="4">
                  <c:v>40.593000000000004</c:v>
                </c:pt>
                <c:pt idx="5">
                  <c:v>40.323999999999998</c:v>
                </c:pt>
                <c:pt idx="6">
                  <c:v>40.210999999999999</c:v>
                </c:pt>
                <c:pt idx="7">
                  <c:v>40.402999999999999</c:v>
                </c:pt>
                <c:pt idx="8">
                  <c:v>40.396000000000001</c:v>
                </c:pt>
                <c:pt idx="9">
                  <c:v>40.44</c:v>
                </c:pt>
                <c:pt idx="10">
                  <c:v>40.380000000000003</c:v>
                </c:pt>
                <c:pt idx="11">
                  <c:v>41.008000000000003</c:v>
                </c:pt>
                <c:pt idx="12">
                  <c:v>41.001000000000005</c:v>
                </c:pt>
                <c:pt idx="13">
                  <c:v>41.490000000000009</c:v>
                </c:pt>
                <c:pt idx="14">
                  <c:v>41.611000000000004</c:v>
                </c:pt>
                <c:pt idx="15">
                  <c:v>41.507000000000005</c:v>
                </c:pt>
                <c:pt idx="16">
                  <c:v>41.412000000000006</c:v>
                </c:pt>
                <c:pt idx="17">
                  <c:v>41.228999999999992</c:v>
                </c:pt>
                <c:pt idx="18">
                  <c:v>41.216999999999999</c:v>
                </c:pt>
                <c:pt idx="19">
                  <c:v>41.502999999999993</c:v>
                </c:pt>
                <c:pt idx="20">
                  <c:v>41.262</c:v>
                </c:pt>
                <c:pt idx="21">
                  <c:v>41.348999999999997</c:v>
                </c:pt>
                <c:pt idx="22">
                  <c:v>41.72</c:v>
                </c:pt>
                <c:pt idx="23">
                  <c:v>42.084000000000003</c:v>
                </c:pt>
                <c:pt idx="24">
                  <c:v>41.158000000000001</c:v>
                </c:pt>
                <c:pt idx="25">
                  <c:v>41.927999999999997</c:v>
                </c:pt>
                <c:pt idx="26">
                  <c:v>41.381999999999998</c:v>
                </c:pt>
                <c:pt idx="27">
                  <c:v>41.023999999999994</c:v>
                </c:pt>
                <c:pt idx="28">
                  <c:v>40.57</c:v>
                </c:pt>
                <c:pt idx="29">
                  <c:v>40.407999999999994</c:v>
                </c:pt>
                <c:pt idx="30">
                  <c:v>40.329999999999991</c:v>
                </c:pt>
                <c:pt idx="31">
                  <c:v>39.836999999999996</c:v>
                </c:pt>
                <c:pt idx="32">
                  <c:v>39.753999999999991</c:v>
                </c:pt>
                <c:pt idx="33">
                  <c:v>39.815999999999995</c:v>
                </c:pt>
                <c:pt idx="34">
                  <c:v>39.606999999999999</c:v>
                </c:pt>
                <c:pt idx="35">
                  <c:v>39.290999999999997</c:v>
                </c:pt>
                <c:pt idx="36">
                  <c:v>41.067999999999998</c:v>
                </c:pt>
                <c:pt idx="37">
                  <c:v>41.866999999999997</c:v>
                </c:pt>
                <c:pt idx="38">
                  <c:v>42.349999999999994</c:v>
                </c:pt>
                <c:pt idx="39">
                  <c:v>44.263000000000005</c:v>
                </c:pt>
                <c:pt idx="40">
                  <c:v>45.222000000000008</c:v>
                </c:pt>
                <c:pt idx="41">
                  <c:v>45.758000000000003</c:v>
                </c:pt>
                <c:pt idx="42">
                  <c:v>46.341000000000001</c:v>
                </c:pt>
                <c:pt idx="43">
                  <c:v>46.885000000000005</c:v>
                </c:pt>
                <c:pt idx="44">
                  <c:v>47.008000000000003</c:v>
                </c:pt>
                <c:pt idx="45">
                  <c:v>46.913000000000004</c:v>
                </c:pt>
                <c:pt idx="46">
                  <c:v>46.816000000000003</c:v>
                </c:pt>
                <c:pt idx="47">
                  <c:v>46.853000000000009</c:v>
                </c:pt>
                <c:pt idx="48">
                  <c:v>46.414999999999999</c:v>
                </c:pt>
                <c:pt idx="49">
                  <c:v>46.091000000000001</c:v>
                </c:pt>
                <c:pt idx="50">
                  <c:v>46.078000000000003</c:v>
                </c:pt>
                <c:pt idx="51">
                  <c:v>45.098000000000006</c:v>
                </c:pt>
                <c:pt idx="52">
                  <c:v>44.753</c:v>
                </c:pt>
                <c:pt idx="53">
                  <c:v>44.457999999999998</c:v>
                </c:pt>
                <c:pt idx="54">
                  <c:v>44.293999999999997</c:v>
                </c:pt>
                <c:pt idx="55">
                  <c:v>43.944999999999993</c:v>
                </c:pt>
                <c:pt idx="56">
                  <c:v>43.542999999999999</c:v>
                </c:pt>
                <c:pt idx="57">
                  <c:v>43.665000000000006</c:v>
                </c:pt>
                <c:pt idx="58">
                  <c:v>44.048000000000009</c:v>
                </c:pt>
                <c:pt idx="59">
                  <c:v>43.954999999999998</c:v>
                </c:pt>
                <c:pt idx="60">
                  <c:v>44.771999999999998</c:v>
                </c:pt>
                <c:pt idx="61">
                  <c:v>44.015999999999998</c:v>
                </c:pt>
                <c:pt idx="62">
                  <c:v>44.187000000000005</c:v>
                </c:pt>
                <c:pt idx="63">
                  <c:v>44.766000000000005</c:v>
                </c:pt>
                <c:pt idx="64">
                  <c:v>44.763999999999996</c:v>
                </c:pt>
                <c:pt idx="65">
                  <c:v>45.480999999999995</c:v>
                </c:pt>
                <c:pt idx="66">
                  <c:v>45.491999999999997</c:v>
                </c:pt>
                <c:pt idx="67">
                  <c:v>45.625999999999991</c:v>
                </c:pt>
                <c:pt idx="68">
                  <c:v>46.156999999999989</c:v>
                </c:pt>
                <c:pt idx="69">
                  <c:v>46.293999999999997</c:v>
                </c:pt>
                <c:pt idx="70">
                  <c:v>45.972999999999992</c:v>
                </c:pt>
                <c:pt idx="71">
                  <c:v>46.394999999999996</c:v>
                </c:pt>
                <c:pt idx="72">
                  <c:v>45.929000000000002</c:v>
                </c:pt>
                <c:pt idx="73">
                  <c:v>45.362000000000002</c:v>
                </c:pt>
                <c:pt idx="74">
                  <c:v>45.606000000000002</c:v>
                </c:pt>
                <c:pt idx="75">
                  <c:v>44.437000000000005</c:v>
                </c:pt>
                <c:pt idx="76">
                  <c:v>45.32</c:v>
                </c:pt>
                <c:pt idx="77">
                  <c:v>45.243000000000002</c:v>
                </c:pt>
                <c:pt idx="78">
                  <c:v>45.077999999999996</c:v>
                </c:pt>
                <c:pt idx="79">
                  <c:v>45.658000000000001</c:v>
                </c:pt>
                <c:pt idx="80">
                  <c:v>45.993000000000002</c:v>
                </c:pt>
                <c:pt idx="81">
                  <c:v>45.893999999999998</c:v>
                </c:pt>
                <c:pt idx="82">
                  <c:v>46.028000000000006</c:v>
                </c:pt>
                <c:pt idx="83">
                  <c:v>45.783000000000008</c:v>
                </c:pt>
                <c:pt idx="84">
                  <c:v>44.799000000000007</c:v>
                </c:pt>
                <c:pt idx="85">
                  <c:v>45.510000000000005</c:v>
                </c:pt>
                <c:pt idx="86">
                  <c:v>45.255000000000003</c:v>
                </c:pt>
                <c:pt idx="87">
                  <c:v>45.698999999999998</c:v>
                </c:pt>
                <c:pt idx="88">
                  <c:v>45.588999999999992</c:v>
                </c:pt>
                <c:pt idx="89">
                  <c:v>45.250999999999998</c:v>
                </c:pt>
                <c:pt idx="90">
                  <c:v>45.331999999999994</c:v>
                </c:pt>
                <c:pt idx="91">
                  <c:v>45.473999999999997</c:v>
                </c:pt>
                <c:pt idx="92">
                  <c:v>44.925999999999995</c:v>
                </c:pt>
                <c:pt idx="93">
                  <c:v>44.989999999999995</c:v>
                </c:pt>
                <c:pt idx="94">
                  <c:v>45.17499999999999</c:v>
                </c:pt>
                <c:pt idx="95">
                  <c:v>44.602999999999994</c:v>
                </c:pt>
                <c:pt idx="96">
                  <c:v>44.932000000000002</c:v>
                </c:pt>
                <c:pt idx="97">
                  <c:v>44.90100000000001</c:v>
                </c:pt>
                <c:pt idx="98">
                  <c:v>44.229000000000013</c:v>
                </c:pt>
                <c:pt idx="99">
                  <c:v>44.099000000000004</c:v>
                </c:pt>
                <c:pt idx="100">
                  <c:v>42.885999999999996</c:v>
                </c:pt>
                <c:pt idx="101">
                  <c:v>42.286999999999999</c:v>
                </c:pt>
                <c:pt idx="102">
                  <c:v>42.23</c:v>
                </c:pt>
                <c:pt idx="103">
                  <c:v>41.186999999999998</c:v>
                </c:pt>
                <c:pt idx="104">
                  <c:v>40.741</c:v>
                </c:pt>
                <c:pt idx="105">
                  <c:v>40.856000000000002</c:v>
                </c:pt>
                <c:pt idx="106">
                  <c:v>41.016000000000005</c:v>
                </c:pt>
                <c:pt idx="107">
                  <c:v>41.426000000000002</c:v>
                </c:pt>
                <c:pt idx="108">
                  <c:v>41.388000000000005</c:v>
                </c:pt>
                <c:pt idx="109">
                  <c:v>41.3</c:v>
                </c:pt>
                <c:pt idx="110">
                  <c:v>41.097999999999999</c:v>
                </c:pt>
                <c:pt idx="111">
                  <c:v>41.700999999999993</c:v>
                </c:pt>
                <c:pt idx="112">
                  <c:v>41.876000000000005</c:v>
                </c:pt>
                <c:pt idx="113">
                  <c:v>42.366</c:v>
                </c:pt>
                <c:pt idx="114">
                  <c:v>42.37299999999999</c:v>
                </c:pt>
                <c:pt idx="115">
                  <c:v>42.636999999999993</c:v>
                </c:pt>
                <c:pt idx="116">
                  <c:v>43.723999999999997</c:v>
                </c:pt>
                <c:pt idx="117">
                  <c:v>43.744</c:v>
                </c:pt>
                <c:pt idx="118">
                  <c:v>43.773000000000003</c:v>
                </c:pt>
                <c:pt idx="119">
                  <c:v>44.426000000000002</c:v>
                </c:pt>
                <c:pt idx="120">
                  <c:v>44.677999999999997</c:v>
                </c:pt>
                <c:pt idx="121">
                  <c:v>44.259000000000007</c:v>
                </c:pt>
                <c:pt idx="122">
                  <c:v>44.486000000000004</c:v>
                </c:pt>
                <c:pt idx="123">
                  <c:v>44.030999999999999</c:v>
                </c:pt>
                <c:pt idx="124">
                  <c:v>45.143000000000001</c:v>
                </c:pt>
                <c:pt idx="125">
                  <c:v>44.677999999999997</c:v>
                </c:pt>
                <c:pt idx="126">
                  <c:v>45.143999999999991</c:v>
                </c:pt>
                <c:pt idx="127">
                  <c:v>45.225999999999999</c:v>
                </c:pt>
                <c:pt idx="128">
                  <c:v>44.704999999999998</c:v>
                </c:pt>
                <c:pt idx="129">
                  <c:v>44.837999999999994</c:v>
                </c:pt>
                <c:pt idx="130">
                  <c:v>44.556000000000004</c:v>
                </c:pt>
                <c:pt idx="131">
                  <c:v>44.314000000000014</c:v>
                </c:pt>
                <c:pt idx="132">
                  <c:v>44.854000000000006</c:v>
                </c:pt>
                <c:pt idx="133">
                  <c:v>45.410000000000004</c:v>
                </c:pt>
                <c:pt idx="134">
                  <c:v>46.013000000000005</c:v>
                </c:pt>
                <c:pt idx="135">
                  <c:v>46.198000000000008</c:v>
                </c:pt>
                <c:pt idx="136">
                  <c:v>45.748000000000005</c:v>
                </c:pt>
                <c:pt idx="137">
                  <c:v>46.512999999999998</c:v>
                </c:pt>
                <c:pt idx="138">
                  <c:v>46.341999999999999</c:v>
                </c:pt>
                <c:pt idx="139">
                  <c:v>46.938999999999993</c:v>
                </c:pt>
                <c:pt idx="140">
                  <c:v>47.244999999999997</c:v>
                </c:pt>
                <c:pt idx="141">
                  <c:v>47.408999999999999</c:v>
                </c:pt>
                <c:pt idx="142">
                  <c:v>47.818999999999996</c:v>
                </c:pt>
                <c:pt idx="143">
                  <c:v>47.762</c:v>
                </c:pt>
                <c:pt idx="144">
                  <c:v>46.8</c:v>
                </c:pt>
                <c:pt idx="145">
                  <c:v>47.256999999999998</c:v>
                </c:pt>
                <c:pt idx="146">
                  <c:v>47.334999999999994</c:v>
                </c:pt>
                <c:pt idx="147">
                  <c:v>47.566999999999993</c:v>
                </c:pt>
                <c:pt idx="148">
                  <c:v>46.904999999999994</c:v>
                </c:pt>
                <c:pt idx="149">
                  <c:v>45.923999999999999</c:v>
                </c:pt>
                <c:pt idx="150">
                  <c:v>45.582000000000001</c:v>
                </c:pt>
                <c:pt idx="151">
                  <c:v>45.336000000000006</c:v>
                </c:pt>
                <c:pt idx="152">
                  <c:v>45.231000000000002</c:v>
                </c:pt>
              </c:numCache>
            </c:numRef>
          </c:val>
          <c:smooth val="0"/>
          <c:extLst>
            <c:ext xmlns:c16="http://schemas.microsoft.com/office/drawing/2014/chart" uri="{C3380CC4-5D6E-409C-BE32-E72D297353CC}">
              <c16:uniqueId val="{00000009-DF1D-47DC-9C46-B6472074B2C2}"/>
            </c:ext>
          </c:extLst>
        </c:ser>
        <c:ser>
          <c:idx val="1"/>
          <c:order val="1"/>
          <c:tx>
            <c:strRef>
              <c:f>Sheet1!$A$3</c:f>
              <c:strCache>
                <c:ptCount val="1"/>
                <c:pt idx="0">
                  <c:v>VFR trips</c:v>
                </c:pt>
              </c:strCache>
            </c:strRef>
          </c:tx>
          <c:spPr>
            <a:ln w="12700">
              <a:solidFill>
                <a:srgbClr val="7A2280"/>
              </a:solidFill>
            </a:ln>
            <a:effectLst/>
          </c:spPr>
          <c:marker>
            <c:symbol val="circle"/>
            <c:size val="5"/>
            <c:spPr>
              <a:solidFill>
                <a:srgbClr val="7A2280"/>
              </a:solidFill>
              <a:ln w="19050">
                <a:noFill/>
              </a:ln>
              <a:effectLst/>
            </c:spPr>
          </c:marker>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Sheet1!$B$3:$EX$3</c:f>
              <c:numCache>
                <c:formatCode>0.00</c:formatCode>
                <c:ptCount val="153"/>
                <c:pt idx="0">
                  <c:v>40.695999999999998</c:v>
                </c:pt>
                <c:pt idx="1">
                  <c:v>40.632000000000005</c:v>
                </c:pt>
                <c:pt idx="2">
                  <c:v>40.420999999999999</c:v>
                </c:pt>
                <c:pt idx="3">
                  <c:v>39.952000000000005</c:v>
                </c:pt>
                <c:pt idx="4">
                  <c:v>40.384000000000015</c:v>
                </c:pt>
                <c:pt idx="5">
                  <c:v>40.305000000000007</c:v>
                </c:pt>
                <c:pt idx="6">
                  <c:v>40.148000000000003</c:v>
                </c:pt>
                <c:pt idx="7">
                  <c:v>40.347000000000001</c:v>
                </c:pt>
                <c:pt idx="8">
                  <c:v>41.530999999999999</c:v>
                </c:pt>
                <c:pt idx="9">
                  <c:v>41.135999999999996</c:v>
                </c:pt>
                <c:pt idx="10">
                  <c:v>41.43</c:v>
                </c:pt>
                <c:pt idx="11">
                  <c:v>41.788999999999994</c:v>
                </c:pt>
                <c:pt idx="12">
                  <c:v>41.766999999999996</c:v>
                </c:pt>
                <c:pt idx="13">
                  <c:v>41.853000000000002</c:v>
                </c:pt>
                <c:pt idx="14">
                  <c:v>41.753</c:v>
                </c:pt>
                <c:pt idx="15">
                  <c:v>41.418000000000006</c:v>
                </c:pt>
                <c:pt idx="16">
                  <c:v>41.525000000000006</c:v>
                </c:pt>
                <c:pt idx="17">
                  <c:v>41.302000000000007</c:v>
                </c:pt>
                <c:pt idx="18">
                  <c:v>41.506999999999998</c:v>
                </c:pt>
                <c:pt idx="19">
                  <c:v>41.724999999999994</c:v>
                </c:pt>
                <c:pt idx="20">
                  <c:v>40.117000000000004</c:v>
                </c:pt>
                <c:pt idx="21">
                  <c:v>40.375999999999998</c:v>
                </c:pt>
                <c:pt idx="22">
                  <c:v>40.472999999999992</c:v>
                </c:pt>
                <c:pt idx="23">
                  <c:v>40.286000000000001</c:v>
                </c:pt>
                <c:pt idx="24">
                  <c:v>39.76</c:v>
                </c:pt>
                <c:pt idx="25">
                  <c:v>39.903999999999996</c:v>
                </c:pt>
                <c:pt idx="26">
                  <c:v>39.76</c:v>
                </c:pt>
                <c:pt idx="27">
                  <c:v>39.36</c:v>
                </c:pt>
                <c:pt idx="28">
                  <c:v>38.187000000000005</c:v>
                </c:pt>
                <c:pt idx="29">
                  <c:v>38.286999999999999</c:v>
                </c:pt>
                <c:pt idx="30">
                  <c:v>38.317999999999998</c:v>
                </c:pt>
                <c:pt idx="31">
                  <c:v>37.435000000000002</c:v>
                </c:pt>
                <c:pt idx="32">
                  <c:v>37.18</c:v>
                </c:pt>
                <c:pt idx="33">
                  <c:v>36.958000000000006</c:v>
                </c:pt>
                <c:pt idx="34">
                  <c:v>36.347000000000001</c:v>
                </c:pt>
                <c:pt idx="35">
                  <c:v>36.146999999999998</c:v>
                </c:pt>
                <c:pt idx="36">
                  <c:v>36.814</c:v>
                </c:pt>
                <c:pt idx="37">
                  <c:v>36.608999999999995</c:v>
                </c:pt>
                <c:pt idx="38">
                  <c:v>36.494999999999997</c:v>
                </c:pt>
                <c:pt idx="39">
                  <c:v>36.947000000000003</c:v>
                </c:pt>
                <c:pt idx="40">
                  <c:v>37.713999999999999</c:v>
                </c:pt>
                <c:pt idx="41">
                  <c:v>37.647999999999996</c:v>
                </c:pt>
                <c:pt idx="42">
                  <c:v>37.626999999999995</c:v>
                </c:pt>
                <c:pt idx="43">
                  <c:v>37.417000000000002</c:v>
                </c:pt>
                <c:pt idx="44">
                  <c:v>37.997</c:v>
                </c:pt>
                <c:pt idx="45">
                  <c:v>37.940999999999995</c:v>
                </c:pt>
                <c:pt idx="46">
                  <c:v>38.197999999999993</c:v>
                </c:pt>
                <c:pt idx="47">
                  <c:v>38.172000000000004</c:v>
                </c:pt>
                <c:pt idx="48">
                  <c:v>38.526000000000003</c:v>
                </c:pt>
                <c:pt idx="49">
                  <c:v>38.364000000000004</c:v>
                </c:pt>
                <c:pt idx="50">
                  <c:v>38.045999999999999</c:v>
                </c:pt>
                <c:pt idx="51">
                  <c:v>38.215999999999994</c:v>
                </c:pt>
                <c:pt idx="52">
                  <c:v>37.852000000000004</c:v>
                </c:pt>
                <c:pt idx="53">
                  <c:v>37.449000000000005</c:v>
                </c:pt>
                <c:pt idx="54">
                  <c:v>37.189</c:v>
                </c:pt>
                <c:pt idx="55">
                  <c:v>37.339999999999996</c:v>
                </c:pt>
                <c:pt idx="56">
                  <c:v>35.963000000000001</c:v>
                </c:pt>
                <c:pt idx="57">
                  <c:v>36.249999999999993</c:v>
                </c:pt>
                <c:pt idx="58">
                  <c:v>36.626999999999995</c:v>
                </c:pt>
                <c:pt idx="59">
                  <c:v>36.281999999999996</c:v>
                </c:pt>
                <c:pt idx="60">
                  <c:v>35.923999999999999</c:v>
                </c:pt>
                <c:pt idx="61">
                  <c:v>35.839999999999996</c:v>
                </c:pt>
                <c:pt idx="62">
                  <c:v>36.265999999999998</c:v>
                </c:pt>
                <c:pt idx="63">
                  <c:v>36.375</c:v>
                </c:pt>
                <c:pt idx="64">
                  <c:v>36.417999999999999</c:v>
                </c:pt>
                <c:pt idx="65">
                  <c:v>37.192</c:v>
                </c:pt>
                <c:pt idx="66">
                  <c:v>37.369</c:v>
                </c:pt>
                <c:pt idx="67">
                  <c:v>37.771999999999998</c:v>
                </c:pt>
                <c:pt idx="68">
                  <c:v>39.384</c:v>
                </c:pt>
                <c:pt idx="69">
                  <c:v>39.264999999999993</c:v>
                </c:pt>
                <c:pt idx="70">
                  <c:v>38.522999999999996</c:v>
                </c:pt>
                <c:pt idx="71">
                  <c:v>38.908999999999999</c:v>
                </c:pt>
                <c:pt idx="72">
                  <c:v>38.472000000000001</c:v>
                </c:pt>
                <c:pt idx="73">
                  <c:v>38.19</c:v>
                </c:pt>
                <c:pt idx="74">
                  <c:v>38.381999999999998</c:v>
                </c:pt>
                <c:pt idx="75">
                  <c:v>37.905000000000001</c:v>
                </c:pt>
                <c:pt idx="76">
                  <c:v>38.274000000000001</c:v>
                </c:pt>
                <c:pt idx="77">
                  <c:v>37.946999999999996</c:v>
                </c:pt>
                <c:pt idx="78">
                  <c:v>37.631</c:v>
                </c:pt>
                <c:pt idx="79">
                  <c:v>38.439</c:v>
                </c:pt>
                <c:pt idx="80">
                  <c:v>38.92</c:v>
                </c:pt>
                <c:pt idx="81">
                  <c:v>38.530999999999999</c:v>
                </c:pt>
                <c:pt idx="82">
                  <c:v>38.764000000000003</c:v>
                </c:pt>
                <c:pt idx="83">
                  <c:v>38.639000000000003</c:v>
                </c:pt>
                <c:pt idx="84">
                  <c:v>38.302000000000007</c:v>
                </c:pt>
                <c:pt idx="85">
                  <c:v>38.728000000000009</c:v>
                </c:pt>
                <c:pt idx="86">
                  <c:v>38.637</c:v>
                </c:pt>
                <c:pt idx="87">
                  <c:v>38.668999999999997</c:v>
                </c:pt>
                <c:pt idx="88">
                  <c:v>38.835000000000001</c:v>
                </c:pt>
                <c:pt idx="89">
                  <c:v>38.968000000000004</c:v>
                </c:pt>
                <c:pt idx="90">
                  <c:v>39.042000000000002</c:v>
                </c:pt>
                <c:pt idx="91">
                  <c:v>38.735999999999997</c:v>
                </c:pt>
                <c:pt idx="92">
                  <c:v>38.192999999999998</c:v>
                </c:pt>
                <c:pt idx="93">
                  <c:v>38.459999999999994</c:v>
                </c:pt>
                <c:pt idx="94">
                  <c:v>38.318999999999996</c:v>
                </c:pt>
                <c:pt idx="95">
                  <c:v>37.837999999999994</c:v>
                </c:pt>
                <c:pt idx="96">
                  <c:v>38.36</c:v>
                </c:pt>
                <c:pt idx="97">
                  <c:v>38.424000000000007</c:v>
                </c:pt>
                <c:pt idx="98">
                  <c:v>37.765999999999998</c:v>
                </c:pt>
                <c:pt idx="99">
                  <c:v>37.552</c:v>
                </c:pt>
                <c:pt idx="100">
                  <c:v>36.989000000000004</c:v>
                </c:pt>
                <c:pt idx="101">
                  <c:v>36.673000000000002</c:v>
                </c:pt>
                <c:pt idx="102">
                  <c:v>37.556000000000004</c:v>
                </c:pt>
                <c:pt idx="103">
                  <c:v>37.871000000000002</c:v>
                </c:pt>
                <c:pt idx="104">
                  <c:v>35.907999999999994</c:v>
                </c:pt>
                <c:pt idx="105">
                  <c:v>36.496000000000002</c:v>
                </c:pt>
                <c:pt idx="106">
                  <c:v>37.025000000000006</c:v>
                </c:pt>
                <c:pt idx="107">
                  <c:v>37.353999999999999</c:v>
                </c:pt>
                <c:pt idx="108">
                  <c:v>37.710999999999999</c:v>
                </c:pt>
                <c:pt idx="109">
                  <c:v>38.097000000000001</c:v>
                </c:pt>
                <c:pt idx="110">
                  <c:v>38.930999999999997</c:v>
                </c:pt>
                <c:pt idx="111">
                  <c:v>39.492999999999995</c:v>
                </c:pt>
                <c:pt idx="112">
                  <c:v>39.889999999999986</c:v>
                </c:pt>
                <c:pt idx="113">
                  <c:v>39.664999999999992</c:v>
                </c:pt>
                <c:pt idx="114">
                  <c:v>38.619</c:v>
                </c:pt>
                <c:pt idx="115">
                  <c:v>37.355000000000004</c:v>
                </c:pt>
                <c:pt idx="116">
                  <c:v>40.549999999999997</c:v>
                </c:pt>
                <c:pt idx="117">
                  <c:v>40.182000000000002</c:v>
                </c:pt>
                <c:pt idx="118">
                  <c:v>39.701000000000001</c:v>
                </c:pt>
                <c:pt idx="119">
                  <c:v>40.234000000000002</c:v>
                </c:pt>
                <c:pt idx="120">
                  <c:v>39.974999999999994</c:v>
                </c:pt>
                <c:pt idx="121">
                  <c:v>39.201999999999998</c:v>
                </c:pt>
                <c:pt idx="122">
                  <c:v>38.517000000000003</c:v>
                </c:pt>
                <c:pt idx="123">
                  <c:v>38.452999999999996</c:v>
                </c:pt>
                <c:pt idx="124">
                  <c:v>38.085999999999991</c:v>
                </c:pt>
                <c:pt idx="125">
                  <c:v>37.967999999999996</c:v>
                </c:pt>
                <c:pt idx="126">
                  <c:v>38.311999999999998</c:v>
                </c:pt>
                <c:pt idx="127">
                  <c:v>38.583999999999996</c:v>
                </c:pt>
                <c:pt idx="128">
                  <c:v>36.914000000000001</c:v>
                </c:pt>
                <c:pt idx="129">
                  <c:v>36.510999999999996</c:v>
                </c:pt>
                <c:pt idx="130">
                  <c:v>36.660000000000004</c:v>
                </c:pt>
                <c:pt idx="131">
                  <c:v>36.093000000000004</c:v>
                </c:pt>
                <c:pt idx="132">
                  <c:v>36.436</c:v>
                </c:pt>
                <c:pt idx="133">
                  <c:v>36.140999999999998</c:v>
                </c:pt>
                <c:pt idx="134">
                  <c:v>36.088999999999999</c:v>
                </c:pt>
                <c:pt idx="135">
                  <c:v>35.673999999999999</c:v>
                </c:pt>
                <c:pt idx="136">
                  <c:v>35.838000000000001</c:v>
                </c:pt>
                <c:pt idx="137">
                  <c:v>36.439</c:v>
                </c:pt>
                <c:pt idx="138">
                  <c:v>36.037000000000006</c:v>
                </c:pt>
                <c:pt idx="139">
                  <c:v>36.279000000000003</c:v>
                </c:pt>
                <c:pt idx="140">
                  <c:v>36.606000000000002</c:v>
                </c:pt>
                <c:pt idx="141">
                  <c:v>37.156999999999996</c:v>
                </c:pt>
                <c:pt idx="142">
                  <c:v>37.314999999999998</c:v>
                </c:pt>
                <c:pt idx="143">
                  <c:v>37.923999999999999</c:v>
                </c:pt>
                <c:pt idx="144">
                  <c:v>37.043000000000006</c:v>
                </c:pt>
                <c:pt idx="145">
                  <c:v>37.311000000000007</c:v>
                </c:pt>
                <c:pt idx="146">
                  <c:v>37.099000000000004</c:v>
                </c:pt>
                <c:pt idx="147">
                  <c:v>36.914999999999999</c:v>
                </c:pt>
                <c:pt idx="148">
                  <c:v>36.618000000000002</c:v>
                </c:pt>
                <c:pt idx="149">
                  <c:v>35.892000000000003</c:v>
                </c:pt>
                <c:pt idx="150">
                  <c:v>35.878999999999998</c:v>
                </c:pt>
                <c:pt idx="151">
                  <c:v>35.701999999999998</c:v>
                </c:pt>
                <c:pt idx="152">
                  <c:v>35.483000000000004</c:v>
                </c:pt>
              </c:numCache>
            </c:numRef>
          </c:val>
          <c:smooth val="0"/>
          <c:extLst>
            <c:ext xmlns:c16="http://schemas.microsoft.com/office/drawing/2014/chart" uri="{C3380CC4-5D6E-409C-BE32-E72D297353CC}">
              <c16:uniqueId val="{0000000A-DF1D-47DC-9C46-B6472074B2C2}"/>
            </c:ext>
          </c:extLst>
        </c:ser>
        <c:ser>
          <c:idx val="2"/>
          <c:order val="2"/>
          <c:tx>
            <c:strRef>
              <c:f>Sheet1!$A$4</c:f>
              <c:strCache>
                <c:ptCount val="1"/>
                <c:pt idx="0">
                  <c:v>Business trips </c:v>
                </c:pt>
              </c:strCache>
            </c:strRef>
          </c:tx>
          <c:spPr>
            <a:ln w="12700">
              <a:solidFill>
                <a:srgbClr val="00AEEF"/>
              </a:solidFill>
            </a:ln>
            <a:effectLst/>
          </c:spPr>
          <c:marker>
            <c:symbol val="circle"/>
            <c:size val="5"/>
            <c:spPr>
              <a:solidFill>
                <a:srgbClr val="00AEEF"/>
              </a:solidFill>
              <a:ln>
                <a:noFill/>
              </a:ln>
              <a:effectLst/>
            </c:spPr>
          </c:marker>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Sheet1!$B$4:$EX$4</c:f>
              <c:numCache>
                <c:formatCode>0.00</c:formatCode>
                <c:ptCount val="153"/>
                <c:pt idx="0">
                  <c:v>16.936</c:v>
                </c:pt>
                <c:pt idx="1">
                  <c:v>16.689999999999998</c:v>
                </c:pt>
                <c:pt idx="2">
                  <c:v>16.704999999999998</c:v>
                </c:pt>
                <c:pt idx="3">
                  <c:v>16.213999999999999</c:v>
                </c:pt>
                <c:pt idx="4">
                  <c:v>16.311</c:v>
                </c:pt>
                <c:pt idx="5">
                  <c:v>16.222000000000001</c:v>
                </c:pt>
                <c:pt idx="6">
                  <c:v>15.689000000000002</c:v>
                </c:pt>
                <c:pt idx="7">
                  <c:v>15.619000000000002</c:v>
                </c:pt>
                <c:pt idx="8">
                  <c:v>15.697000000000001</c:v>
                </c:pt>
                <c:pt idx="9">
                  <c:v>15.553000000000004</c:v>
                </c:pt>
                <c:pt idx="10">
                  <c:v>15.563000000000002</c:v>
                </c:pt>
                <c:pt idx="11">
                  <c:v>15.941000000000001</c:v>
                </c:pt>
                <c:pt idx="12">
                  <c:v>15.760000000000002</c:v>
                </c:pt>
                <c:pt idx="13">
                  <c:v>15.919</c:v>
                </c:pt>
                <c:pt idx="14">
                  <c:v>15.307</c:v>
                </c:pt>
                <c:pt idx="15">
                  <c:v>15.353000000000002</c:v>
                </c:pt>
                <c:pt idx="16">
                  <c:v>15.491000000000001</c:v>
                </c:pt>
                <c:pt idx="17">
                  <c:v>15.517000000000003</c:v>
                </c:pt>
                <c:pt idx="18">
                  <c:v>15.665000000000003</c:v>
                </c:pt>
                <c:pt idx="19">
                  <c:v>15.449000000000003</c:v>
                </c:pt>
                <c:pt idx="20">
                  <c:v>15.231000000000003</c:v>
                </c:pt>
                <c:pt idx="21">
                  <c:v>15.324000000000003</c:v>
                </c:pt>
                <c:pt idx="22">
                  <c:v>15.373000000000003</c:v>
                </c:pt>
                <c:pt idx="23">
                  <c:v>14.965000000000002</c:v>
                </c:pt>
                <c:pt idx="24">
                  <c:v>15.054000000000002</c:v>
                </c:pt>
                <c:pt idx="25">
                  <c:v>14.933000000000002</c:v>
                </c:pt>
                <c:pt idx="26">
                  <c:v>15.298999999999999</c:v>
                </c:pt>
                <c:pt idx="27">
                  <c:v>15.493</c:v>
                </c:pt>
                <c:pt idx="28">
                  <c:v>15.241999999999999</c:v>
                </c:pt>
                <c:pt idx="29">
                  <c:v>15.410999999999998</c:v>
                </c:pt>
                <c:pt idx="30">
                  <c:v>15.158999999999997</c:v>
                </c:pt>
                <c:pt idx="31">
                  <c:v>14.901999999999997</c:v>
                </c:pt>
                <c:pt idx="32">
                  <c:v>14.966999999999997</c:v>
                </c:pt>
                <c:pt idx="33">
                  <c:v>14.598999999999998</c:v>
                </c:pt>
                <c:pt idx="34">
                  <c:v>14.549999999999999</c:v>
                </c:pt>
                <c:pt idx="35">
                  <c:v>14.515000000000001</c:v>
                </c:pt>
                <c:pt idx="36">
                  <c:v>14.425000000000001</c:v>
                </c:pt>
                <c:pt idx="37">
                  <c:v>14.376000000000001</c:v>
                </c:pt>
                <c:pt idx="38">
                  <c:v>14.384000000000002</c:v>
                </c:pt>
                <c:pt idx="39">
                  <c:v>14.206000000000001</c:v>
                </c:pt>
                <c:pt idx="40">
                  <c:v>14.100000000000001</c:v>
                </c:pt>
                <c:pt idx="41">
                  <c:v>14.099</c:v>
                </c:pt>
                <c:pt idx="42">
                  <c:v>14.213999999999999</c:v>
                </c:pt>
                <c:pt idx="43">
                  <c:v>14.642999999999999</c:v>
                </c:pt>
                <c:pt idx="44">
                  <c:v>14.872999999999999</c:v>
                </c:pt>
                <c:pt idx="45">
                  <c:v>14.833</c:v>
                </c:pt>
                <c:pt idx="46">
                  <c:v>14.605</c:v>
                </c:pt>
                <c:pt idx="47">
                  <c:v>15.003</c:v>
                </c:pt>
                <c:pt idx="48">
                  <c:v>14.97</c:v>
                </c:pt>
                <c:pt idx="49">
                  <c:v>14.945</c:v>
                </c:pt>
                <c:pt idx="50">
                  <c:v>14.464</c:v>
                </c:pt>
                <c:pt idx="51">
                  <c:v>14.124000000000001</c:v>
                </c:pt>
                <c:pt idx="52">
                  <c:v>13.994</c:v>
                </c:pt>
                <c:pt idx="53">
                  <c:v>13.811000000000002</c:v>
                </c:pt>
                <c:pt idx="54">
                  <c:v>13.762000000000002</c:v>
                </c:pt>
                <c:pt idx="55">
                  <c:v>13.786000000000003</c:v>
                </c:pt>
                <c:pt idx="56">
                  <c:v>13.455000000000002</c:v>
                </c:pt>
                <c:pt idx="57">
                  <c:v>13.626999999999999</c:v>
                </c:pt>
                <c:pt idx="58">
                  <c:v>13.790999999999999</c:v>
                </c:pt>
                <c:pt idx="59">
                  <c:v>13.526999999999997</c:v>
                </c:pt>
                <c:pt idx="60">
                  <c:v>13.597999999999999</c:v>
                </c:pt>
                <c:pt idx="61">
                  <c:v>13.502000000000001</c:v>
                </c:pt>
                <c:pt idx="62">
                  <c:v>13.846</c:v>
                </c:pt>
                <c:pt idx="63">
                  <c:v>14.272999999999998</c:v>
                </c:pt>
                <c:pt idx="64">
                  <c:v>14.825999999999997</c:v>
                </c:pt>
                <c:pt idx="65">
                  <c:v>14.918000000000001</c:v>
                </c:pt>
                <c:pt idx="66">
                  <c:v>15.324000000000002</c:v>
                </c:pt>
                <c:pt idx="67">
                  <c:v>15.51</c:v>
                </c:pt>
                <c:pt idx="68">
                  <c:v>15.502000000000001</c:v>
                </c:pt>
                <c:pt idx="69">
                  <c:v>15.684000000000001</c:v>
                </c:pt>
                <c:pt idx="70">
                  <c:v>15.679000000000002</c:v>
                </c:pt>
                <c:pt idx="71">
                  <c:v>15.651</c:v>
                </c:pt>
                <c:pt idx="72">
                  <c:v>15.677000000000001</c:v>
                </c:pt>
                <c:pt idx="73">
                  <c:v>15.930999999999999</c:v>
                </c:pt>
                <c:pt idx="74">
                  <c:v>16.02</c:v>
                </c:pt>
                <c:pt idx="75">
                  <c:v>16.028000000000002</c:v>
                </c:pt>
                <c:pt idx="76">
                  <c:v>15.713000000000001</c:v>
                </c:pt>
                <c:pt idx="77">
                  <c:v>15.449000000000002</c:v>
                </c:pt>
                <c:pt idx="78">
                  <c:v>15.238000000000001</c:v>
                </c:pt>
                <c:pt idx="79">
                  <c:v>15.678000000000001</c:v>
                </c:pt>
                <c:pt idx="80">
                  <c:v>15.9</c:v>
                </c:pt>
                <c:pt idx="81">
                  <c:v>15.779</c:v>
                </c:pt>
                <c:pt idx="82">
                  <c:v>15.986000000000001</c:v>
                </c:pt>
                <c:pt idx="83">
                  <c:v>15.787000000000001</c:v>
                </c:pt>
                <c:pt idx="84">
                  <c:v>15.944000000000001</c:v>
                </c:pt>
                <c:pt idx="85">
                  <c:v>15.657000000000002</c:v>
                </c:pt>
                <c:pt idx="86">
                  <c:v>15.411000000000001</c:v>
                </c:pt>
                <c:pt idx="87">
                  <c:v>15.415000000000001</c:v>
                </c:pt>
                <c:pt idx="88">
                  <c:v>15.5</c:v>
                </c:pt>
                <c:pt idx="89">
                  <c:v>15.902000000000001</c:v>
                </c:pt>
                <c:pt idx="90">
                  <c:v>15.928000000000003</c:v>
                </c:pt>
                <c:pt idx="91">
                  <c:v>15.288</c:v>
                </c:pt>
                <c:pt idx="92">
                  <c:v>15.121999999999998</c:v>
                </c:pt>
                <c:pt idx="93">
                  <c:v>14.967000000000001</c:v>
                </c:pt>
                <c:pt idx="94">
                  <c:v>14.45</c:v>
                </c:pt>
                <c:pt idx="95">
                  <c:v>14.280000000000001</c:v>
                </c:pt>
                <c:pt idx="96">
                  <c:v>13.932</c:v>
                </c:pt>
                <c:pt idx="97">
                  <c:v>13.961000000000002</c:v>
                </c:pt>
                <c:pt idx="98">
                  <c:v>14.236000000000001</c:v>
                </c:pt>
                <c:pt idx="99">
                  <c:v>14.267000000000001</c:v>
                </c:pt>
                <c:pt idx="100">
                  <c:v>14.117000000000001</c:v>
                </c:pt>
                <c:pt idx="101">
                  <c:v>13.905000000000001</c:v>
                </c:pt>
                <c:pt idx="102">
                  <c:v>14.200999999999999</c:v>
                </c:pt>
                <c:pt idx="103">
                  <c:v>13.625000000000002</c:v>
                </c:pt>
                <c:pt idx="104">
                  <c:v>13.546000000000001</c:v>
                </c:pt>
                <c:pt idx="105">
                  <c:v>13.690000000000001</c:v>
                </c:pt>
                <c:pt idx="106">
                  <c:v>13.809000000000001</c:v>
                </c:pt>
                <c:pt idx="107">
                  <c:v>14.429</c:v>
                </c:pt>
                <c:pt idx="108">
                  <c:v>14.55</c:v>
                </c:pt>
                <c:pt idx="109">
                  <c:v>14.597000000000001</c:v>
                </c:pt>
                <c:pt idx="110">
                  <c:v>14.236000000000001</c:v>
                </c:pt>
                <c:pt idx="111">
                  <c:v>13.945</c:v>
                </c:pt>
                <c:pt idx="112">
                  <c:v>13.872000000000002</c:v>
                </c:pt>
                <c:pt idx="113">
                  <c:v>13.848000000000001</c:v>
                </c:pt>
                <c:pt idx="114">
                  <c:v>13.542000000000002</c:v>
                </c:pt>
                <c:pt idx="115">
                  <c:v>13.886000000000001</c:v>
                </c:pt>
                <c:pt idx="116">
                  <c:v>13.868000000000002</c:v>
                </c:pt>
                <c:pt idx="117">
                  <c:v>13.755999999999998</c:v>
                </c:pt>
                <c:pt idx="118">
                  <c:v>13.843999999999999</c:v>
                </c:pt>
                <c:pt idx="119">
                  <c:v>13.532999999999999</c:v>
                </c:pt>
                <c:pt idx="120">
                  <c:v>13.815999999999999</c:v>
                </c:pt>
                <c:pt idx="121">
                  <c:v>13.837</c:v>
                </c:pt>
                <c:pt idx="122">
                  <c:v>13.903999999999998</c:v>
                </c:pt>
                <c:pt idx="123">
                  <c:v>14.088000000000001</c:v>
                </c:pt>
                <c:pt idx="124">
                  <c:v>14.428000000000001</c:v>
                </c:pt>
                <c:pt idx="125">
                  <c:v>14.097000000000001</c:v>
                </c:pt>
                <c:pt idx="126">
                  <c:v>13.848000000000001</c:v>
                </c:pt>
                <c:pt idx="127">
                  <c:v>14.020000000000001</c:v>
                </c:pt>
                <c:pt idx="128">
                  <c:v>14.124000000000002</c:v>
                </c:pt>
                <c:pt idx="129">
                  <c:v>13.937000000000001</c:v>
                </c:pt>
                <c:pt idx="130">
                  <c:v>14.062000000000001</c:v>
                </c:pt>
                <c:pt idx="131">
                  <c:v>13.920000000000002</c:v>
                </c:pt>
                <c:pt idx="132">
                  <c:v>13.706000000000001</c:v>
                </c:pt>
                <c:pt idx="133">
                  <c:v>13.496000000000002</c:v>
                </c:pt>
                <c:pt idx="134">
                  <c:v>13.61</c:v>
                </c:pt>
                <c:pt idx="135">
                  <c:v>13.493999999999998</c:v>
                </c:pt>
                <c:pt idx="136">
                  <c:v>13.076000000000001</c:v>
                </c:pt>
                <c:pt idx="137">
                  <c:v>13.262</c:v>
                </c:pt>
                <c:pt idx="138">
                  <c:v>13.338999999999999</c:v>
                </c:pt>
                <c:pt idx="139">
                  <c:v>14.092000000000001</c:v>
                </c:pt>
                <c:pt idx="140">
                  <c:v>14.166000000000002</c:v>
                </c:pt>
                <c:pt idx="141">
                  <c:v>14.378000000000004</c:v>
                </c:pt>
                <c:pt idx="142">
                  <c:v>14.464</c:v>
                </c:pt>
                <c:pt idx="143">
                  <c:v>14.459000000000001</c:v>
                </c:pt>
                <c:pt idx="144">
                  <c:v>14.500999999999999</c:v>
                </c:pt>
                <c:pt idx="145">
                  <c:v>14.689</c:v>
                </c:pt>
                <c:pt idx="146">
                  <c:v>14.645999999999997</c:v>
                </c:pt>
                <c:pt idx="147">
                  <c:v>14.545999999999998</c:v>
                </c:pt>
                <c:pt idx="148">
                  <c:v>14.878999999999998</c:v>
                </c:pt>
                <c:pt idx="149">
                  <c:v>14.796999999999997</c:v>
                </c:pt>
                <c:pt idx="150">
                  <c:v>14.659999999999998</c:v>
                </c:pt>
                <c:pt idx="151">
                  <c:v>13.782999999999999</c:v>
                </c:pt>
                <c:pt idx="152">
                  <c:v>13.938999999999998</c:v>
                </c:pt>
              </c:numCache>
            </c:numRef>
          </c:val>
          <c:smooth val="0"/>
          <c:extLst>
            <c:ext xmlns:c16="http://schemas.microsoft.com/office/drawing/2014/chart" uri="{C3380CC4-5D6E-409C-BE32-E72D297353CC}">
              <c16:uniqueId val="{0000000B-DF1D-47DC-9C46-B6472074B2C2}"/>
            </c:ext>
          </c:extLst>
        </c:ser>
        <c:dLbls>
          <c:showLegendKey val="0"/>
          <c:showVal val="0"/>
          <c:showCatName val="0"/>
          <c:showSerName val="0"/>
          <c:showPercent val="0"/>
          <c:showBubbleSize val="0"/>
        </c:dLbls>
        <c:marker val="1"/>
        <c:smooth val="0"/>
        <c:axId val="544678448"/>
        <c:axId val="544673744"/>
      </c:lineChart>
      <c:catAx>
        <c:axId val="544678448"/>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544673744"/>
        <c:crosses val="autoZero"/>
        <c:auto val="1"/>
        <c:lblAlgn val="ctr"/>
        <c:lblOffset val="100"/>
        <c:noMultiLvlLbl val="0"/>
      </c:catAx>
      <c:valAx>
        <c:axId val="544673744"/>
        <c:scaling>
          <c:orientation val="minMax"/>
          <c:min val="0"/>
        </c:scaling>
        <c:delete val="0"/>
        <c:axPos val="l"/>
        <c:majorGridlines>
          <c:spPr>
            <a:ln>
              <a:solidFill>
                <a:schemeClr val="bg1"/>
              </a:solidFill>
            </a:ln>
          </c:spPr>
        </c:majorGridlines>
        <c:numFmt formatCode="0.0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544678448"/>
        <c:crosses val="autoZero"/>
        <c:crossBetween val="between"/>
        <c:majorUnit val="5"/>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810085620103446E-2"/>
          <c:y val="0.12278836702755161"/>
          <c:w val="0.96044967592569797"/>
          <c:h val="0.73897961028608095"/>
        </c:manualLayout>
      </c:layout>
      <c:lineChart>
        <c:grouping val="standard"/>
        <c:varyColors val="0"/>
        <c:ser>
          <c:idx val="0"/>
          <c:order val="0"/>
          <c:tx>
            <c:strRef>
              <c:f>Sheet1!$A$2</c:f>
              <c:strCache>
                <c:ptCount val="1"/>
                <c:pt idx="0">
                  <c:v>Hol trips</c:v>
                </c:pt>
              </c:strCache>
            </c:strRef>
          </c:tx>
          <c:spPr>
            <a:ln w="12700">
              <a:no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764E-4F66-8A99-C0499DA6C29D}"/>
              </c:ext>
            </c:extLst>
          </c:dPt>
          <c:dPt>
            <c:idx val="17"/>
            <c:bubble3D val="0"/>
            <c:extLst>
              <c:ext xmlns:c16="http://schemas.microsoft.com/office/drawing/2014/chart" uri="{C3380CC4-5D6E-409C-BE32-E72D297353CC}">
                <c16:uniqueId val="{00000001-764E-4F66-8A99-C0499DA6C29D}"/>
              </c:ext>
            </c:extLst>
          </c:dPt>
          <c:dPt>
            <c:idx val="29"/>
            <c:bubble3D val="0"/>
            <c:extLst>
              <c:ext xmlns:c16="http://schemas.microsoft.com/office/drawing/2014/chart" uri="{C3380CC4-5D6E-409C-BE32-E72D297353CC}">
                <c16:uniqueId val="{00000002-764E-4F66-8A99-C0499DA6C29D}"/>
              </c:ext>
            </c:extLst>
          </c:dPt>
          <c:dPt>
            <c:idx val="41"/>
            <c:bubble3D val="0"/>
            <c:extLst>
              <c:ext xmlns:c16="http://schemas.microsoft.com/office/drawing/2014/chart" uri="{C3380CC4-5D6E-409C-BE32-E72D297353CC}">
                <c16:uniqueId val="{00000003-764E-4F66-8A99-C0499DA6C29D}"/>
              </c:ext>
            </c:extLst>
          </c:dPt>
          <c:dPt>
            <c:idx val="53"/>
            <c:bubble3D val="0"/>
            <c:extLst>
              <c:ext xmlns:c16="http://schemas.microsoft.com/office/drawing/2014/chart" uri="{C3380CC4-5D6E-409C-BE32-E72D297353CC}">
                <c16:uniqueId val="{00000004-764E-4F66-8A99-C0499DA6C29D}"/>
              </c:ext>
            </c:extLst>
          </c:dPt>
          <c:dPt>
            <c:idx val="65"/>
            <c:bubble3D val="0"/>
            <c:extLst>
              <c:ext xmlns:c16="http://schemas.microsoft.com/office/drawing/2014/chart" uri="{C3380CC4-5D6E-409C-BE32-E72D297353CC}">
                <c16:uniqueId val="{00000005-764E-4F66-8A99-C0499DA6C29D}"/>
              </c:ext>
            </c:extLst>
          </c:dPt>
          <c:dPt>
            <c:idx val="77"/>
            <c:bubble3D val="0"/>
            <c:extLst>
              <c:ext xmlns:c16="http://schemas.microsoft.com/office/drawing/2014/chart" uri="{C3380CC4-5D6E-409C-BE32-E72D297353CC}">
                <c16:uniqueId val="{00000006-764E-4F66-8A99-C0499DA6C29D}"/>
              </c:ext>
            </c:extLst>
          </c:dPt>
          <c:dPt>
            <c:idx val="89"/>
            <c:bubble3D val="0"/>
            <c:extLst>
              <c:ext xmlns:c16="http://schemas.microsoft.com/office/drawing/2014/chart" uri="{C3380CC4-5D6E-409C-BE32-E72D297353CC}">
                <c16:uniqueId val="{00000007-764E-4F66-8A99-C0499DA6C29D}"/>
              </c:ext>
            </c:extLst>
          </c:dPt>
          <c:dPt>
            <c:idx val="101"/>
            <c:bubble3D val="0"/>
            <c:extLst>
              <c:ext xmlns:c16="http://schemas.microsoft.com/office/drawing/2014/chart" uri="{C3380CC4-5D6E-409C-BE32-E72D297353CC}">
                <c16:uniqueId val="{00000008-764E-4F66-8A99-C0499DA6C29D}"/>
              </c:ext>
            </c:extLst>
          </c:dPt>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0.00</c:formatCode>
                <c:ptCount val="153"/>
                <c:pt idx="8">
                  <c:v>40.4</c:v>
                </c:pt>
                <c:pt idx="20">
                  <c:v>41.26</c:v>
                </c:pt>
                <c:pt idx="32">
                  <c:v>39.75</c:v>
                </c:pt>
                <c:pt idx="44">
                  <c:v>47.01</c:v>
                </c:pt>
                <c:pt idx="56">
                  <c:v>43.54</c:v>
                </c:pt>
                <c:pt idx="68">
                  <c:v>46.16</c:v>
                </c:pt>
                <c:pt idx="80">
                  <c:v>45.99</c:v>
                </c:pt>
                <c:pt idx="92">
                  <c:v>44.93</c:v>
                </c:pt>
                <c:pt idx="104">
                  <c:v>40.74</c:v>
                </c:pt>
                <c:pt idx="116">
                  <c:v>43.72</c:v>
                </c:pt>
                <c:pt idx="128">
                  <c:v>44.71</c:v>
                </c:pt>
                <c:pt idx="140">
                  <c:v>47.25</c:v>
                </c:pt>
                <c:pt idx="152">
                  <c:v>45.23</c:v>
                </c:pt>
              </c:numCache>
            </c:numRef>
          </c:val>
          <c:smooth val="0"/>
          <c:extLst>
            <c:ext xmlns:c16="http://schemas.microsoft.com/office/drawing/2014/chart" uri="{C3380CC4-5D6E-409C-BE32-E72D297353CC}">
              <c16:uniqueId val="{00000009-764E-4F66-8A99-C0499DA6C29D}"/>
            </c:ext>
          </c:extLst>
        </c:ser>
        <c:ser>
          <c:idx val="1"/>
          <c:order val="1"/>
          <c:tx>
            <c:strRef>
              <c:f>Sheet1!$A$3</c:f>
              <c:strCache>
                <c:ptCount val="1"/>
                <c:pt idx="0">
                  <c:v>VFR trips</c:v>
                </c:pt>
              </c:strCache>
            </c:strRef>
          </c:tx>
          <c:spPr>
            <a:ln w="12700">
              <a:noFill/>
            </a:ln>
            <a:effectLst/>
          </c:spPr>
          <c:marker>
            <c:symbol val="circle"/>
            <c:size val="7"/>
            <c:spPr>
              <a:solidFill>
                <a:sysClr val="windowText" lastClr="000000">
                  <a:lumMod val="85000"/>
                  <a:lumOff val="15000"/>
                </a:sysClr>
              </a:solidFill>
              <a:ln w="19050">
                <a:noFill/>
              </a:ln>
              <a:effectLst/>
            </c:spPr>
          </c:marker>
          <c:dLbls>
            <c:dLbl>
              <c:idx val="113"/>
              <c:layout>
                <c:manualLayout>
                  <c:x val="-2.9487868818450402E-2"/>
                  <c:y val="6.6532159084906506E-2"/>
                </c:manualLayout>
              </c:layout>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764E-4F66-8A99-C0499DA6C29D}"/>
                </c:ext>
              </c:extLst>
            </c:dLbl>
            <c:spPr>
              <a:noFill/>
              <a:ln>
                <a:noFill/>
              </a:ln>
              <a:effectLst/>
            </c:spPr>
            <c:txPr>
              <a:bodyPr/>
              <a:lstStyle/>
              <a:p>
                <a:pPr>
                  <a:defRPr sz="600">
                    <a:solidFill>
                      <a:schemeClr val="tx1">
                        <a:lumMod val="85000"/>
                        <a:lumOff val="15000"/>
                      </a:schemeClr>
                    </a:solidFill>
                  </a:defRPr>
                </a:pPr>
                <a:endParaRPr lang="en-US"/>
              </a:p>
            </c:txPr>
            <c:dLblPos val="b"/>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Sheet1!$B$3:$EX$3</c:f>
              <c:numCache>
                <c:formatCode>0.00</c:formatCode>
                <c:ptCount val="153"/>
                <c:pt idx="8">
                  <c:v>41.53</c:v>
                </c:pt>
                <c:pt idx="20">
                  <c:v>40.119999999999997</c:v>
                </c:pt>
                <c:pt idx="32">
                  <c:v>37.18</c:v>
                </c:pt>
                <c:pt idx="44">
                  <c:v>38</c:v>
                </c:pt>
                <c:pt idx="56">
                  <c:v>35.96</c:v>
                </c:pt>
                <c:pt idx="68">
                  <c:v>39.380000000000003</c:v>
                </c:pt>
                <c:pt idx="80">
                  <c:v>38.92</c:v>
                </c:pt>
                <c:pt idx="92">
                  <c:v>38.19</c:v>
                </c:pt>
                <c:pt idx="104">
                  <c:v>35.909999999999997</c:v>
                </c:pt>
                <c:pt idx="116">
                  <c:v>40.549999999999997</c:v>
                </c:pt>
                <c:pt idx="128">
                  <c:v>36.909999999999997</c:v>
                </c:pt>
                <c:pt idx="140">
                  <c:v>36.61</c:v>
                </c:pt>
                <c:pt idx="152">
                  <c:v>35.479999999999997</c:v>
                </c:pt>
              </c:numCache>
            </c:numRef>
          </c:val>
          <c:smooth val="0"/>
          <c:extLst>
            <c:ext xmlns:c16="http://schemas.microsoft.com/office/drawing/2014/chart" uri="{C3380CC4-5D6E-409C-BE32-E72D297353CC}">
              <c16:uniqueId val="{0000000B-764E-4F66-8A99-C0499DA6C29D}"/>
            </c:ext>
          </c:extLst>
        </c:ser>
        <c:ser>
          <c:idx val="2"/>
          <c:order val="2"/>
          <c:tx>
            <c:strRef>
              <c:f>Sheet1!$A$4</c:f>
              <c:strCache>
                <c:ptCount val="1"/>
                <c:pt idx="0">
                  <c:v>Business trips </c:v>
                </c:pt>
              </c:strCache>
            </c:strRef>
          </c:tx>
          <c:spPr>
            <a:ln w="12700">
              <a:noFill/>
            </a:ln>
            <a:effectLst/>
          </c:spPr>
          <c:marker>
            <c:symbol val="circle"/>
            <c:size val="7"/>
            <c:spPr>
              <a:solidFill>
                <a:sysClr val="windowText" lastClr="000000">
                  <a:lumMod val="85000"/>
                  <a:lumOff val="15000"/>
                </a:sysClr>
              </a:solidFill>
              <a:ln>
                <a:noFill/>
              </a:ln>
              <a:effectLst/>
            </c:spPr>
          </c:marker>
          <c:dLbls>
            <c:dLbl>
              <c:idx val="113"/>
              <c:layout>
                <c:manualLayout>
                  <c:x val="-3.19444925215513E-2"/>
                  <c:y val="-4.0224464705742299E-2"/>
                </c:manualLayout>
              </c:layout>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764E-4F66-8A99-C0499DA6C29D}"/>
                </c:ext>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Sheet1!$B$4:$EX$4</c:f>
              <c:numCache>
                <c:formatCode>0.00</c:formatCode>
                <c:ptCount val="153"/>
                <c:pt idx="8">
                  <c:v>15.7</c:v>
                </c:pt>
                <c:pt idx="20">
                  <c:v>15.23</c:v>
                </c:pt>
                <c:pt idx="32">
                  <c:v>14.97</c:v>
                </c:pt>
                <c:pt idx="44">
                  <c:v>14.87</c:v>
                </c:pt>
                <c:pt idx="56">
                  <c:v>13.46</c:v>
                </c:pt>
                <c:pt idx="68">
                  <c:v>15.5</c:v>
                </c:pt>
                <c:pt idx="80">
                  <c:v>15.9</c:v>
                </c:pt>
                <c:pt idx="92">
                  <c:v>15.12</c:v>
                </c:pt>
                <c:pt idx="104">
                  <c:v>13.55</c:v>
                </c:pt>
                <c:pt idx="116">
                  <c:v>13.87</c:v>
                </c:pt>
                <c:pt idx="128">
                  <c:v>14.12</c:v>
                </c:pt>
                <c:pt idx="140">
                  <c:v>14.17</c:v>
                </c:pt>
                <c:pt idx="152">
                  <c:v>13.94</c:v>
                </c:pt>
              </c:numCache>
            </c:numRef>
          </c:val>
          <c:smooth val="0"/>
          <c:extLst>
            <c:ext xmlns:c16="http://schemas.microsoft.com/office/drawing/2014/chart" uri="{C3380CC4-5D6E-409C-BE32-E72D297353CC}">
              <c16:uniqueId val="{0000000D-764E-4F66-8A99-C0499DA6C29D}"/>
            </c:ext>
          </c:extLst>
        </c:ser>
        <c:dLbls>
          <c:showLegendKey val="0"/>
          <c:showVal val="1"/>
          <c:showCatName val="0"/>
          <c:showSerName val="0"/>
          <c:showPercent val="0"/>
          <c:showBubbleSize val="0"/>
        </c:dLbls>
        <c:marker val="1"/>
        <c:smooth val="0"/>
        <c:axId val="544676488"/>
        <c:axId val="544677272"/>
      </c:lineChart>
      <c:catAx>
        <c:axId val="544676488"/>
        <c:scaling>
          <c:orientation val="minMax"/>
        </c:scaling>
        <c:delete val="1"/>
        <c:axPos val="b"/>
        <c:numFmt formatCode="General" sourceLinked="0"/>
        <c:majorTickMark val="none"/>
        <c:minorTickMark val="none"/>
        <c:tickLblPos val="nextTo"/>
        <c:crossAx val="544677272"/>
        <c:crosses val="autoZero"/>
        <c:auto val="1"/>
        <c:lblAlgn val="ctr"/>
        <c:lblOffset val="100"/>
        <c:noMultiLvlLbl val="0"/>
      </c:catAx>
      <c:valAx>
        <c:axId val="544677272"/>
        <c:scaling>
          <c:orientation val="minMax"/>
          <c:max val="55"/>
          <c:min val="0"/>
        </c:scaling>
        <c:delete val="1"/>
        <c:axPos val="l"/>
        <c:numFmt formatCode="0.00" sourceLinked="1"/>
        <c:majorTickMark val="out"/>
        <c:minorTickMark val="none"/>
        <c:tickLblPos val="nextTo"/>
        <c:crossAx val="544676488"/>
        <c:crosses val="autoZero"/>
        <c:crossBetween val="between"/>
        <c:majorUnit val="5"/>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Hol trips</c:v>
                </c:pt>
              </c:strCache>
            </c:strRef>
          </c:tx>
          <c:spPr>
            <a:ln w="12700">
              <a:solidFill>
                <a:srgbClr val="C61678"/>
              </a:solidFill>
            </a:ln>
            <a:effectLst/>
          </c:spPr>
          <c:marker>
            <c:symbol val="circle"/>
            <c:size val="5"/>
            <c:spPr>
              <a:solidFill>
                <a:srgbClr val="C61678"/>
              </a:solidFill>
              <a:ln w="22225">
                <a:noFill/>
              </a:ln>
              <a:effectLst/>
            </c:spPr>
          </c:marker>
          <c:dPt>
            <c:idx val="5"/>
            <c:bubble3D val="0"/>
            <c:extLst>
              <c:ext xmlns:c16="http://schemas.microsoft.com/office/drawing/2014/chart" uri="{C3380CC4-5D6E-409C-BE32-E72D297353CC}">
                <c16:uniqueId val="{00000000-8816-41F0-A4AD-1C2B89EFE4E4}"/>
              </c:ext>
            </c:extLst>
          </c:dPt>
          <c:dPt>
            <c:idx val="17"/>
            <c:bubble3D val="0"/>
            <c:extLst>
              <c:ext xmlns:c16="http://schemas.microsoft.com/office/drawing/2014/chart" uri="{C3380CC4-5D6E-409C-BE32-E72D297353CC}">
                <c16:uniqueId val="{00000001-8816-41F0-A4AD-1C2B89EFE4E4}"/>
              </c:ext>
            </c:extLst>
          </c:dPt>
          <c:dPt>
            <c:idx val="29"/>
            <c:bubble3D val="0"/>
            <c:extLst>
              <c:ext xmlns:c16="http://schemas.microsoft.com/office/drawing/2014/chart" uri="{C3380CC4-5D6E-409C-BE32-E72D297353CC}">
                <c16:uniqueId val="{00000002-8816-41F0-A4AD-1C2B89EFE4E4}"/>
              </c:ext>
            </c:extLst>
          </c:dPt>
          <c:dPt>
            <c:idx val="41"/>
            <c:bubble3D val="0"/>
            <c:extLst>
              <c:ext xmlns:c16="http://schemas.microsoft.com/office/drawing/2014/chart" uri="{C3380CC4-5D6E-409C-BE32-E72D297353CC}">
                <c16:uniqueId val="{00000003-8816-41F0-A4AD-1C2B89EFE4E4}"/>
              </c:ext>
            </c:extLst>
          </c:dPt>
          <c:dPt>
            <c:idx val="53"/>
            <c:bubble3D val="0"/>
            <c:extLst>
              <c:ext xmlns:c16="http://schemas.microsoft.com/office/drawing/2014/chart" uri="{C3380CC4-5D6E-409C-BE32-E72D297353CC}">
                <c16:uniqueId val="{00000004-8816-41F0-A4AD-1C2B89EFE4E4}"/>
              </c:ext>
            </c:extLst>
          </c:dPt>
          <c:dPt>
            <c:idx val="65"/>
            <c:bubble3D val="0"/>
            <c:extLst>
              <c:ext xmlns:c16="http://schemas.microsoft.com/office/drawing/2014/chart" uri="{C3380CC4-5D6E-409C-BE32-E72D297353CC}">
                <c16:uniqueId val="{00000005-8816-41F0-A4AD-1C2B89EFE4E4}"/>
              </c:ext>
            </c:extLst>
          </c:dPt>
          <c:dPt>
            <c:idx val="77"/>
            <c:bubble3D val="0"/>
            <c:extLst>
              <c:ext xmlns:c16="http://schemas.microsoft.com/office/drawing/2014/chart" uri="{C3380CC4-5D6E-409C-BE32-E72D297353CC}">
                <c16:uniqueId val="{00000006-8816-41F0-A4AD-1C2B89EFE4E4}"/>
              </c:ext>
            </c:extLst>
          </c:dPt>
          <c:dPt>
            <c:idx val="89"/>
            <c:bubble3D val="0"/>
            <c:extLst>
              <c:ext xmlns:c16="http://schemas.microsoft.com/office/drawing/2014/chart" uri="{C3380CC4-5D6E-409C-BE32-E72D297353CC}">
                <c16:uniqueId val="{00000007-8816-41F0-A4AD-1C2B89EFE4E4}"/>
              </c:ext>
            </c:extLst>
          </c:dPt>
          <c:dPt>
            <c:idx val="101"/>
            <c:bubble3D val="0"/>
            <c:extLst>
              <c:ext xmlns:c16="http://schemas.microsoft.com/office/drawing/2014/chart" uri="{C3380CC4-5D6E-409C-BE32-E72D297353CC}">
                <c16:uniqueId val="{00000008-8816-41F0-A4AD-1C2B89EFE4E4}"/>
              </c:ext>
            </c:extLst>
          </c:dPt>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"£"#,##0</c:formatCode>
                <c:ptCount val="153"/>
                <c:pt idx="0">
                  <c:v>8250</c:v>
                </c:pt>
                <c:pt idx="1">
                  <c:v>8046</c:v>
                </c:pt>
                <c:pt idx="2">
                  <c:v>8107</c:v>
                </c:pt>
                <c:pt idx="3">
                  <c:v>7987</c:v>
                </c:pt>
                <c:pt idx="4">
                  <c:v>8091</c:v>
                </c:pt>
                <c:pt idx="5">
                  <c:v>8072</c:v>
                </c:pt>
                <c:pt idx="6">
                  <c:v>8050</c:v>
                </c:pt>
                <c:pt idx="7">
                  <c:v>8099</c:v>
                </c:pt>
                <c:pt idx="8">
                  <c:v>8105</c:v>
                </c:pt>
                <c:pt idx="9">
                  <c:v>8098</c:v>
                </c:pt>
                <c:pt idx="10">
                  <c:v>8116</c:v>
                </c:pt>
                <c:pt idx="11">
                  <c:v>8218</c:v>
                </c:pt>
                <c:pt idx="12">
                  <c:v>8253</c:v>
                </c:pt>
                <c:pt idx="13">
                  <c:v>8283</c:v>
                </c:pt>
                <c:pt idx="14">
                  <c:v>8383</c:v>
                </c:pt>
                <c:pt idx="15">
                  <c:v>8446</c:v>
                </c:pt>
                <c:pt idx="16">
                  <c:v>8464</c:v>
                </c:pt>
                <c:pt idx="17">
                  <c:v>8440</c:v>
                </c:pt>
                <c:pt idx="18">
                  <c:v>8481</c:v>
                </c:pt>
                <c:pt idx="19">
                  <c:v>8556</c:v>
                </c:pt>
                <c:pt idx="20">
                  <c:v>8579</c:v>
                </c:pt>
                <c:pt idx="21">
                  <c:v>8671</c:v>
                </c:pt>
                <c:pt idx="22">
                  <c:v>8750</c:v>
                </c:pt>
                <c:pt idx="23">
                  <c:v>8868</c:v>
                </c:pt>
                <c:pt idx="24">
                  <c:v>8776</c:v>
                </c:pt>
                <c:pt idx="25">
                  <c:v>9008</c:v>
                </c:pt>
                <c:pt idx="26">
                  <c:v>8963</c:v>
                </c:pt>
                <c:pt idx="27">
                  <c:v>8840</c:v>
                </c:pt>
                <c:pt idx="28">
                  <c:v>8672</c:v>
                </c:pt>
                <c:pt idx="29">
                  <c:v>8659</c:v>
                </c:pt>
                <c:pt idx="30">
                  <c:v>8631</c:v>
                </c:pt>
                <c:pt idx="31">
                  <c:v>8568</c:v>
                </c:pt>
                <c:pt idx="32">
                  <c:v>8476</c:v>
                </c:pt>
                <c:pt idx="33">
                  <c:v>8425</c:v>
                </c:pt>
                <c:pt idx="34">
                  <c:v>8368</c:v>
                </c:pt>
                <c:pt idx="35">
                  <c:v>8296</c:v>
                </c:pt>
                <c:pt idx="36">
                  <c:v>8599</c:v>
                </c:pt>
                <c:pt idx="37">
                  <c:v>8664</c:v>
                </c:pt>
                <c:pt idx="38">
                  <c:v>8710</c:v>
                </c:pt>
                <c:pt idx="39">
                  <c:v>9038</c:v>
                </c:pt>
                <c:pt idx="40">
                  <c:v>9354</c:v>
                </c:pt>
                <c:pt idx="41">
                  <c:v>9399</c:v>
                </c:pt>
                <c:pt idx="42">
                  <c:v>9498</c:v>
                </c:pt>
                <c:pt idx="43">
                  <c:v>9537</c:v>
                </c:pt>
                <c:pt idx="44">
                  <c:v>9614</c:v>
                </c:pt>
                <c:pt idx="45">
                  <c:v>9620</c:v>
                </c:pt>
                <c:pt idx="46">
                  <c:v>9610</c:v>
                </c:pt>
                <c:pt idx="47">
                  <c:v>9588</c:v>
                </c:pt>
                <c:pt idx="48">
                  <c:v>9530</c:v>
                </c:pt>
                <c:pt idx="49">
                  <c:v>9473</c:v>
                </c:pt>
                <c:pt idx="50">
                  <c:v>9409</c:v>
                </c:pt>
                <c:pt idx="51">
                  <c:v>9266</c:v>
                </c:pt>
                <c:pt idx="52">
                  <c:v>9104</c:v>
                </c:pt>
                <c:pt idx="53">
                  <c:v>9143</c:v>
                </c:pt>
                <c:pt idx="54">
                  <c:v>9132</c:v>
                </c:pt>
                <c:pt idx="55">
                  <c:v>9116</c:v>
                </c:pt>
                <c:pt idx="56">
                  <c:v>9071</c:v>
                </c:pt>
                <c:pt idx="57">
                  <c:v>9095</c:v>
                </c:pt>
                <c:pt idx="58">
                  <c:v>9167</c:v>
                </c:pt>
                <c:pt idx="59">
                  <c:v>9165</c:v>
                </c:pt>
                <c:pt idx="60">
                  <c:v>9355</c:v>
                </c:pt>
                <c:pt idx="61">
                  <c:v>9340</c:v>
                </c:pt>
                <c:pt idx="62">
                  <c:v>9438</c:v>
                </c:pt>
                <c:pt idx="63">
                  <c:v>9737</c:v>
                </c:pt>
                <c:pt idx="64">
                  <c:v>9844</c:v>
                </c:pt>
                <c:pt idx="65">
                  <c:v>9916</c:v>
                </c:pt>
                <c:pt idx="66">
                  <c:v>9928</c:v>
                </c:pt>
                <c:pt idx="67">
                  <c:v>9947</c:v>
                </c:pt>
                <c:pt idx="68">
                  <c:v>10033</c:v>
                </c:pt>
                <c:pt idx="69">
                  <c:v>10113</c:v>
                </c:pt>
                <c:pt idx="70">
                  <c:v>10069</c:v>
                </c:pt>
                <c:pt idx="71">
                  <c:v>10196</c:v>
                </c:pt>
                <c:pt idx="72">
                  <c:v>10158</c:v>
                </c:pt>
                <c:pt idx="73">
                  <c:v>10049</c:v>
                </c:pt>
                <c:pt idx="74">
                  <c:v>10220</c:v>
                </c:pt>
                <c:pt idx="75">
                  <c:v>10023</c:v>
                </c:pt>
                <c:pt idx="76">
                  <c:v>10355</c:v>
                </c:pt>
                <c:pt idx="77">
                  <c:v>10500</c:v>
                </c:pt>
                <c:pt idx="78">
                  <c:v>10609</c:v>
                </c:pt>
                <c:pt idx="79">
                  <c:v>10848</c:v>
                </c:pt>
                <c:pt idx="80">
                  <c:v>11009</c:v>
                </c:pt>
                <c:pt idx="81">
                  <c:v>10933</c:v>
                </c:pt>
                <c:pt idx="82">
                  <c:v>10938</c:v>
                </c:pt>
                <c:pt idx="83">
                  <c:v>10923</c:v>
                </c:pt>
                <c:pt idx="84">
                  <c:v>10702</c:v>
                </c:pt>
                <c:pt idx="85">
                  <c:v>10802</c:v>
                </c:pt>
                <c:pt idx="86">
                  <c:v>10799</c:v>
                </c:pt>
                <c:pt idx="87">
                  <c:v>10792</c:v>
                </c:pt>
                <c:pt idx="88">
                  <c:v>10730</c:v>
                </c:pt>
                <c:pt idx="89">
                  <c:v>10655</c:v>
                </c:pt>
                <c:pt idx="90">
                  <c:v>10619</c:v>
                </c:pt>
                <c:pt idx="91">
                  <c:v>10668</c:v>
                </c:pt>
                <c:pt idx="92">
                  <c:v>10464</c:v>
                </c:pt>
                <c:pt idx="93">
                  <c:v>10553</c:v>
                </c:pt>
                <c:pt idx="94">
                  <c:v>10621</c:v>
                </c:pt>
                <c:pt idx="95">
                  <c:v>10544</c:v>
                </c:pt>
                <c:pt idx="96">
                  <c:v>10584</c:v>
                </c:pt>
                <c:pt idx="97">
                  <c:v>10627</c:v>
                </c:pt>
                <c:pt idx="98">
                  <c:v>10464</c:v>
                </c:pt>
                <c:pt idx="99">
                  <c:v>10509</c:v>
                </c:pt>
                <c:pt idx="100">
                  <c:v>10348</c:v>
                </c:pt>
                <c:pt idx="101">
                  <c:v>10262</c:v>
                </c:pt>
                <c:pt idx="102">
                  <c:v>10252</c:v>
                </c:pt>
                <c:pt idx="103">
                  <c:v>10042</c:v>
                </c:pt>
                <c:pt idx="104">
                  <c:v>10047</c:v>
                </c:pt>
                <c:pt idx="105">
                  <c:v>10057</c:v>
                </c:pt>
                <c:pt idx="106">
                  <c:v>10105</c:v>
                </c:pt>
                <c:pt idx="107">
                  <c:v>10192</c:v>
                </c:pt>
                <c:pt idx="108">
                  <c:v>10201</c:v>
                </c:pt>
                <c:pt idx="109">
                  <c:v>10323</c:v>
                </c:pt>
                <c:pt idx="110">
                  <c:v>10294</c:v>
                </c:pt>
                <c:pt idx="111">
                  <c:v>10371</c:v>
                </c:pt>
                <c:pt idx="112">
                  <c:v>10403</c:v>
                </c:pt>
                <c:pt idx="113">
                  <c:v>10557</c:v>
                </c:pt>
                <c:pt idx="114">
                  <c:v>10539</c:v>
                </c:pt>
                <c:pt idx="115">
                  <c:v>10501</c:v>
                </c:pt>
                <c:pt idx="116">
                  <c:v>10725</c:v>
                </c:pt>
                <c:pt idx="117">
                  <c:v>10727</c:v>
                </c:pt>
                <c:pt idx="118">
                  <c:v>10689</c:v>
                </c:pt>
                <c:pt idx="119">
                  <c:v>10709</c:v>
                </c:pt>
                <c:pt idx="120">
                  <c:v>10702</c:v>
                </c:pt>
                <c:pt idx="121">
                  <c:v>10385</c:v>
                </c:pt>
                <c:pt idx="122">
                  <c:v>10290</c:v>
                </c:pt>
                <c:pt idx="123">
                  <c:v>10362</c:v>
                </c:pt>
                <c:pt idx="124">
                  <c:v>10562</c:v>
                </c:pt>
                <c:pt idx="125">
                  <c:v>10429</c:v>
                </c:pt>
                <c:pt idx="126">
                  <c:v>10557</c:v>
                </c:pt>
                <c:pt idx="127">
                  <c:v>10599</c:v>
                </c:pt>
                <c:pt idx="128">
                  <c:v>10412</c:v>
                </c:pt>
                <c:pt idx="129">
                  <c:v>10463</c:v>
                </c:pt>
                <c:pt idx="130">
                  <c:v>10422</c:v>
                </c:pt>
                <c:pt idx="131">
                  <c:v>10450</c:v>
                </c:pt>
                <c:pt idx="132">
                  <c:v>10577</c:v>
                </c:pt>
                <c:pt idx="133">
                  <c:v>10840</c:v>
                </c:pt>
                <c:pt idx="134">
                  <c:v>11076</c:v>
                </c:pt>
                <c:pt idx="135">
                  <c:v>11056</c:v>
                </c:pt>
                <c:pt idx="136">
                  <c:v>10885</c:v>
                </c:pt>
                <c:pt idx="137">
                  <c:v>10926</c:v>
                </c:pt>
                <c:pt idx="138">
                  <c:v>10922</c:v>
                </c:pt>
                <c:pt idx="139">
                  <c:v>10970</c:v>
                </c:pt>
                <c:pt idx="140">
                  <c:v>11022</c:v>
                </c:pt>
                <c:pt idx="141">
                  <c:v>11005</c:v>
                </c:pt>
                <c:pt idx="142">
                  <c:v>11093</c:v>
                </c:pt>
                <c:pt idx="143">
                  <c:v>11136</c:v>
                </c:pt>
                <c:pt idx="144">
                  <c:v>11082</c:v>
                </c:pt>
                <c:pt idx="145">
                  <c:v>11170</c:v>
                </c:pt>
                <c:pt idx="146">
                  <c:v>11179</c:v>
                </c:pt>
                <c:pt idx="147">
                  <c:v>11237</c:v>
                </c:pt>
                <c:pt idx="148">
                  <c:v>11278</c:v>
                </c:pt>
                <c:pt idx="149">
                  <c:v>11196</c:v>
                </c:pt>
                <c:pt idx="150">
                  <c:v>11073</c:v>
                </c:pt>
                <c:pt idx="151">
                  <c:v>11037</c:v>
                </c:pt>
                <c:pt idx="152">
                  <c:v>11101</c:v>
                </c:pt>
              </c:numCache>
            </c:numRef>
          </c:val>
          <c:smooth val="0"/>
          <c:extLst>
            <c:ext xmlns:c16="http://schemas.microsoft.com/office/drawing/2014/chart" uri="{C3380CC4-5D6E-409C-BE32-E72D297353CC}">
              <c16:uniqueId val="{00000009-8816-41F0-A4AD-1C2B89EFE4E4}"/>
            </c:ext>
          </c:extLst>
        </c:ser>
        <c:ser>
          <c:idx val="1"/>
          <c:order val="1"/>
          <c:tx>
            <c:strRef>
              <c:f>Sheet1!$A$3</c:f>
              <c:strCache>
                <c:ptCount val="1"/>
                <c:pt idx="0">
                  <c:v>VFR trips</c:v>
                </c:pt>
              </c:strCache>
            </c:strRef>
          </c:tx>
          <c:spPr>
            <a:ln w="12700">
              <a:solidFill>
                <a:srgbClr val="7A2280"/>
              </a:solidFill>
            </a:ln>
            <a:effectLst/>
          </c:spPr>
          <c:marker>
            <c:symbol val="circle"/>
            <c:size val="5"/>
            <c:spPr>
              <a:solidFill>
                <a:srgbClr val="7A2280"/>
              </a:solidFill>
              <a:ln w="19050">
                <a:noFill/>
              </a:ln>
              <a:effectLst/>
            </c:spPr>
          </c:marker>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Sheet1!$B$3:$EX$3</c:f>
              <c:numCache>
                <c:formatCode>"£"#,##0</c:formatCode>
                <c:ptCount val="153"/>
                <c:pt idx="0">
                  <c:v>3806</c:v>
                </c:pt>
                <c:pt idx="1">
                  <c:v>3818</c:v>
                </c:pt>
                <c:pt idx="2">
                  <c:v>3739</c:v>
                </c:pt>
                <c:pt idx="3">
                  <c:v>3700</c:v>
                </c:pt>
                <c:pt idx="4">
                  <c:v>3716</c:v>
                </c:pt>
                <c:pt idx="5">
                  <c:v>3732</c:v>
                </c:pt>
                <c:pt idx="6">
                  <c:v>3735</c:v>
                </c:pt>
                <c:pt idx="7">
                  <c:v>3740</c:v>
                </c:pt>
                <c:pt idx="8">
                  <c:v>3831</c:v>
                </c:pt>
                <c:pt idx="9">
                  <c:v>3795</c:v>
                </c:pt>
                <c:pt idx="10">
                  <c:v>3824</c:v>
                </c:pt>
                <c:pt idx="11">
                  <c:v>3859</c:v>
                </c:pt>
                <c:pt idx="12">
                  <c:v>3846</c:v>
                </c:pt>
                <c:pt idx="13">
                  <c:v>3808</c:v>
                </c:pt>
                <c:pt idx="14">
                  <c:v>3834</c:v>
                </c:pt>
                <c:pt idx="15">
                  <c:v>3772</c:v>
                </c:pt>
                <c:pt idx="16">
                  <c:v>3807</c:v>
                </c:pt>
                <c:pt idx="17">
                  <c:v>3749</c:v>
                </c:pt>
                <c:pt idx="18">
                  <c:v>3804</c:v>
                </c:pt>
                <c:pt idx="19">
                  <c:v>3841</c:v>
                </c:pt>
                <c:pt idx="20">
                  <c:v>3760</c:v>
                </c:pt>
                <c:pt idx="21">
                  <c:v>3765</c:v>
                </c:pt>
                <c:pt idx="22">
                  <c:v>3783</c:v>
                </c:pt>
                <c:pt idx="23">
                  <c:v>3791</c:v>
                </c:pt>
                <c:pt idx="24">
                  <c:v>3827</c:v>
                </c:pt>
                <c:pt idx="25">
                  <c:v>3867</c:v>
                </c:pt>
                <c:pt idx="26">
                  <c:v>3906</c:v>
                </c:pt>
                <c:pt idx="27">
                  <c:v>3896</c:v>
                </c:pt>
                <c:pt idx="28">
                  <c:v>3793</c:v>
                </c:pt>
                <c:pt idx="29">
                  <c:v>3864</c:v>
                </c:pt>
                <c:pt idx="30">
                  <c:v>3857</c:v>
                </c:pt>
                <c:pt idx="31">
                  <c:v>3790</c:v>
                </c:pt>
                <c:pt idx="32">
                  <c:v>3711</c:v>
                </c:pt>
                <c:pt idx="33">
                  <c:v>3686</c:v>
                </c:pt>
                <c:pt idx="34">
                  <c:v>3690</c:v>
                </c:pt>
                <c:pt idx="35">
                  <c:v>3638</c:v>
                </c:pt>
                <c:pt idx="36">
                  <c:v>3659</c:v>
                </c:pt>
                <c:pt idx="37">
                  <c:v>3670</c:v>
                </c:pt>
                <c:pt idx="38">
                  <c:v>3634</c:v>
                </c:pt>
                <c:pt idx="39">
                  <c:v>3679</c:v>
                </c:pt>
                <c:pt idx="40">
                  <c:v>3709</c:v>
                </c:pt>
                <c:pt idx="41">
                  <c:v>3660</c:v>
                </c:pt>
                <c:pt idx="42">
                  <c:v>3632</c:v>
                </c:pt>
                <c:pt idx="43">
                  <c:v>3572</c:v>
                </c:pt>
                <c:pt idx="44">
                  <c:v>3626</c:v>
                </c:pt>
                <c:pt idx="45">
                  <c:v>3603</c:v>
                </c:pt>
                <c:pt idx="46">
                  <c:v>3583</c:v>
                </c:pt>
                <c:pt idx="47">
                  <c:v>3581</c:v>
                </c:pt>
                <c:pt idx="48">
                  <c:v>3582</c:v>
                </c:pt>
                <c:pt idx="49">
                  <c:v>3516</c:v>
                </c:pt>
                <c:pt idx="50">
                  <c:v>3496</c:v>
                </c:pt>
                <c:pt idx="51">
                  <c:v>3490</c:v>
                </c:pt>
                <c:pt idx="52">
                  <c:v>3491</c:v>
                </c:pt>
                <c:pt idx="53">
                  <c:v>3473</c:v>
                </c:pt>
                <c:pt idx="54">
                  <c:v>3479</c:v>
                </c:pt>
                <c:pt idx="55">
                  <c:v>3562</c:v>
                </c:pt>
                <c:pt idx="56">
                  <c:v>3476</c:v>
                </c:pt>
                <c:pt idx="57">
                  <c:v>3535</c:v>
                </c:pt>
                <c:pt idx="58">
                  <c:v>3568</c:v>
                </c:pt>
                <c:pt idx="59">
                  <c:v>3563</c:v>
                </c:pt>
                <c:pt idx="60">
                  <c:v>3545</c:v>
                </c:pt>
                <c:pt idx="61">
                  <c:v>3547</c:v>
                </c:pt>
                <c:pt idx="62">
                  <c:v>3555</c:v>
                </c:pt>
                <c:pt idx="63">
                  <c:v>3626</c:v>
                </c:pt>
                <c:pt idx="64">
                  <c:v>3667</c:v>
                </c:pt>
                <c:pt idx="65">
                  <c:v>3755</c:v>
                </c:pt>
                <c:pt idx="66">
                  <c:v>3742</c:v>
                </c:pt>
                <c:pt idx="67">
                  <c:v>3735</c:v>
                </c:pt>
                <c:pt idx="68">
                  <c:v>3902</c:v>
                </c:pt>
                <c:pt idx="69">
                  <c:v>3899</c:v>
                </c:pt>
                <c:pt idx="70">
                  <c:v>3840</c:v>
                </c:pt>
                <c:pt idx="71">
                  <c:v>3888</c:v>
                </c:pt>
                <c:pt idx="72">
                  <c:v>3874</c:v>
                </c:pt>
                <c:pt idx="73">
                  <c:v>3856</c:v>
                </c:pt>
                <c:pt idx="74">
                  <c:v>3896</c:v>
                </c:pt>
                <c:pt idx="75">
                  <c:v>3820</c:v>
                </c:pt>
                <c:pt idx="76">
                  <c:v>3867</c:v>
                </c:pt>
                <c:pt idx="77">
                  <c:v>3872</c:v>
                </c:pt>
                <c:pt idx="78">
                  <c:v>3915</c:v>
                </c:pt>
                <c:pt idx="79">
                  <c:v>4122</c:v>
                </c:pt>
                <c:pt idx="80">
                  <c:v>4190</c:v>
                </c:pt>
                <c:pt idx="81">
                  <c:v>4179</c:v>
                </c:pt>
                <c:pt idx="82">
                  <c:v>4245</c:v>
                </c:pt>
                <c:pt idx="83">
                  <c:v>4250</c:v>
                </c:pt>
                <c:pt idx="84">
                  <c:v>4244</c:v>
                </c:pt>
                <c:pt idx="85">
                  <c:v>4317</c:v>
                </c:pt>
                <c:pt idx="86">
                  <c:v>4327</c:v>
                </c:pt>
                <c:pt idx="87">
                  <c:v>4396</c:v>
                </c:pt>
                <c:pt idx="88">
                  <c:v>4378</c:v>
                </c:pt>
                <c:pt idx="89">
                  <c:v>4363</c:v>
                </c:pt>
                <c:pt idx="90">
                  <c:v>4290</c:v>
                </c:pt>
                <c:pt idx="91">
                  <c:v>4146</c:v>
                </c:pt>
                <c:pt idx="92">
                  <c:v>4079</c:v>
                </c:pt>
                <c:pt idx="93">
                  <c:v>4114</c:v>
                </c:pt>
                <c:pt idx="94">
                  <c:v>4056</c:v>
                </c:pt>
                <c:pt idx="95">
                  <c:v>3977</c:v>
                </c:pt>
                <c:pt idx="96">
                  <c:v>4059</c:v>
                </c:pt>
                <c:pt idx="97">
                  <c:v>4034</c:v>
                </c:pt>
                <c:pt idx="98">
                  <c:v>4025</c:v>
                </c:pt>
                <c:pt idx="99">
                  <c:v>3972</c:v>
                </c:pt>
                <c:pt idx="100">
                  <c:v>4020</c:v>
                </c:pt>
                <c:pt idx="101">
                  <c:v>3997</c:v>
                </c:pt>
                <c:pt idx="102">
                  <c:v>4174</c:v>
                </c:pt>
                <c:pt idx="103">
                  <c:v>4216.5</c:v>
                </c:pt>
                <c:pt idx="104">
                  <c:v>4065</c:v>
                </c:pt>
                <c:pt idx="105">
                  <c:v>4094</c:v>
                </c:pt>
                <c:pt idx="106">
                  <c:v>4190</c:v>
                </c:pt>
                <c:pt idx="107">
                  <c:v>4269</c:v>
                </c:pt>
                <c:pt idx="108">
                  <c:v>4299</c:v>
                </c:pt>
                <c:pt idx="109">
                  <c:v>4371</c:v>
                </c:pt>
                <c:pt idx="110">
                  <c:v>4454</c:v>
                </c:pt>
                <c:pt idx="111">
                  <c:v>4520</c:v>
                </c:pt>
                <c:pt idx="112">
                  <c:v>4540</c:v>
                </c:pt>
                <c:pt idx="113">
                  <c:v>4515</c:v>
                </c:pt>
                <c:pt idx="114">
                  <c:v>4372</c:v>
                </c:pt>
                <c:pt idx="115">
                  <c:v>4291.5</c:v>
                </c:pt>
                <c:pt idx="116">
                  <c:v>4657</c:v>
                </c:pt>
                <c:pt idx="117">
                  <c:v>4640</c:v>
                </c:pt>
                <c:pt idx="118">
                  <c:v>4540</c:v>
                </c:pt>
                <c:pt idx="119">
                  <c:v>4542</c:v>
                </c:pt>
                <c:pt idx="120">
                  <c:v>4451</c:v>
                </c:pt>
                <c:pt idx="121">
                  <c:v>4368</c:v>
                </c:pt>
                <c:pt idx="122">
                  <c:v>4252</c:v>
                </c:pt>
                <c:pt idx="123">
                  <c:v>4164</c:v>
                </c:pt>
                <c:pt idx="124">
                  <c:v>4100</c:v>
                </c:pt>
                <c:pt idx="125">
                  <c:v>4102</c:v>
                </c:pt>
                <c:pt idx="126">
                  <c:v>4177</c:v>
                </c:pt>
                <c:pt idx="127">
                  <c:v>4165</c:v>
                </c:pt>
                <c:pt idx="128">
                  <c:v>3904</c:v>
                </c:pt>
                <c:pt idx="129">
                  <c:v>3856</c:v>
                </c:pt>
                <c:pt idx="130">
                  <c:v>3909</c:v>
                </c:pt>
                <c:pt idx="131">
                  <c:v>3840</c:v>
                </c:pt>
                <c:pt idx="132">
                  <c:v>3890</c:v>
                </c:pt>
                <c:pt idx="133">
                  <c:v>3822</c:v>
                </c:pt>
                <c:pt idx="134">
                  <c:v>3826</c:v>
                </c:pt>
                <c:pt idx="135">
                  <c:v>3862</c:v>
                </c:pt>
                <c:pt idx="136">
                  <c:v>3863</c:v>
                </c:pt>
                <c:pt idx="137">
                  <c:v>3950</c:v>
                </c:pt>
                <c:pt idx="138">
                  <c:v>3839</c:v>
                </c:pt>
                <c:pt idx="139">
                  <c:v>3898</c:v>
                </c:pt>
                <c:pt idx="140">
                  <c:v>3951</c:v>
                </c:pt>
                <c:pt idx="141">
                  <c:v>4015</c:v>
                </c:pt>
                <c:pt idx="142">
                  <c:v>3999</c:v>
                </c:pt>
                <c:pt idx="143">
                  <c:v>4083</c:v>
                </c:pt>
                <c:pt idx="144">
                  <c:v>4003</c:v>
                </c:pt>
                <c:pt idx="145">
                  <c:v>4091</c:v>
                </c:pt>
                <c:pt idx="146">
                  <c:v>4019</c:v>
                </c:pt>
                <c:pt idx="147">
                  <c:v>4021</c:v>
                </c:pt>
                <c:pt idx="148">
                  <c:v>4024</c:v>
                </c:pt>
                <c:pt idx="149">
                  <c:v>3910</c:v>
                </c:pt>
                <c:pt idx="150">
                  <c:v>3972</c:v>
                </c:pt>
                <c:pt idx="151">
                  <c:v>3930</c:v>
                </c:pt>
                <c:pt idx="152">
                  <c:v>3907</c:v>
                </c:pt>
              </c:numCache>
            </c:numRef>
          </c:val>
          <c:smooth val="0"/>
          <c:extLst>
            <c:ext xmlns:c16="http://schemas.microsoft.com/office/drawing/2014/chart" uri="{C3380CC4-5D6E-409C-BE32-E72D297353CC}">
              <c16:uniqueId val="{0000000A-8816-41F0-A4AD-1C2B89EFE4E4}"/>
            </c:ext>
          </c:extLst>
        </c:ser>
        <c:ser>
          <c:idx val="2"/>
          <c:order val="2"/>
          <c:tx>
            <c:strRef>
              <c:f>Sheet1!$A$4</c:f>
              <c:strCache>
                <c:ptCount val="1"/>
                <c:pt idx="0">
                  <c:v>Business trips </c:v>
                </c:pt>
              </c:strCache>
            </c:strRef>
          </c:tx>
          <c:spPr>
            <a:ln w="12700">
              <a:solidFill>
                <a:srgbClr val="00AEEF"/>
              </a:solidFill>
            </a:ln>
            <a:effectLst/>
          </c:spPr>
          <c:marker>
            <c:symbol val="circle"/>
            <c:size val="5"/>
            <c:spPr>
              <a:solidFill>
                <a:srgbClr val="00AEEF"/>
              </a:solidFill>
              <a:ln>
                <a:noFill/>
              </a:ln>
              <a:effectLst/>
            </c:spPr>
          </c:marker>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Sheet1!$B$4:$EX$4</c:f>
              <c:numCache>
                <c:formatCode>"£"#,##0</c:formatCode>
                <c:ptCount val="153"/>
                <c:pt idx="0">
                  <c:v>3690</c:v>
                </c:pt>
                <c:pt idx="1">
                  <c:v>3673</c:v>
                </c:pt>
                <c:pt idx="2">
                  <c:v>3640</c:v>
                </c:pt>
                <c:pt idx="3">
                  <c:v>3548</c:v>
                </c:pt>
                <c:pt idx="4">
                  <c:v>3670</c:v>
                </c:pt>
                <c:pt idx="5">
                  <c:v>3693</c:v>
                </c:pt>
                <c:pt idx="6">
                  <c:v>3512</c:v>
                </c:pt>
                <c:pt idx="7">
                  <c:v>3487</c:v>
                </c:pt>
                <c:pt idx="8">
                  <c:v>3520</c:v>
                </c:pt>
                <c:pt idx="9">
                  <c:v>3492</c:v>
                </c:pt>
                <c:pt idx="10">
                  <c:v>3592</c:v>
                </c:pt>
                <c:pt idx="11">
                  <c:v>3757</c:v>
                </c:pt>
                <c:pt idx="12">
                  <c:v>3672</c:v>
                </c:pt>
                <c:pt idx="13">
                  <c:v>3752</c:v>
                </c:pt>
                <c:pt idx="14">
                  <c:v>3587</c:v>
                </c:pt>
                <c:pt idx="15">
                  <c:v>3583</c:v>
                </c:pt>
                <c:pt idx="16">
                  <c:v>3544</c:v>
                </c:pt>
                <c:pt idx="17">
                  <c:v>3485</c:v>
                </c:pt>
                <c:pt idx="18">
                  <c:v>3482</c:v>
                </c:pt>
                <c:pt idx="19">
                  <c:v>3476</c:v>
                </c:pt>
                <c:pt idx="20">
                  <c:v>3432</c:v>
                </c:pt>
                <c:pt idx="21">
                  <c:v>3504</c:v>
                </c:pt>
                <c:pt idx="22">
                  <c:v>3456</c:v>
                </c:pt>
                <c:pt idx="23">
                  <c:v>3305</c:v>
                </c:pt>
                <c:pt idx="24">
                  <c:v>3434</c:v>
                </c:pt>
                <c:pt idx="25">
                  <c:v>3398</c:v>
                </c:pt>
                <c:pt idx="26">
                  <c:v>3528</c:v>
                </c:pt>
                <c:pt idx="27">
                  <c:v>3589</c:v>
                </c:pt>
                <c:pt idx="28">
                  <c:v>3537</c:v>
                </c:pt>
                <c:pt idx="29">
                  <c:v>3600</c:v>
                </c:pt>
                <c:pt idx="30">
                  <c:v>3587</c:v>
                </c:pt>
                <c:pt idx="31">
                  <c:v>3507</c:v>
                </c:pt>
                <c:pt idx="32">
                  <c:v>3508</c:v>
                </c:pt>
                <c:pt idx="33">
                  <c:v>3381</c:v>
                </c:pt>
                <c:pt idx="34">
                  <c:v>3381</c:v>
                </c:pt>
                <c:pt idx="35">
                  <c:v>3382</c:v>
                </c:pt>
                <c:pt idx="36">
                  <c:v>3327</c:v>
                </c:pt>
                <c:pt idx="37">
                  <c:v>3316</c:v>
                </c:pt>
                <c:pt idx="38">
                  <c:v>3426</c:v>
                </c:pt>
                <c:pt idx="39">
                  <c:v>3362</c:v>
                </c:pt>
                <c:pt idx="40">
                  <c:v>3322</c:v>
                </c:pt>
                <c:pt idx="41">
                  <c:v>3293</c:v>
                </c:pt>
                <c:pt idx="42">
                  <c:v>3376</c:v>
                </c:pt>
                <c:pt idx="43">
                  <c:v>3432</c:v>
                </c:pt>
                <c:pt idx="44">
                  <c:v>3468</c:v>
                </c:pt>
                <c:pt idx="45">
                  <c:v>3431</c:v>
                </c:pt>
                <c:pt idx="46">
                  <c:v>3335</c:v>
                </c:pt>
                <c:pt idx="47">
                  <c:v>3473</c:v>
                </c:pt>
                <c:pt idx="48">
                  <c:v>3423</c:v>
                </c:pt>
                <c:pt idx="49">
                  <c:v>3427</c:v>
                </c:pt>
                <c:pt idx="50">
                  <c:v>3166</c:v>
                </c:pt>
                <c:pt idx="51">
                  <c:v>3082</c:v>
                </c:pt>
                <c:pt idx="52">
                  <c:v>3076</c:v>
                </c:pt>
                <c:pt idx="53">
                  <c:v>3046</c:v>
                </c:pt>
                <c:pt idx="54">
                  <c:v>2999</c:v>
                </c:pt>
                <c:pt idx="55">
                  <c:v>3064</c:v>
                </c:pt>
                <c:pt idx="56">
                  <c:v>2961</c:v>
                </c:pt>
                <c:pt idx="57">
                  <c:v>3020</c:v>
                </c:pt>
                <c:pt idx="58">
                  <c:v>3071</c:v>
                </c:pt>
                <c:pt idx="59">
                  <c:v>2969</c:v>
                </c:pt>
                <c:pt idx="60">
                  <c:v>2988</c:v>
                </c:pt>
                <c:pt idx="61">
                  <c:v>3002</c:v>
                </c:pt>
                <c:pt idx="62">
                  <c:v>3157</c:v>
                </c:pt>
                <c:pt idx="63">
                  <c:v>3254</c:v>
                </c:pt>
                <c:pt idx="64">
                  <c:v>3421</c:v>
                </c:pt>
                <c:pt idx="65">
                  <c:v>3451</c:v>
                </c:pt>
                <c:pt idx="66">
                  <c:v>3497</c:v>
                </c:pt>
                <c:pt idx="67">
                  <c:v>3502</c:v>
                </c:pt>
                <c:pt idx="68">
                  <c:v>3538</c:v>
                </c:pt>
                <c:pt idx="69">
                  <c:v>3595</c:v>
                </c:pt>
                <c:pt idx="70">
                  <c:v>3611</c:v>
                </c:pt>
                <c:pt idx="71">
                  <c:v>3620</c:v>
                </c:pt>
                <c:pt idx="72">
                  <c:v>3696</c:v>
                </c:pt>
                <c:pt idx="73">
                  <c:v>3727</c:v>
                </c:pt>
                <c:pt idx="74">
                  <c:v>3740</c:v>
                </c:pt>
                <c:pt idx="75">
                  <c:v>3815</c:v>
                </c:pt>
                <c:pt idx="76">
                  <c:v>3728</c:v>
                </c:pt>
                <c:pt idx="77">
                  <c:v>3604</c:v>
                </c:pt>
                <c:pt idx="78">
                  <c:v>3589</c:v>
                </c:pt>
                <c:pt idx="79">
                  <c:v>3706</c:v>
                </c:pt>
                <c:pt idx="80">
                  <c:v>3749</c:v>
                </c:pt>
                <c:pt idx="81">
                  <c:v>3721</c:v>
                </c:pt>
                <c:pt idx="82">
                  <c:v>3888</c:v>
                </c:pt>
                <c:pt idx="83">
                  <c:v>3810</c:v>
                </c:pt>
                <c:pt idx="84">
                  <c:v>3830</c:v>
                </c:pt>
                <c:pt idx="85">
                  <c:v>3744</c:v>
                </c:pt>
                <c:pt idx="86">
                  <c:v>3668</c:v>
                </c:pt>
                <c:pt idx="87">
                  <c:v>3628</c:v>
                </c:pt>
                <c:pt idx="88">
                  <c:v>3662</c:v>
                </c:pt>
                <c:pt idx="89">
                  <c:v>3860</c:v>
                </c:pt>
                <c:pt idx="90">
                  <c:v>3837</c:v>
                </c:pt>
                <c:pt idx="91">
                  <c:v>3688</c:v>
                </c:pt>
                <c:pt idx="92">
                  <c:v>3656</c:v>
                </c:pt>
                <c:pt idx="93">
                  <c:v>3599</c:v>
                </c:pt>
                <c:pt idx="94">
                  <c:v>3419</c:v>
                </c:pt>
                <c:pt idx="95">
                  <c:v>3406</c:v>
                </c:pt>
                <c:pt idx="96">
                  <c:v>3276</c:v>
                </c:pt>
                <c:pt idx="97">
                  <c:v>3292</c:v>
                </c:pt>
                <c:pt idx="98">
                  <c:v>3368</c:v>
                </c:pt>
                <c:pt idx="99">
                  <c:v>3438</c:v>
                </c:pt>
                <c:pt idx="100">
                  <c:v>3420</c:v>
                </c:pt>
                <c:pt idx="101">
                  <c:v>3322</c:v>
                </c:pt>
                <c:pt idx="102">
                  <c:v>3497</c:v>
                </c:pt>
                <c:pt idx="103">
                  <c:v>3450</c:v>
                </c:pt>
                <c:pt idx="104">
                  <c:v>3499</c:v>
                </c:pt>
                <c:pt idx="105">
                  <c:v>3589</c:v>
                </c:pt>
                <c:pt idx="106">
                  <c:v>3548</c:v>
                </c:pt>
                <c:pt idx="107">
                  <c:v>3716</c:v>
                </c:pt>
                <c:pt idx="108">
                  <c:v>3726</c:v>
                </c:pt>
                <c:pt idx="109">
                  <c:v>3727</c:v>
                </c:pt>
                <c:pt idx="110">
                  <c:v>3636</c:v>
                </c:pt>
                <c:pt idx="111">
                  <c:v>3556</c:v>
                </c:pt>
                <c:pt idx="112">
                  <c:v>3496</c:v>
                </c:pt>
                <c:pt idx="113">
                  <c:v>3519</c:v>
                </c:pt>
                <c:pt idx="114">
                  <c:v>3358</c:v>
                </c:pt>
                <c:pt idx="115">
                  <c:v>3420</c:v>
                </c:pt>
                <c:pt idx="116">
                  <c:v>3341</c:v>
                </c:pt>
                <c:pt idx="117">
                  <c:v>3290</c:v>
                </c:pt>
                <c:pt idx="118">
                  <c:v>3331</c:v>
                </c:pt>
                <c:pt idx="119">
                  <c:v>3261</c:v>
                </c:pt>
                <c:pt idx="120">
                  <c:v>3402</c:v>
                </c:pt>
                <c:pt idx="121">
                  <c:v>3445</c:v>
                </c:pt>
                <c:pt idx="122">
                  <c:v>3490</c:v>
                </c:pt>
                <c:pt idx="123">
                  <c:v>3520</c:v>
                </c:pt>
                <c:pt idx="124">
                  <c:v>3613</c:v>
                </c:pt>
                <c:pt idx="125">
                  <c:v>3534</c:v>
                </c:pt>
                <c:pt idx="126">
                  <c:v>3544</c:v>
                </c:pt>
                <c:pt idx="127">
                  <c:v>3598</c:v>
                </c:pt>
                <c:pt idx="128">
                  <c:v>3630</c:v>
                </c:pt>
                <c:pt idx="129">
                  <c:v>3571</c:v>
                </c:pt>
                <c:pt idx="130">
                  <c:v>3680</c:v>
                </c:pt>
                <c:pt idx="131">
                  <c:v>3598</c:v>
                </c:pt>
                <c:pt idx="132">
                  <c:v>3570</c:v>
                </c:pt>
                <c:pt idx="133">
                  <c:v>3543</c:v>
                </c:pt>
                <c:pt idx="134">
                  <c:v>3590</c:v>
                </c:pt>
                <c:pt idx="135">
                  <c:v>3517</c:v>
                </c:pt>
                <c:pt idx="136">
                  <c:v>3450</c:v>
                </c:pt>
                <c:pt idx="137">
                  <c:v>3531</c:v>
                </c:pt>
                <c:pt idx="138">
                  <c:v>3492</c:v>
                </c:pt>
                <c:pt idx="139">
                  <c:v>3523</c:v>
                </c:pt>
                <c:pt idx="140">
                  <c:v>3557</c:v>
                </c:pt>
                <c:pt idx="141">
                  <c:v>3670</c:v>
                </c:pt>
                <c:pt idx="142">
                  <c:v>3668</c:v>
                </c:pt>
                <c:pt idx="143">
                  <c:v>3716</c:v>
                </c:pt>
                <c:pt idx="144">
                  <c:v>3683</c:v>
                </c:pt>
                <c:pt idx="145">
                  <c:v>3802</c:v>
                </c:pt>
                <c:pt idx="146">
                  <c:v>3742</c:v>
                </c:pt>
                <c:pt idx="147">
                  <c:v>3781</c:v>
                </c:pt>
                <c:pt idx="148">
                  <c:v>3844</c:v>
                </c:pt>
                <c:pt idx="149">
                  <c:v>3770</c:v>
                </c:pt>
                <c:pt idx="150">
                  <c:v>3841</c:v>
                </c:pt>
                <c:pt idx="151">
                  <c:v>3760</c:v>
                </c:pt>
                <c:pt idx="152">
                  <c:v>3815</c:v>
                </c:pt>
              </c:numCache>
            </c:numRef>
          </c:val>
          <c:smooth val="0"/>
          <c:extLst>
            <c:ext xmlns:c16="http://schemas.microsoft.com/office/drawing/2014/chart" uri="{C3380CC4-5D6E-409C-BE32-E72D297353CC}">
              <c16:uniqueId val="{0000000B-8816-41F0-A4AD-1C2B89EFE4E4}"/>
            </c:ext>
          </c:extLst>
        </c:ser>
        <c:dLbls>
          <c:showLegendKey val="0"/>
          <c:showVal val="0"/>
          <c:showCatName val="0"/>
          <c:showSerName val="0"/>
          <c:showPercent val="0"/>
          <c:showBubbleSize val="0"/>
        </c:dLbls>
        <c:marker val="1"/>
        <c:smooth val="0"/>
        <c:axId val="544678056"/>
        <c:axId val="544672960"/>
      </c:lineChart>
      <c:catAx>
        <c:axId val="544678056"/>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544672960"/>
        <c:crosses val="autoZero"/>
        <c:auto val="1"/>
        <c:lblAlgn val="ctr"/>
        <c:lblOffset val="100"/>
        <c:noMultiLvlLbl val="0"/>
      </c:catAx>
      <c:valAx>
        <c:axId val="544672960"/>
        <c:scaling>
          <c:orientation val="minMax"/>
          <c:max val="12000"/>
          <c:min val="0"/>
        </c:scaling>
        <c:delete val="0"/>
        <c:axPos val="l"/>
        <c:majorGridlines>
          <c:spPr>
            <a:ln>
              <a:solidFill>
                <a:schemeClr val="bg1"/>
              </a:solidFill>
            </a:ln>
          </c:spPr>
        </c:majorGridlines>
        <c:numFmt formatCode="&quot;£&quot;#,##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544678056"/>
        <c:crosses val="autoZero"/>
        <c:crossBetween val="between"/>
        <c:majorUnit val="2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7003750400053"/>
          <c:w val="0.96197084223624896"/>
          <c:h val="0.73634884417041202"/>
        </c:manualLayout>
      </c:layout>
      <c:lineChart>
        <c:grouping val="standard"/>
        <c:varyColors val="0"/>
        <c:ser>
          <c:idx val="0"/>
          <c:order val="0"/>
          <c:tx>
            <c:strRef>
              <c:f>Sheet1!$A$2</c:f>
              <c:strCache>
                <c:ptCount val="1"/>
                <c:pt idx="0">
                  <c:v>Hol trips</c:v>
                </c:pt>
              </c:strCache>
            </c:strRef>
          </c:tx>
          <c:spPr>
            <a:ln w="12700">
              <a:no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D98D-4A3B-A48D-5DEA8111A836}"/>
              </c:ext>
            </c:extLst>
          </c:dPt>
          <c:dPt>
            <c:idx val="17"/>
            <c:bubble3D val="0"/>
            <c:extLst>
              <c:ext xmlns:c16="http://schemas.microsoft.com/office/drawing/2014/chart" uri="{C3380CC4-5D6E-409C-BE32-E72D297353CC}">
                <c16:uniqueId val="{00000001-D98D-4A3B-A48D-5DEA8111A836}"/>
              </c:ext>
            </c:extLst>
          </c:dPt>
          <c:dPt>
            <c:idx val="29"/>
            <c:bubble3D val="0"/>
            <c:extLst>
              <c:ext xmlns:c16="http://schemas.microsoft.com/office/drawing/2014/chart" uri="{C3380CC4-5D6E-409C-BE32-E72D297353CC}">
                <c16:uniqueId val="{00000002-D98D-4A3B-A48D-5DEA8111A836}"/>
              </c:ext>
            </c:extLst>
          </c:dPt>
          <c:dPt>
            <c:idx val="41"/>
            <c:bubble3D val="0"/>
            <c:extLst>
              <c:ext xmlns:c16="http://schemas.microsoft.com/office/drawing/2014/chart" uri="{C3380CC4-5D6E-409C-BE32-E72D297353CC}">
                <c16:uniqueId val="{00000003-D98D-4A3B-A48D-5DEA8111A836}"/>
              </c:ext>
            </c:extLst>
          </c:dPt>
          <c:dPt>
            <c:idx val="53"/>
            <c:bubble3D val="0"/>
            <c:extLst>
              <c:ext xmlns:c16="http://schemas.microsoft.com/office/drawing/2014/chart" uri="{C3380CC4-5D6E-409C-BE32-E72D297353CC}">
                <c16:uniqueId val="{00000004-D98D-4A3B-A48D-5DEA8111A836}"/>
              </c:ext>
            </c:extLst>
          </c:dPt>
          <c:dPt>
            <c:idx val="65"/>
            <c:bubble3D val="0"/>
            <c:extLst>
              <c:ext xmlns:c16="http://schemas.microsoft.com/office/drawing/2014/chart" uri="{C3380CC4-5D6E-409C-BE32-E72D297353CC}">
                <c16:uniqueId val="{00000005-D98D-4A3B-A48D-5DEA8111A836}"/>
              </c:ext>
            </c:extLst>
          </c:dPt>
          <c:dPt>
            <c:idx val="77"/>
            <c:bubble3D val="0"/>
            <c:extLst>
              <c:ext xmlns:c16="http://schemas.microsoft.com/office/drawing/2014/chart" uri="{C3380CC4-5D6E-409C-BE32-E72D297353CC}">
                <c16:uniqueId val="{00000006-D98D-4A3B-A48D-5DEA8111A836}"/>
              </c:ext>
            </c:extLst>
          </c:dPt>
          <c:dPt>
            <c:idx val="89"/>
            <c:bubble3D val="0"/>
            <c:extLst>
              <c:ext xmlns:c16="http://schemas.microsoft.com/office/drawing/2014/chart" uri="{C3380CC4-5D6E-409C-BE32-E72D297353CC}">
                <c16:uniqueId val="{00000007-D98D-4A3B-A48D-5DEA8111A836}"/>
              </c:ext>
            </c:extLst>
          </c:dPt>
          <c:dPt>
            <c:idx val="101"/>
            <c:bubble3D val="0"/>
            <c:extLst>
              <c:ext xmlns:c16="http://schemas.microsoft.com/office/drawing/2014/chart" uri="{C3380CC4-5D6E-409C-BE32-E72D297353CC}">
                <c16:uniqueId val="{00000008-D98D-4A3B-A48D-5DEA8111A836}"/>
              </c:ext>
            </c:extLst>
          </c:dPt>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Sheet1!$B$2:$EX$2</c:f>
              <c:numCache>
                <c:formatCode>General</c:formatCode>
                <c:ptCount val="153"/>
                <c:pt idx="8" formatCode="&quot;£&quot;#,##0">
                  <c:v>8105</c:v>
                </c:pt>
                <c:pt idx="20" formatCode="&quot;£&quot;#,##0">
                  <c:v>8579</c:v>
                </c:pt>
                <c:pt idx="32" formatCode="&quot;£&quot;#,##0">
                  <c:v>8476</c:v>
                </c:pt>
                <c:pt idx="44" formatCode="&quot;£&quot;#,##0">
                  <c:v>9614</c:v>
                </c:pt>
                <c:pt idx="56" formatCode="&quot;£&quot;#,##0">
                  <c:v>9071</c:v>
                </c:pt>
                <c:pt idx="68" formatCode="&quot;£&quot;#,##0">
                  <c:v>10033</c:v>
                </c:pt>
                <c:pt idx="80" formatCode="&quot;£&quot;#,##0">
                  <c:v>11009</c:v>
                </c:pt>
                <c:pt idx="92" formatCode="&quot;£&quot;#,##0">
                  <c:v>10464</c:v>
                </c:pt>
                <c:pt idx="104" formatCode="&quot;£&quot;#,##0">
                  <c:v>10047</c:v>
                </c:pt>
                <c:pt idx="116" formatCode="&quot;£&quot;#,##0">
                  <c:v>10725</c:v>
                </c:pt>
                <c:pt idx="128" formatCode="&quot;£&quot;#,##0">
                  <c:v>10412</c:v>
                </c:pt>
                <c:pt idx="140" formatCode="&quot;£&quot;#,##0">
                  <c:v>11022</c:v>
                </c:pt>
                <c:pt idx="152" formatCode="&quot;£&quot;#,##0">
                  <c:v>11101</c:v>
                </c:pt>
              </c:numCache>
            </c:numRef>
          </c:val>
          <c:smooth val="0"/>
          <c:extLst>
            <c:ext xmlns:c16="http://schemas.microsoft.com/office/drawing/2014/chart" uri="{C3380CC4-5D6E-409C-BE32-E72D297353CC}">
              <c16:uniqueId val="{00000009-D98D-4A3B-A48D-5DEA8111A836}"/>
            </c:ext>
          </c:extLst>
        </c:ser>
        <c:ser>
          <c:idx val="1"/>
          <c:order val="1"/>
          <c:tx>
            <c:strRef>
              <c:f>Sheet1!$A$3</c:f>
              <c:strCache>
                <c:ptCount val="1"/>
                <c:pt idx="0">
                  <c:v>VFR trips</c:v>
                </c:pt>
              </c:strCache>
            </c:strRef>
          </c:tx>
          <c:spPr>
            <a:ln w="12700">
              <a:noFill/>
            </a:ln>
            <a:effectLst/>
          </c:spPr>
          <c:marker>
            <c:symbol val="circle"/>
            <c:size val="7"/>
            <c:spPr>
              <a:solidFill>
                <a:sysClr val="windowText" lastClr="000000">
                  <a:lumMod val="85000"/>
                  <a:lumOff val="15000"/>
                </a:sysClr>
              </a:solidFill>
              <a:ln w="19050">
                <a:noFill/>
              </a:ln>
              <a:effectLst/>
            </c:spPr>
          </c:marker>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Sheet1!$B$3:$EX$3</c:f>
              <c:numCache>
                <c:formatCode>General</c:formatCode>
                <c:ptCount val="153"/>
                <c:pt idx="8" formatCode="&quot;£&quot;#,##0">
                  <c:v>3831</c:v>
                </c:pt>
                <c:pt idx="20" formatCode="&quot;£&quot;#,##0">
                  <c:v>3760</c:v>
                </c:pt>
                <c:pt idx="32" formatCode="&quot;£&quot;#,##0">
                  <c:v>3711</c:v>
                </c:pt>
                <c:pt idx="44" formatCode="&quot;£&quot;#,##0">
                  <c:v>3626</c:v>
                </c:pt>
                <c:pt idx="56" formatCode="&quot;£&quot;#,##0">
                  <c:v>3476</c:v>
                </c:pt>
                <c:pt idx="68" formatCode="&quot;£&quot;#,##0">
                  <c:v>3902</c:v>
                </c:pt>
                <c:pt idx="80" formatCode="&quot;£&quot;#,##0">
                  <c:v>4190</c:v>
                </c:pt>
                <c:pt idx="92" formatCode="&quot;£&quot;#,##0">
                  <c:v>4079</c:v>
                </c:pt>
                <c:pt idx="104" formatCode="&quot;£&quot;#,##0">
                  <c:v>4065</c:v>
                </c:pt>
                <c:pt idx="116" formatCode="&quot;£&quot;#,##0">
                  <c:v>4657</c:v>
                </c:pt>
                <c:pt idx="128" formatCode="&quot;£&quot;#,##0">
                  <c:v>3904</c:v>
                </c:pt>
                <c:pt idx="140" formatCode="&quot;£&quot;#,##0">
                  <c:v>3951</c:v>
                </c:pt>
                <c:pt idx="152" formatCode="&quot;£&quot;#,##0">
                  <c:v>3907</c:v>
                </c:pt>
              </c:numCache>
            </c:numRef>
          </c:val>
          <c:smooth val="0"/>
          <c:extLst>
            <c:ext xmlns:c16="http://schemas.microsoft.com/office/drawing/2014/chart" uri="{C3380CC4-5D6E-409C-BE32-E72D297353CC}">
              <c16:uniqueId val="{0000000A-D98D-4A3B-A48D-5DEA8111A836}"/>
            </c:ext>
          </c:extLst>
        </c:ser>
        <c:ser>
          <c:idx val="2"/>
          <c:order val="2"/>
          <c:tx>
            <c:strRef>
              <c:f>Sheet1!$A$4</c:f>
              <c:strCache>
                <c:ptCount val="1"/>
                <c:pt idx="0">
                  <c:v>Business trips </c:v>
                </c:pt>
              </c:strCache>
            </c:strRef>
          </c:tx>
          <c:spPr>
            <a:ln w="12700">
              <a:noFill/>
            </a:ln>
            <a:effectLst/>
          </c:spPr>
          <c:marker>
            <c:symbol val="circle"/>
            <c:size val="7"/>
            <c:spPr>
              <a:solidFill>
                <a:sysClr val="windowText" lastClr="000000">
                  <a:lumMod val="85000"/>
                  <a:lumOff val="15000"/>
                </a:sysClr>
              </a:solidFill>
              <a:ln>
                <a:noFill/>
              </a:ln>
              <a:effectLst/>
            </c:spPr>
          </c:marker>
          <c:dLbls>
            <c:spPr>
              <a:noFill/>
              <a:ln>
                <a:noFill/>
              </a:ln>
              <a:effectLst/>
            </c:spPr>
            <c:txPr>
              <a:bodyPr/>
              <a:lstStyle/>
              <a:p>
                <a:pPr>
                  <a:defRPr sz="600">
                    <a:solidFill>
                      <a:schemeClr val="tx1">
                        <a:lumMod val="85000"/>
                        <a:lumOff val="15000"/>
                      </a:schemeClr>
                    </a:solidFill>
                  </a:defRPr>
                </a:pPr>
                <a:endParaRPr lang="en-US"/>
              </a:p>
            </c:txPr>
            <c:dLblPos val="b"/>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Sheet1!$B$1:$EX$1</c:f>
              <c:strCache>
                <c:ptCount val="153"/>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pt idx="129">
                  <c:v>Jan-17</c:v>
                </c:pt>
                <c:pt idx="130">
                  <c:v>Feb-17</c:v>
                </c:pt>
                <c:pt idx="131">
                  <c:v>Mar-17</c:v>
                </c:pt>
                <c:pt idx="132">
                  <c:v>Apr-17</c:v>
                </c:pt>
                <c:pt idx="133">
                  <c:v>May-17</c:v>
                </c:pt>
                <c:pt idx="134">
                  <c:v>Jun-17</c:v>
                </c:pt>
                <c:pt idx="135">
                  <c:v>Jul-17</c:v>
                </c:pt>
                <c:pt idx="136">
                  <c:v>Aug-17</c:v>
                </c:pt>
                <c:pt idx="137">
                  <c:v>Sep-17</c:v>
                </c:pt>
                <c:pt idx="138">
                  <c:v>Oct-17</c:v>
                </c:pt>
                <c:pt idx="139">
                  <c:v>Nov-17</c:v>
                </c:pt>
                <c:pt idx="140">
                  <c:v>Dec-17</c:v>
                </c:pt>
                <c:pt idx="141">
                  <c:v>Jan-18</c:v>
                </c:pt>
                <c:pt idx="142">
                  <c:v>Feb-18</c:v>
                </c:pt>
                <c:pt idx="143">
                  <c:v>Mar-18</c:v>
                </c:pt>
                <c:pt idx="144">
                  <c:v>Apr-18</c:v>
                </c:pt>
                <c:pt idx="145">
                  <c:v>May-18</c:v>
                </c:pt>
                <c:pt idx="146">
                  <c:v>Jun-18</c:v>
                </c:pt>
                <c:pt idx="147">
                  <c:v>Jul-18</c:v>
                </c:pt>
                <c:pt idx="148">
                  <c:v>Aug-18</c:v>
                </c:pt>
                <c:pt idx="149">
                  <c:v>Sep-18</c:v>
                </c:pt>
                <c:pt idx="150">
                  <c:v>Oct-18</c:v>
                </c:pt>
                <c:pt idx="151">
                  <c:v>Nov-18</c:v>
                </c:pt>
                <c:pt idx="152">
                  <c:v>Dec-18</c:v>
                </c:pt>
              </c:strCache>
            </c:strRef>
          </c:cat>
          <c:val>
            <c:numRef>
              <c:f>Sheet1!$B$4:$EX$4</c:f>
              <c:numCache>
                <c:formatCode>General</c:formatCode>
                <c:ptCount val="153"/>
                <c:pt idx="8" formatCode="&quot;£&quot;#,##0">
                  <c:v>3520</c:v>
                </c:pt>
                <c:pt idx="20" formatCode="&quot;£&quot;#,##0">
                  <c:v>3432</c:v>
                </c:pt>
                <c:pt idx="32" formatCode="&quot;£&quot;#,##0">
                  <c:v>3508</c:v>
                </c:pt>
                <c:pt idx="44" formatCode="&quot;£&quot;#,##0">
                  <c:v>3468</c:v>
                </c:pt>
                <c:pt idx="56" formatCode="&quot;£&quot;#,##0">
                  <c:v>2961</c:v>
                </c:pt>
                <c:pt idx="68" formatCode="&quot;£&quot;#,##0">
                  <c:v>3538</c:v>
                </c:pt>
                <c:pt idx="80" formatCode="&quot;£&quot;#,##0">
                  <c:v>3749</c:v>
                </c:pt>
                <c:pt idx="92" formatCode="&quot;£&quot;#,##0">
                  <c:v>3656</c:v>
                </c:pt>
                <c:pt idx="104" formatCode="&quot;£&quot;#,##0">
                  <c:v>3499</c:v>
                </c:pt>
                <c:pt idx="116" formatCode="&quot;£&quot;#,##0">
                  <c:v>3341</c:v>
                </c:pt>
                <c:pt idx="128" formatCode="&quot;£&quot;#,##0">
                  <c:v>3630</c:v>
                </c:pt>
                <c:pt idx="140" formatCode="&quot;£&quot;#,##0">
                  <c:v>3557</c:v>
                </c:pt>
                <c:pt idx="152" formatCode="&quot;£&quot;#,##0">
                  <c:v>3815</c:v>
                </c:pt>
              </c:numCache>
            </c:numRef>
          </c:val>
          <c:smooth val="0"/>
          <c:extLst>
            <c:ext xmlns:c16="http://schemas.microsoft.com/office/drawing/2014/chart" uri="{C3380CC4-5D6E-409C-BE32-E72D297353CC}">
              <c16:uniqueId val="{0000000B-D98D-4A3B-A48D-5DEA8111A836}"/>
            </c:ext>
          </c:extLst>
        </c:ser>
        <c:dLbls>
          <c:showLegendKey val="0"/>
          <c:showVal val="1"/>
          <c:showCatName val="0"/>
          <c:showSerName val="0"/>
          <c:showPercent val="0"/>
          <c:showBubbleSize val="0"/>
        </c:dLbls>
        <c:marker val="1"/>
        <c:smooth val="0"/>
        <c:axId val="547107704"/>
        <c:axId val="547106528"/>
      </c:lineChart>
      <c:catAx>
        <c:axId val="547107704"/>
        <c:scaling>
          <c:orientation val="minMax"/>
        </c:scaling>
        <c:delete val="1"/>
        <c:axPos val="b"/>
        <c:numFmt formatCode="General" sourceLinked="0"/>
        <c:majorTickMark val="none"/>
        <c:minorTickMark val="none"/>
        <c:tickLblPos val="nextTo"/>
        <c:crossAx val="547106528"/>
        <c:crosses val="autoZero"/>
        <c:auto val="1"/>
        <c:lblAlgn val="ctr"/>
        <c:lblOffset val="100"/>
        <c:noMultiLvlLbl val="0"/>
      </c:catAx>
      <c:valAx>
        <c:axId val="547106528"/>
        <c:scaling>
          <c:orientation val="minMax"/>
          <c:max val="12000"/>
          <c:min val="0"/>
        </c:scaling>
        <c:delete val="1"/>
        <c:axPos val="l"/>
        <c:numFmt formatCode="General" sourceLinked="1"/>
        <c:majorTickMark val="none"/>
        <c:minorTickMark val="none"/>
        <c:tickLblPos val="nextTo"/>
        <c:crossAx val="547107704"/>
        <c:crosses val="autoZero"/>
        <c:crossBetween val="between"/>
        <c:majorUnit val="2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Trip Volume (millions)</a:t>
            </a:r>
          </a:p>
        </c:rich>
      </c:tx>
      <c:layout>
        <c:manualLayout>
          <c:xMode val="edge"/>
          <c:yMode val="edge"/>
          <c:x val="0.27436093977568698"/>
          <c:y val="2.1694564076822201E-2"/>
        </c:manualLayout>
      </c:layout>
      <c:overlay val="0"/>
    </c:title>
    <c:autoTitleDeleted val="0"/>
    <c:plotArea>
      <c:layout>
        <c:manualLayout>
          <c:layoutTarget val="inner"/>
          <c:xMode val="edge"/>
          <c:yMode val="edge"/>
          <c:x val="0.27356948746068899"/>
          <c:y val="0.13520015211495701"/>
          <c:w val="0.68999192436134804"/>
          <c:h val="0.81597757073242005"/>
        </c:manualLayout>
      </c:layout>
      <c:barChart>
        <c:barDir val="bar"/>
        <c:grouping val="clustered"/>
        <c:varyColors val="0"/>
        <c:ser>
          <c:idx val="3"/>
          <c:order val="0"/>
          <c:tx>
            <c:strRef>
              <c:f>Sheet1!$C$1</c:f>
              <c:strCache>
                <c:ptCount val="1"/>
                <c:pt idx="0">
                  <c:v>GB 18</c:v>
                </c:pt>
              </c:strCache>
            </c:strRef>
          </c:tx>
          <c:spPr>
            <a:solidFill>
              <a:srgbClr val="00257A">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Dec-18</c:v>
                </c:pt>
              </c:strCache>
            </c:strRef>
          </c:cat>
          <c:val>
            <c:numRef>
              <c:f>Sheet1!$C$2:$C$4</c:f>
              <c:numCache>
                <c:formatCode>0.0</c:formatCode>
                <c:ptCount val="3"/>
                <c:pt idx="0">
                  <c:v>118.532</c:v>
                </c:pt>
                <c:pt idx="1">
                  <c:v>27.568000000000001</c:v>
                </c:pt>
                <c:pt idx="2">
                  <c:v>10.425000000000001</c:v>
                </c:pt>
              </c:numCache>
            </c:numRef>
          </c:val>
          <c:extLst>
            <c:ext xmlns:c16="http://schemas.microsoft.com/office/drawing/2014/chart" uri="{C3380CC4-5D6E-409C-BE32-E72D297353CC}">
              <c16:uniqueId val="{00000000-A3E7-4BC1-9949-C14DE568C1D4}"/>
            </c:ext>
          </c:extLst>
        </c:ser>
        <c:ser>
          <c:idx val="2"/>
          <c:order val="1"/>
          <c:tx>
            <c:strRef>
              <c:f>Sheet1!$B$1</c:f>
              <c:strCache>
                <c:ptCount val="1"/>
                <c:pt idx="0">
                  <c:v>GB 17</c:v>
                </c:pt>
              </c:strCache>
            </c:strRef>
          </c:tx>
          <c:spPr>
            <a:solidFill>
              <a:srgbClr val="00257A"/>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Dec-18</c:v>
                </c:pt>
              </c:strCache>
            </c:strRef>
          </c:cat>
          <c:val>
            <c:numRef>
              <c:f>Sheet1!$B$2:$B$4</c:f>
              <c:numCache>
                <c:formatCode>0.0</c:formatCode>
                <c:ptCount val="3"/>
                <c:pt idx="0">
                  <c:v>120.678</c:v>
                </c:pt>
                <c:pt idx="1">
                  <c:v>30.178000000000001</c:v>
                </c:pt>
                <c:pt idx="2">
                  <c:v>10.84</c:v>
                </c:pt>
              </c:numCache>
            </c:numRef>
          </c:val>
          <c:extLst>
            <c:ext xmlns:c16="http://schemas.microsoft.com/office/drawing/2014/chart" uri="{C3380CC4-5D6E-409C-BE32-E72D297353CC}">
              <c16:uniqueId val="{00000001-A3E7-4BC1-9949-C14DE568C1D4}"/>
            </c:ext>
          </c:extLst>
        </c:ser>
        <c:dLbls>
          <c:showLegendKey val="0"/>
          <c:showVal val="1"/>
          <c:showCatName val="0"/>
          <c:showSerName val="0"/>
          <c:showPercent val="0"/>
          <c:showBubbleSize val="0"/>
        </c:dLbls>
        <c:gapWidth val="120"/>
        <c:axId val="275285960"/>
        <c:axId val="450844032"/>
      </c:barChart>
      <c:catAx>
        <c:axId val="275285960"/>
        <c:scaling>
          <c:orientation val="minMax"/>
        </c:scaling>
        <c:delete val="0"/>
        <c:axPos val="l"/>
        <c:numFmt formatCode="General" sourceLinked="0"/>
        <c:majorTickMark val="out"/>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50844032"/>
        <c:crosses val="autoZero"/>
        <c:auto val="1"/>
        <c:lblAlgn val="ctr"/>
        <c:lblOffset val="1000"/>
        <c:tickLblSkip val="1"/>
        <c:tickMarkSkip val="1"/>
        <c:noMultiLvlLbl val="0"/>
      </c:catAx>
      <c:valAx>
        <c:axId val="450844032"/>
        <c:scaling>
          <c:orientation val="minMax"/>
          <c:max val="140"/>
          <c:min val="0"/>
        </c:scaling>
        <c:delete val="1"/>
        <c:axPos val="b"/>
        <c:majorGridlines>
          <c:spPr>
            <a:ln w="9525" cmpd="sng">
              <a:solidFill>
                <a:sysClr val="window" lastClr="FFFFFF"/>
              </a:solidFill>
            </a:ln>
          </c:spPr>
        </c:majorGridlines>
        <c:numFmt formatCode="0.0" sourceLinked="1"/>
        <c:majorTickMark val="out"/>
        <c:minorTickMark val="none"/>
        <c:tickLblPos val="nextTo"/>
        <c:crossAx val="275285960"/>
        <c:crossesAt val="1"/>
        <c:crossBetween val="between"/>
        <c:majorUnit val="2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Trips 17</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Dec-18</c:v>
                </c:pt>
                <c:pt idx="1">
                  <c:v>Past 3 Months</c:v>
                </c:pt>
                <c:pt idx="2">
                  <c:v>Year to Date</c:v>
                </c:pt>
              </c:strCache>
            </c:strRef>
          </c:cat>
          <c:val>
            <c:numRef>
              <c:f>Sheet1!$B$2:$B$4</c:f>
              <c:numCache>
                <c:formatCode>_-\ #,##0_-;\-\ #,##0_-;_-\ "-"??_-;_-@_-</c:formatCode>
                <c:ptCount val="3"/>
                <c:pt idx="0">
                  <c:v>3990</c:v>
                </c:pt>
                <c:pt idx="1">
                  <c:v>14737</c:v>
                </c:pt>
                <c:pt idx="2">
                  <c:v>72772</c:v>
                </c:pt>
              </c:numCache>
            </c:numRef>
          </c:val>
          <c:extLst>
            <c:ext xmlns:c16="http://schemas.microsoft.com/office/drawing/2014/chart" uri="{C3380CC4-5D6E-409C-BE32-E72D297353CC}">
              <c16:uniqueId val="{00000000-4B21-4ACC-A8FE-EC5C7369EDCD}"/>
            </c:ext>
          </c:extLst>
        </c:ser>
        <c:ser>
          <c:idx val="1"/>
          <c:order val="1"/>
          <c:tx>
            <c:strRef>
              <c:f>Sheet1!$C$1</c:f>
              <c:strCache>
                <c:ptCount val="1"/>
                <c:pt idx="0">
                  <c:v>Trips 18</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Dec-18</c:v>
                </c:pt>
                <c:pt idx="1">
                  <c:v>Past 3 Months</c:v>
                </c:pt>
                <c:pt idx="2">
                  <c:v>Year to Date</c:v>
                </c:pt>
              </c:strCache>
            </c:strRef>
          </c:cat>
          <c:val>
            <c:numRef>
              <c:f>Sheet1!$C$2:$C$4</c:f>
              <c:numCache>
                <c:formatCode>_-\ #,##0_-;\-\ #,##0_-;_-\ "-"??_-;_-@_-</c:formatCode>
                <c:ptCount val="3"/>
                <c:pt idx="0">
                  <c:v>3810</c:v>
                </c:pt>
                <c:pt idx="1">
                  <c:v>14550</c:v>
                </c:pt>
                <c:pt idx="2">
                  <c:v>71919</c:v>
                </c:pt>
              </c:numCache>
            </c:numRef>
          </c:val>
          <c:extLst>
            <c:ext xmlns:c16="http://schemas.microsoft.com/office/drawing/2014/chart" uri="{C3380CC4-5D6E-409C-BE32-E72D297353CC}">
              <c16:uniqueId val="{00000001-4B21-4ACC-A8FE-EC5C7369EDCD}"/>
            </c:ext>
          </c:extLst>
        </c:ser>
        <c:ser>
          <c:idx val="2"/>
          <c:order val="2"/>
          <c:tx>
            <c:strRef>
              <c:f>Sheet1!$D$1</c:f>
              <c:strCache>
                <c:ptCount val="1"/>
                <c:pt idx="0">
                  <c:v>Spend 17</c:v>
                </c:pt>
              </c:strCache>
            </c:strRef>
          </c:tx>
          <c:spPr>
            <a:solidFill>
              <a:srgbClr val="00AEEF"/>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Dec-18</c:v>
                </c:pt>
                <c:pt idx="1">
                  <c:v>Past 3 Months</c:v>
                </c:pt>
                <c:pt idx="2">
                  <c:v>Year to Date</c:v>
                </c:pt>
              </c:strCache>
            </c:strRef>
          </c:cat>
          <c:val>
            <c:numRef>
              <c:f>Sheet1!$D$2:$D$4</c:f>
              <c:numCache>
                <c:formatCode>_-\ #,##0_-;\-\ #,##0_-;_-\ "-"??_-;_-@_-</c:formatCode>
                <c:ptCount val="3"/>
                <c:pt idx="0">
                  <c:v>2209.1437549738521</c:v>
                </c:pt>
                <c:pt idx="1">
                  <c:v>8601</c:v>
                </c:pt>
                <c:pt idx="2">
                  <c:v>44840</c:v>
                </c:pt>
              </c:numCache>
            </c:numRef>
          </c:val>
          <c:extLst>
            <c:ext xmlns:c16="http://schemas.microsoft.com/office/drawing/2014/chart" uri="{C3380CC4-5D6E-409C-BE32-E72D297353CC}">
              <c16:uniqueId val="{00000002-4B21-4ACC-A8FE-EC5C7369EDCD}"/>
            </c:ext>
          </c:extLst>
        </c:ser>
        <c:ser>
          <c:idx val="3"/>
          <c:order val="3"/>
          <c:tx>
            <c:strRef>
              <c:f>Sheet1!$E$1</c:f>
              <c:strCache>
                <c:ptCount val="1"/>
                <c:pt idx="0">
                  <c:v>Spend 18</c:v>
                </c:pt>
              </c:strCache>
            </c:strRef>
          </c:tx>
          <c:spPr>
            <a:solidFill>
              <a:srgbClr val="00AEEF">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Dec-18</c:v>
                </c:pt>
                <c:pt idx="1">
                  <c:v>Past 3 Months</c:v>
                </c:pt>
                <c:pt idx="2">
                  <c:v>Year to Date</c:v>
                </c:pt>
              </c:strCache>
            </c:strRef>
          </c:cat>
          <c:val>
            <c:numRef>
              <c:f>Sheet1!$E$2:$E$4</c:f>
              <c:numCache>
                <c:formatCode>_-\ #,##0_-;\-\ #,##0_-;_-\ "-"??_-;_-@_-</c:formatCode>
                <c:ptCount val="3"/>
                <c:pt idx="0">
                  <c:v>2410</c:v>
                </c:pt>
                <c:pt idx="1">
                  <c:v>9190</c:v>
                </c:pt>
                <c:pt idx="2">
                  <c:v>45821</c:v>
                </c:pt>
              </c:numCache>
            </c:numRef>
          </c:val>
          <c:extLst>
            <c:ext xmlns:c16="http://schemas.microsoft.com/office/drawing/2014/chart" uri="{C3380CC4-5D6E-409C-BE32-E72D297353CC}">
              <c16:uniqueId val="{00000003-4B21-4ACC-A8FE-EC5C7369EDCD}"/>
            </c:ext>
          </c:extLst>
        </c:ser>
        <c:dLbls>
          <c:showLegendKey val="0"/>
          <c:showVal val="1"/>
          <c:showCatName val="0"/>
          <c:showSerName val="0"/>
          <c:showPercent val="0"/>
          <c:showBubbleSize val="0"/>
        </c:dLbls>
        <c:gapWidth val="150"/>
        <c:axId val="544771416"/>
        <c:axId val="544768280"/>
      </c:barChart>
      <c:catAx>
        <c:axId val="544771416"/>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544768280"/>
        <c:crosses val="autoZero"/>
        <c:auto val="1"/>
        <c:lblAlgn val="ctr"/>
        <c:lblOffset val="850"/>
        <c:tickLblSkip val="1"/>
        <c:tickMarkSkip val="1"/>
        <c:noMultiLvlLbl val="0"/>
      </c:catAx>
      <c:valAx>
        <c:axId val="544768280"/>
        <c:scaling>
          <c:orientation val="minMax"/>
        </c:scaling>
        <c:delete val="1"/>
        <c:axPos val="l"/>
        <c:majorGridlines>
          <c:spPr>
            <a:ln w="9525" cmpd="sng">
              <a:solidFill>
                <a:sysClr val="window" lastClr="FFFFFF"/>
              </a:solidFill>
            </a:ln>
          </c:spPr>
        </c:majorGridlines>
        <c:numFmt formatCode="_-\ #,##0_-;\-\ #,##0_-;_-\ &quot;-&quot;??_-;_-@_-" sourceLinked="1"/>
        <c:majorTickMark val="out"/>
        <c:minorTickMark val="none"/>
        <c:tickLblPos val="nextTo"/>
        <c:crossAx val="544771416"/>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Spend (£m)</a:t>
            </a:r>
          </a:p>
        </c:rich>
      </c:tx>
      <c:layout>
        <c:manualLayout>
          <c:xMode val="edge"/>
          <c:yMode val="edge"/>
          <c:x val="4.8910076988708799E-2"/>
          <c:y val="3.5258339185158902E-2"/>
        </c:manualLayout>
      </c:layout>
      <c:overlay val="0"/>
    </c:title>
    <c:autoTitleDeleted val="0"/>
    <c:plotArea>
      <c:layout>
        <c:manualLayout>
          <c:layoutTarget val="inner"/>
          <c:xMode val="edge"/>
          <c:yMode val="edge"/>
          <c:x val="4.8424076415597601E-2"/>
          <c:y val="0.13520015211495701"/>
          <c:w val="0.95157592358440202"/>
          <c:h val="0.81597757073242005"/>
        </c:manualLayout>
      </c:layout>
      <c:barChart>
        <c:barDir val="bar"/>
        <c:grouping val="clustered"/>
        <c:varyColors val="0"/>
        <c:ser>
          <c:idx val="3"/>
          <c:order val="0"/>
          <c:tx>
            <c:strRef>
              <c:f>Sheet1!$C$1</c:f>
              <c:strCache>
                <c:ptCount val="1"/>
                <c:pt idx="0">
                  <c:v>England 18</c:v>
                </c:pt>
              </c:strCache>
            </c:strRef>
          </c:tx>
          <c:spPr>
            <a:solidFill>
              <a:srgbClr val="C50017">
                <a:lumMod val="75000"/>
              </a:srgbClr>
            </a:solidFill>
            <a:ln>
              <a:noFill/>
            </a:ln>
          </c:spPr>
          <c:invertIfNegative val="0"/>
          <c:dLbls>
            <c:numFmt formatCode="&quot;£&quot;#,##0" sourceLinked="0"/>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Oct-18</c:v>
                </c:pt>
              </c:strCache>
            </c:strRef>
          </c:cat>
          <c:val>
            <c:numRef>
              <c:f>Sheet1!$C$2:$C$4</c:f>
              <c:numCache>
                <c:formatCode>0</c:formatCode>
                <c:ptCount val="3"/>
                <c:pt idx="0">
                  <c:v>19323</c:v>
                </c:pt>
                <c:pt idx="1">
                  <c:v>4192</c:v>
                </c:pt>
                <c:pt idx="2">
                  <c:v>1495</c:v>
                </c:pt>
              </c:numCache>
            </c:numRef>
          </c:val>
          <c:extLst>
            <c:ext xmlns:c16="http://schemas.microsoft.com/office/drawing/2014/chart" uri="{C3380CC4-5D6E-409C-BE32-E72D297353CC}">
              <c16:uniqueId val="{00000000-4207-4713-946B-CAACED4A66D4}"/>
            </c:ext>
          </c:extLst>
        </c:ser>
        <c:ser>
          <c:idx val="2"/>
          <c:order val="1"/>
          <c:tx>
            <c:strRef>
              <c:f>Sheet1!$B$1</c:f>
              <c:strCache>
                <c:ptCount val="1"/>
                <c:pt idx="0">
                  <c:v>England 17</c:v>
                </c:pt>
              </c:strCache>
            </c:strRef>
          </c:tx>
          <c:spPr>
            <a:solidFill>
              <a:srgbClr val="C50017"/>
            </a:solidFill>
            <a:ln>
              <a:noFill/>
            </a:ln>
          </c:spPr>
          <c:invertIfNegative val="0"/>
          <c:dLbls>
            <c:numFmt formatCode="&quot;£&quot;#,##0" sourceLinked="0"/>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Oct-18</c:v>
                </c:pt>
              </c:strCache>
            </c:strRef>
          </c:cat>
          <c:val>
            <c:numRef>
              <c:f>Sheet1!$B$2:$B$4</c:f>
              <c:numCache>
                <c:formatCode>0</c:formatCode>
                <c:ptCount val="3"/>
                <c:pt idx="0">
                  <c:v>19050</c:v>
                </c:pt>
                <c:pt idx="1">
                  <c:v>4248</c:v>
                </c:pt>
                <c:pt idx="2">
                  <c:v>1398</c:v>
                </c:pt>
              </c:numCache>
            </c:numRef>
          </c:val>
          <c:extLst>
            <c:ext xmlns:c16="http://schemas.microsoft.com/office/drawing/2014/chart" uri="{C3380CC4-5D6E-409C-BE32-E72D297353CC}">
              <c16:uniqueId val="{00000001-4207-4713-946B-CAACED4A66D4}"/>
            </c:ext>
          </c:extLst>
        </c:ser>
        <c:dLbls>
          <c:showLegendKey val="0"/>
          <c:showVal val="1"/>
          <c:showCatName val="0"/>
          <c:showSerName val="0"/>
          <c:showPercent val="0"/>
          <c:showBubbleSize val="0"/>
        </c:dLbls>
        <c:gapWidth val="120"/>
        <c:axId val="450845600"/>
        <c:axId val="450843248"/>
      </c:barChart>
      <c:catAx>
        <c:axId val="450845600"/>
        <c:scaling>
          <c:orientation val="minMax"/>
        </c:scaling>
        <c:delete val="1"/>
        <c:axPos val="l"/>
        <c:numFmt formatCode="General" sourceLinked="0"/>
        <c:majorTickMark val="none"/>
        <c:minorTickMark val="none"/>
        <c:tickLblPos val="nextTo"/>
        <c:crossAx val="450843248"/>
        <c:crosses val="autoZero"/>
        <c:auto val="1"/>
        <c:lblAlgn val="ctr"/>
        <c:lblOffset val="850"/>
        <c:tickLblSkip val="1"/>
        <c:tickMarkSkip val="1"/>
        <c:noMultiLvlLbl val="0"/>
      </c:catAx>
      <c:valAx>
        <c:axId val="450843248"/>
        <c:scaling>
          <c:orientation val="minMax"/>
          <c:max val="30000"/>
          <c:min val="0"/>
        </c:scaling>
        <c:delete val="1"/>
        <c:axPos val="b"/>
        <c:majorGridlines>
          <c:spPr>
            <a:ln w="9525" cmpd="sng">
              <a:solidFill>
                <a:sysClr val="window" lastClr="FFFFFF"/>
              </a:solidFill>
            </a:ln>
          </c:spPr>
        </c:majorGridlines>
        <c:numFmt formatCode="0" sourceLinked="1"/>
        <c:majorTickMark val="out"/>
        <c:minorTickMark val="none"/>
        <c:tickLblPos val="nextTo"/>
        <c:crossAx val="450845600"/>
        <c:crossesAt val="1"/>
        <c:crossBetween val="between"/>
        <c:majorUnit val="4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Spend (£m)</a:t>
            </a:r>
          </a:p>
        </c:rich>
      </c:tx>
      <c:layout>
        <c:manualLayout>
          <c:xMode val="edge"/>
          <c:yMode val="edge"/>
          <c:x val="4.8910076988708799E-2"/>
          <c:y val="3.5258339185158902E-2"/>
        </c:manualLayout>
      </c:layout>
      <c:overlay val="0"/>
    </c:title>
    <c:autoTitleDeleted val="0"/>
    <c:plotArea>
      <c:layout>
        <c:manualLayout>
          <c:layoutTarget val="inner"/>
          <c:xMode val="edge"/>
          <c:yMode val="edge"/>
          <c:x val="4.8424076415597657E-2"/>
          <c:y val="0.13520039943715675"/>
          <c:w val="0.95157592358440202"/>
          <c:h val="0.81597757073242005"/>
        </c:manualLayout>
      </c:layout>
      <c:barChart>
        <c:barDir val="bar"/>
        <c:grouping val="clustered"/>
        <c:varyColors val="0"/>
        <c:ser>
          <c:idx val="3"/>
          <c:order val="0"/>
          <c:tx>
            <c:strRef>
              <c:f>Sheet1!$C$1</c:f>
              <c:strCache>
                <c:ptCount val="1"/>
                <c:pt idx="0">
                  <c:v>GB 18</c:v>
                </c:pt>
              </c:strCache>
            </c:strRef>
          </c:tx>
          <c:spPr>
            <a:solidFill>
              <a:srgbClr val="00257A">
                <a:lumMod val="75000"/>
              </a:srgbClr>
            </a:solidFill>
            <a:ln>
              <a:noFill/>
            </a:ln>
          </c:spPr>
          <c:invertIfNegative val="0"/>
          <c:dLbls>
            <c:numFmt formatCode="&quot;£&quot;#,##0" sourceLinked="0"/>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Oct-18</c:v>
                </c:pt>
              </c:strCache>
            </c:strRef>
          </c:cat>
          <c:val>
            <c:numRef>
              <c:f>Sheet1!$C$2:$C$4</c:f>
              <c:numCache>
                <c:formatCode>0</c:formatCode>
                <c:ptCount val="3"/>
                <c:pt idx="0">
                  <c:v>23938</c:v>
                </c:pt>
                <c:pt idx="1">
                  <c:v>5031</c:v>
                </c:pt>
                <c:pt idx="2">
                  <c:v>1755</c:v>
                </c:pt>
              </c:numCache>
            </c:numRef>
          </c:val>
          <c:extLst>
            <c:ext xmlns:c16="http://schemas.microsoft.com/office/drawing/2014/chart" uri="{C3380CC4-5D6E-409C-BE32-E72D297353CC}">
              <c16:uniqueId val="{00000000-8A89-4932-9E92-C3FB1DBC5160}"/>
            </c:ext>
          </c:extLst>
        </c:ser>
        <c:ser>
          <c:idx val="2"/>
          <c:order val="1"/>
          <c:tx>
            <c:strRef>
              <c:f>Sheet1!$B$1</c:f>
              <c:strCache>
                <c:ptCount val="1"/>
                <c:pt idx="0">
                  <c:v>GB 17</c:v>
                </c:pt>
              </c:strCache>
            </c:strRef>
          </c:tx>
          <c:spPr>
            <a:solidFill>
              <a:srgbClr val="00257A"/>
            </a:solidFill>
            <a:ln>
              <a:noFill/>
            </a:ln>
          </c:spPr>
          <c:invertIfNegative val="0"/>
          <c:dLbls>
            <c:numFmt formatCode="&quot;£&quot;#,##0" sourceLinked="0"/>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Oct-18</c:v>
                </c:pt>
              </c:strCache>
            </c:strRef>
          </c:cat>
          <c:val>
            <c:numRef>
              <c:f>Sheet1!$B$2:$B$4</c:f>
              <c:numCache>
                <c:formatCode>0</c:formatCode>
                <c:ptCount val="3"/>
                <c:pt idx="0">
                  <c:v>23683</c:v>
                </c:pt>
                <c:pt idx="1">
                  <c:v>5327</c:v>
                </c:pt>
                <c:pt idx="2">
                  <c:v>1710</c:v>
                </c:pt>
              </c:numCache>
            </c:numRef>
          </c:val>
          <c:extLst>
            <c:ext xmlns:c16="http://schemas.microsoft.com/office/drawing/2014/chart" uri="{C3380CC4-5D6E-409C-BE32-E72D297353CC}">
              <c16:uniqueId val="{00000001-8A89-4932-9E92-C3FB1DBC5160}"/>
            </c:ext>
          </c:extLst>
        </c:ser>
        <c:dLbls>
          <c:showLegendKey val="0"/>
          <c:showVal val="1"/>
          <c:showCatName val="0"/>
          <c:showSerName val="0"/>
          <c:showPercent val="0"/>
          <c:showBubbleSize val="0"/>
        </c:dLbls>
        <c:gapWidth val="120"/>
        <c:axId val="450844816"/>
        <c:axId val="450841288"/>
      </c:barChart>
      <c:catAx>
        <c:axId val="450844816"/>
        <c:scaling>
          <c:orientation val="minMax"/>
        </c:scaling>
        <c:delete val="1"/>
        <c:axPos val="l"/>
        <c:numFmt formatCode="General" sourceLinked="0"/>
        <c:majorTickMark val="none"/>
        <c:minorTickMark val="none"/>
        <c:tickLblPos val="nextTo"/>
        <c:crossAx val="450841288"/>
        <c:crosses val="autoZero"/>
        <c:auto val="1"/>
        <c:lblAlgn val="ctr"/>
        <c:lblOffset val="850"/>
        <c:tickLblSkip val="1"/>
        <c:tickMarkSkip val="1"/>
        <c:noMultiLvlLbl val="0"/>
      </c:catAx>
      <c:valAx>
        <c:axId val="450841288"/>
        <c:scaling>
          <c:orientation val="minMax"/>
          <c:max val="30000"/>
          <c:min val="0"/>
        </c:scaling>
        <c:delete val="1"/>
        <c:axPos val="b"/>
        <c:majorGridlines>
          <c:spPr>
            <a:ln w="9525" cmpd="sng">
              <a:solidFill>
                <a:sysClr val="window" lastClr="FFFFFF"/>
              </a:solidFill>
            </a:ln>
          </c:spPr>
        </c:majorGridlines>
        <c:numFmt formatCode="0" sourceLinked="1"/>
        <c:majorTickMark val="out"/>
        <c:minorTickMark val="none"/>
        <c:tickLblPos val="nextTo"/>
        <c:crossAx val="450844816"/>
        <c:crossesAt val="1"/>
        <c:crossBetween val="between"/>
        <c:majorUnit val="4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17</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Sheet1!$B$2:$B$4</c:f>
              <c:numCache>
                <c:formatCode>0.0</c:formatCode>
                <c:ptCount val="3"/>
                <c:pt idx="0">
                  <c:v>9.2810000000000006</c:v>
                </c:pt>
                <c:pt idx="1">
                  <c:v>25.312000000000001</c:v>
                </c:pt>
                <c:pt idx="2">
                  <c:v>100.619</c:v>
                </c:pt>
              </c:numCache>
            </c:numRef>
          </c:val>
          <c:extLst>
            <c:ext xmlns:c16="http://schemas.microsoft.com/office/drawing/2014/chart" uri="{C3380CC4-5D6E-409C-BE32-E72D297353CC}">
              <c16:uniqueId val="{00000000-73B1-4A01-BA63-89B02365007A}"/>
            </c:ext>
          </c:extLst>
        </c:ser>
        <c:ser>
          <c:idx val="1"/>
          <c:order val="1"/>
          <c:tx>
            <c:strRef>
              <c:f>Sheet1!$C$1</c:f>
              <c:strCache>
                <c:ptCount val="1"/>
                <c:pt idx="0">
                  <c:v>All trips 18</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Sheet1!$C$2:$C$4</c:f>
              <c:numCache>
                <c:formatCode>0.0</c:formatCode>
                <c:ptCount val="3"/>
                <c:pt idx="0">
                  <c:v>9.0779999999999994</c:v>
                </c:pt>
                <c:pt idx="1">
                  <c:v>23.335000000000001</c:v>
                </c:pt>
                <c:pt idx="2">
                  <c:v>97.373000000000005</c:v>
                </c:pt>
              </c:numCache>
            </c:numRef>
          </c:val>
          <c:extLst>
            <c:ext xmlns:c16="http://schemas.microsoft.com/office/drawing/2014/chart" uri="{C3380CC4-5D6E-409C-BE32-E72D297353CC}">
              <c16:uniqueId val="{00000001-73B1-4A01-BA63-89B02365007A}"/>
            </c:ext>
          </c:extLst>
        </c:ser>
        <c:ser>
          <c:idx val="2"/>
          <c:order val="2"/>
          <c:tx>
            <c:strRef>
              <c:f>Sheet1!$D$1</c:f>
              <c:strCache>
                <c:ptCount val="1"/>
                <c:pt idx="0">
                  <c:v>Holiday trips 17</c:v>
                </c:pt>
              </c:strCache>
            </c:strRef>
          </c:tx>
          <c:spPr>
            <a:solidFill>
              <a:srgbClr val="C61678"/>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Sheet1!$D$2:$D$4</c:f>
              <c:numCache>
                <c:formatCode>0.0</c:formatCode>
                <c:ptCount val="3"/>
                <c:pt idx="0">
                  <c:v>2.6190000000000002</c:v>
                </c:pt>
                <c:pt idx="1">
                  <c:v>9.3219999999999992</c:v>
                </c:pt>
                <c:pt idx="2">
                  <c:v>47.244999999999997</c:v>
                </c:pt>
              </c:numCache>
            </c:numRef>
          </c:val>
          <c:extLst>
            <c:ext xmlns:c16="http://schemas.microsoft.com/office/drawing/2014/chart" uri="{C3380CC4-5D6E-409C-BE32-E72D297353CC}">
              <c16:uniqueId val="{00000002-73B1-4A01-BA63-89B02365007A}"/>
            </c:ext>
          </c:extLst>
        </c:ser>
        <c:ser>
          <c:idx val="3"/>
          <c:order val="3"/>
          <c:tx>
            <c:strRef>
              <c:f>Sheet1!$E$1</c:f>
              <c:strCache>
                <c:ptCount val="1"/>
                <c:pt idx="0">
                  <c:v>Holiday trips 18</c:v>
                </c:pt>
              </c:strCache>
            </c:strRef>
          </c:tx>
          <c:spPr>
            <a:solidFill>
              <a:srgbClr val="C61678">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Sheet1!$E$2:$E$4</c:f>
              <c:numCache>
                <c:formatCode>0.0</c:formatCode>
                <c:ptCount val="3"/>
                <c:pt idx="0">
                  <c:v>2.5139999999999998</c:v>
                </c:pt>
                <c:pt idx="1">
                  <c:v>8.6289999999999996</c:v>
                </c:pt>
                <c:pt idx="2">
                  <c:v>45.231000000000002</c:v>
                </c:pt>
              </c:numCache>
            </c:numRef>
          </c:val>
          <c:extLst>
            <c:ext xmlns:c16="http://schemas.microsoft.com/office/drawing/2014/chart" uri="{C3380CC4-5D6E-409C-BE32-E72D297353CC}">
              <c16:uniqueId val="{00000003-73B1-4A01-BA63-89B02365007A}"/>
            </c:ext>
          </c:extLst>
        </c:ser>
        <c:ser>
          <c:idx val="4"/>
          <c:order val="4"/>
          <c:tx>
            <c:strRef>
              <c:f>Sheet1!$F$1</c:f>
              <c:strCache>
                <c:ptCount val="1"/>
                <c:pt idx="0">
                  <c:v>Business trips 17</c:v>
                </c:pt>
              </c:strCache>
            </c:strRef>
          </c:tx>
          <c:spPr>
            <a:solidFill>
              <a:srgbClr val="00AEEF"/>
            </a:solidFill>
            <a:ln>
              <a:noFill/>
            </a:ln>
          </c:spPr>
          <c:invertIfNegative val="0"/>
          <c:dLbls>
            <c:spPr>
              <a:noFill/>
              <a:ln>
                <a:noFill/>
              </a:ln>
              <a:effectLst/>
            </c:spPr>
            <c:txPr>
              <a:bodyPr/>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Sheet1!$F$2:$F$4</c:f>
              <c:numCache>
                <c:formatCode>0.0</c:formatCode>
                <c:ptCount val="3"/>
                <c:pt idx="0">
                  <c:v>0.98299999999999998</c:v>
                </c:pt>
                <c:pt idx="1">
                  <c:v>4.29</c:v>
                </c:pt>
                <c:pt idx="2">
                  <c:v>14.166</c:v>
                </c:pt>
              </c:numCache>
            </c:numRef>
          </c:val>
          <c:extLst>
            <c:ext xmlns:c16="http://schemas.microsoft.com/office/drawing/2014/chart" uri="{C3380CC4-5D6E-409C-BE32-E72D297353CC}">
              <c16:uniqueId val="{00000004-73B1-4A01-BA63-89B02365007A}"/>
            </c:ext>
          </c:extLst>
        </c:ser>
        <c:ser>
          <c:idx val="5"/>
          <c:order val="5"/>
          <c:tx>
            <c:strRef>
              <c:f>Sheet1!$G$1</c:f>
              <c:strCache>
                <c:ptCount val="1"/>
                <c:pt idx="0">
                  <c:v>Business trips 18</c:v>
                </c:pt>
              </c:strCache>
            </c:strRef>
          </c:tx>
          <c:spPr>
            <a:solidFill>
              <a:srgbClr val="00AEEF">
                <a:lumMod val="75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Sheet1!$G$2:$G$4</c:f>
              <c:numCache>
                <c:formatCode>0.0</c:formatCode>
                <c:ptCount val="3"/>
                <c:pt idx="0">
                  <c:v>1.139</c:v>
                </c:pt>
                <c:pt idx="1">
                  <c:v>3.4319999999999999</c:v>
                </c:pt>
                <c:pt idx="2">
                  <c:v>13.939</c:v>
                </c:pt>
              </c:numCache>
            </c:numRef>
          </c:val>
          <c:extLst>
            <c:ext xmlns:c16="http://schemas.microsoft.com/office/drawing/2014/chart" uri="{C3380CC4-5D6E-409C-BE32-E72D297353CC}">
              <c16:uniqueId val="{00000005-73B1-4A01-BA63-89B02365007A}"/>
            </c:ext>
          </c:extLst>
        </c:ser>
        <c:ser>
          <c:idx val="6"/>
          <c:order val="6"/>
          <c:tx>
            <c:strRef>
              <c:f>Sheet1!$H$1</c:f>
              <c:strCache>
                <c:ptCount val="1"/>
                <c:pt idx="0">
                  <c:v>VFR trips 17</c:v>
                </c:pt>
              </c:strCache>
            </c:strRef>
          </c:tx>
          <c:spPr>
            <a:solidFill>
              <a:srgbClr val="7A2280"/>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Sheet1!$H$2:$H$4</c:f>
              <c:numCache>
                <c:formatCode>0.0</c:formatCode>
                <c:ptCount val="3"/>
                <c:pt idx="0">
                  <c:v>5.5389999999999997</c:v>
                </c:pt>
                <c:pt idx="1">
                  <c:v>11.234</c:v>
                </c:pt>
                <c:pt idx="2">
                  <c:v>36.606000000000002</c:v>
                </c:pt>
              </c:numCache>
            </c:numRef>
          </c:val>
          <c:extLst>
            <c:ext xmlns:c16="http://schemas.microsoft.com/office/drawing/2014/chart" uri="{C3380CC4-5D6E-409C-BE32-E72D297353CC}">
              <c16:uniqueId val="{00000006-73B1-4A01-BA63-89B02365007A}"/>
            </c:ext>
          </c:extLst>
        </c:ser>
        <c:ser>
          <c:idx val="7"/>
          <c:order val="7"/>
          <c:tx>
            <c:strRef>
              <c:f>Sheet1!$I$1</c:f>
              <c:strCache>
                <c:ptCount val="1"/>
                <c:pt idx="0">
                  <c:v>VFR trips 18</c:v>
                </c:pt>
              </c:strCache>
            </c:strRef>
          </c:tx>
          <c:spPr>
            <a:solidFill>
              <a:srgbClr val="7A2280">
                <a:lumMod val="50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Sheet1!$I$2:$I$4</c:f>
              <c:numCache>
                <c:formatCode>0.0</c:formatCode>
                <c:ptCount val="3"/>
                <c:pt idx="0">
                  <c:v>5.32</c:v>
                </c:pt>
                <c:pt idx="1">
                  <c:v>10.824999999999999</c:v>
                </c:pt>
                <c:pt idx="2">
                  <c:v>35.482999999999997</c:v>
                </c:pt>
              </c:numCache>
            </c:numRef>
          </c:val>
          <c:extLst>
            <c:ext xmlns:c16="http://schemas.microsoft.com/office/drawing/2014/chart" uri="{C3380CC4-5D6E-409C-BE32-E72D297353CC}">
              <c16:uniqueId val="{00000007-73B1-4A01-BA63-89B02365007A}"/>
            </c:ext>
          </c:extLst>
        </c:ser>
        <c:dLbls>
          <c:showLegendKey val="0"/>
          <c:showVal val="1"/>
          <c:showCatName val="0"/>
          <c:showSerName val="0"/>
          <c:showPercent val="0"/>
          <c:showBubbleSize val="0"/>
        </c:dLbls>
        <c:gapWidth val="150"/>
        <c:axId val="450839328"/>
        <c:axId val="450841680"/>
      </c:barChart>
      <c:catAx>
        <c:axId val="450839328"/>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50841680"/>
        <c:crosses val="autoZero"/>
        <c:auto val="1"/>
        <c:lblAlgn val="ctr"/>
        <c:lblOffset val="850"/>
        <c:tickLblSkip val="1"/>
        <c:tickMarkSkip val="1"/>
        <c:noMultiLvlLbl val="0"/>
      </c:catAx>
      <c:valAx>
        <c:axId val="450841680"/>
        <c:scaling>
          <c:orientation val="minMax"/>
          <c:max val="120"/>
        </c:scaling>
        <c:delete val="1"/>
        <c:axPos val="l"/>
        <c:majorGridlines>
          <c:spPr>
            <a:ln w="9525" cmpd="sng">
              <a:solidFill>
                <a:sysClr val="window" lastClr="FFFFFF"/>
              </a:solidFill>
            </a:ln>
          </c:spPr>
        </c:majorGridlines>
        <c:numFmt formatCode="0.0" sourceLinked="1"/>
        <c:majorTickMark val="out"/>
        <c:minorTickMark val="none"/>
        <c:tickLblPos val="nextTo"/>
        <c:crossAx val="450839328"/>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17</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Sheet1!$B$2:$B$4</c:f>
              <c:numCache>
                <c:formatCode>0.0</c:formatCode>
                <c:ptCount val="3"/>
                <c:pt idx="0">
                  <c:v>29.588999999999999</c:v>
                </c:pt>
                <c:pt idx="1">
                  <c:v>69.346000000000004</c:v>
                </c:pt>
                <c:pt idx="2">
                  <c:v>299.41000000000003</c:v>
                </c:pt>
              </c:numCache>
            </c:numRef>
          </c:val>
          <c:extLst>
            <c:ext xmlns:c16="http://schemas.microsoft.com/office/drawing/2014/chart" uri="{C3380CC4-5D6E-409C-BE32-E72D297353CC}">
              <c16:uniqueId val="{00000000-6744-4422-855B-5330987AF19D}"/>
            </c:ext>
          </c:extLst>
        </c:ser>
        <c:ser>
          <c:idx val="1"/>
          <c:order val="1"/>
          <c:tx>
            <c:strRef>
              <c:f>Sheet1!$C$1</c:f>
              <c:strCache>
                <c:ptCount val="1"/>
                <c:pt idx="0">
                  <c:v>All trips 18</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Sheet1!$C$2:$C$4</c:f>
              <c:numCache>
                <c:formatCode>0.0</c:formatCode>
                <c:ptCount val="3"/>
                <c:pt idx="0">
                  <c:v>27.901</c:v>
                </c:pt>
                <c:pt idx="1">
                  <c:v>64.236999999999995</c:v>
                </c:pt>
                <c:pt idx="2">
                  <c:v>294.28399999999999</c:v>
                </c:pt>
              </c:numCache>
            </c:numRef>
          </c:val>
          <c:extLst>
            <c:ext xmlns:c16="http://schemas.microsoft.com/office/drawing/2014/chart" uri="{C3380CC4-5D6E-409C-BE32-E72D297353CC}">
              <c16:uniqueId val="{00000001-6744-4422-855B-5330987AF19D}"/>
            </c:ext>
          </c:extLst>
        </c:ser>
        <c:ser>
          <c:idx val="2"/>
          <c:order val="2"/>
          <c:tx>
            <c:strRef>
              <c:f>Sheet1!$D$1</c:f>
              <c:strCache>
                <c:ptCount val="1"/>
                <c:pt idx="0">
                  <c:v>Holiday trips 17</c:v>
                </c:pt>
              </c:strCache>
            </c:strRef>
          </c:tx>
          <c:spPr>
            <a:solidFill>
              <a:srgbClr val="C61678"/>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Sheet1!$D$2:$D$4</c:f>
              <c:numCache>
                <c:formatCode>0.0</c:formatCode>
                <c:ptCount val="3"/>
                <c:pt idx="0">
                  <c:v>6.7469999999999999</c:v>
                </c:pt>
                <c:pt idx="1">
                  <c:v>25.283999999999999</c:v>
                </c:pt>
                <c:pt idx="2">
                  <c:v>157.80799999999999</c:v>
                </c:pt>
              </c:numCache>
            </c:numRef>
          </c:val>
          <c:extLst>
            <c:ext xmlns:c16="http://schemas.microsoft.com/office/drawing/2014/chart" uri="{C3380CC4-5D6E-409C-BE32-E72D297353CC}">
              <c16:uniqueId val="{00000002-6744-4422-855B-5330987AF19D}"/>
            </c:ext>
          </c:extLst>
        </c:ser>
        <c:ser>
          <c:idx val="3"/>
          <c:order val="3"/>
          <c:tx>
            <c:strRef>
              <c:f>Sheet1!$E$1</c:f>
              <c:strCache>
                <c:ptCount val="1"/>
                <c:pt idx="0">
                  <c:v>Holiday trips 18</c:v>
                </c:pt>
              </c:strCache>
            </c:strRef>
          </c:tx>
          <c:spPr>
            <a:solidFill>
              <a:srgbClr val="C61678">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Sheet1!$E$2:$E$4</c:f>
              <c:numCache>
                <c:formatCode>0.0</c:formatCode>
                <c:ptCount val="3"/>
                <c:pt idx="0">
                  <c:v>7.0490000000000004</c:v>
                </c:pt>
                <c:pt idx="1">
                  <c:v>23.763999999999999</c:v>
                </c:pt>
                <c:pt idx="2">
                  <c:v>151.10300000000001</c:v>
                </c:pt>
              </c:numCache>
            </c:numRef>
          </c:val>
          <c:extLst>
            <c:ext xmlns:c16="http://schemas.microsoft.com/office/drawing/2014/chart" uri="{C3380CC4-5D6E-409C-BE32-E72D297353CC}">
              <c16:uniqueId val="{00000003-6744-4422-855B-5330987AF19D}"/>
            </c:ext>
          </c:extLst>
        </c:ser>
        <c:ser>
          <c:idx val="4"/>
          <c:order val="4"/>
          <c:tx>
            <c:strRef>
              <c:f>Sheet1!$F$1</c:f>
              <c:strCache>
                <c:ptCount val="1"/>
                <c:pt idx="0">
                  <c:v>Business trips 17</c:v>
                </c:pt>
              </c:strCache>
            </c:strRef>
          </c:tx>
          <c:spPr>
            <a:solidFill>
              <a:srgbClr val="00AEEF"/>
            </a:solidFill>
            <a:ln>
              <a:noFill/>
            </a:ln>
          </c:spPr>
          <c:invertIfNegative val="0"/>
          <c:dLbls>
            <c:spPr>
              <a:noFill/>
              <a:ln>
                <a:noFill/>
              </a:ln>
              <a:effectLst/>
            </c:spPr>
            <c:txPr>
              <a:bodyPr/>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Sheet1!$F$2:$F$4</c:f>
              <c:numCache>
                <c:formatCode>0.0</c:formatCode>
                <c:ptCount val="3"/>
                <c:pt idx="0">
                  <c:v>2.073</c:v>
                </c:pt>
                <c:pt idx="1">
                  <c:v>8.4120000000000008</c:v>
                </c:pt>
                <c:pt idx="2">
                  <c:v>31.637</c:v>
                </c:pt>
              </c:numCache>
            </c:numRef>
          </c:val>
          <c:extLst>
            <c:ext xmlns:c16="http://schemas.microsoft.com/office/drawing/2014/chart" uri="{C3380CC4-5D6E-409C-BE32-E72D297353CC}">
              <c16:uniqueId val="{00000004-6744-4422-855B-5330987AF19D}"/>
            </c:ext>
          </c:extLst>
        </c:ser>
        <c:ser>
          <c:idx val="5"/>
          <c:order val="5"/>
          <c:tx>
            <c:strRef>
              <c:f>Sheet1!$G$1</c:f>
              <c:strCache>
                <c:ptCount val="1"/>
                <c:pt idx="0">
                  <c:v>Business trips 18</c:v>
                </c:pt>
              </c:strCache>
            </c:strRef>
          </c:tx>
          <c:spPr>
            <a:solidFill>
              <a:srgbClr val="00AEEF">
                <a:lumMod val="75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Sheet1!$G$2:$G$4</c:f>
              <c:numCache>
                <c:formatCode>0.0</c:formatCode>
                <c:ptCount val="3"/>
                <c:pt idx="0">
                  <c:v>2.0009999999999999</c:v>
                </c:pt>
                <c:pt idx="1">
                  <c:v>7.3390000000000004</c:v>
                </c:pt>
                <c:pt idx="2">
                  <c:v>31.818000000000001</c:v>
                </c:pt>
              </c:numCache>
            </c:numRef>
          </c:val>
          <c:extLst>
            <c:ext xmlns:c16="http://schemas.microsoft.com/office/drawing/2014/chart" uri="{C3380CC4-5D6E-409C-BE32-E72D297353CC}">
              <c16:uniqueId val="{00000005-6744-4422-855B-5330987AF19D}"/>
            </c:ext>
          </c:extLst>
        </c:ser>
        <c:ser>
          <c:idx val="6"/>
          <c:order val="6"/>
          <c:tx>
            <c:strRef>
              <c:f>Sheet1!$H$1</c:f>
              <c:strCache>
                <c:ptCount val="1"/>
                <c:pt idx="0">
                  <c:v>VFR trips 17</c:v>
                </c:pt>
              </c:strCache>
            </c:strRef>
          </c:tx>
          <c:spPr>
            <a:solidFill>
              <a:srgbClr val="7A2280"/>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Sheet1!$H$2:$H$4</c:f>
              <c:numCache>
                <c:formatCode>0.0</c:formatCode>
                <c:ptCount val="3"/>
                <c:pt idx="0">
                  <c:v>20.57</c:v>
                </c:pt>
                <c:pt idx="1">
                  <c:v>34.786000000000001</c:v>
                </c:pt>
                <c:pt idx="2">
                  <c:v>102.342</c:v>
                </c:pt>
              </c:numCache>
            </c:numRef>
          </c:val>
          <c:extLst>
            <c:ext xmlns:c16="http://schemas.microsoft.com/office/drawing/2014/chart" uri="{C3380CC4-5D6E-409C-BE32-E72D297353CC}">
              <c16:uniqueId val="{00000006-6744-4422-855B-5330987AF19D}"/>
            </c:ext>
          </c:extLst>
        </c:ser>
        <c:ser>
          <c:idx val="7"/>
          <c:order val="7"/>
          <c:tx>
            <c:strRef>
              <c:f>Sheet1!$I$1</c:f>
              <c:strCache>
                <c:ptCount val="1"/>
                <c:pt idx="0">
                  <c:v>VFR trips 18</c:v>
                </c:pt>
              </c:strCache>
            </c:strRef>
          </c:tx>
          <c:spPr>
            <a:solidFill>
              <a:srgbClr val="7A2280">
                <a:lumMod val="50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Sheet1!$I$2:$I$4</c:f>
              <c:numCache>
                <c:formatCode>0.0</c:formatCode>
                <c:ptCount val="3"/>
                <c:pt idx="0">
                  <c:v>18.61</c:v>
                </c:pt>
                <c:pt idx="1">
                  <c:v>32.332999999999998</c:v>
                </c:pt>
                <c:pt idx="2">
                  <c:v>103.636</c:v>
                </c:pt>
              </c:numCache>
            </c:numRef>
          </c:val>
          <c:extLst>
            <c:ext xmlns:c16="http://schemas.microsoft.com/office/drawing/2014/chart" uri="{C3380CC4-5D6E-409C-BE32-E72D297353CC}">
              <c16:uniqueId val="{00000007-6744-4422-855B-5330987AF19D}"/>
            </c:ext>
          </c:extLst>
        </c:ser>
        <c:dLbls>
          <c:showLegendKey val="0"/>
          <c:showVal val="1"/>
          <c:showCatName val="0"/>
          <c:showSerName val="0"/>
          <c:showPercent val="0"/>
          <c:showBubbleSize val="0"/>
        </c:dLbls>
        <c:gapWidth val="150"/>
        <c:axId val="450843640"/>
        <c:axId val="450838544"/>
      </c:barChart>
      <c:catAx>
        <c:axId val="450843640"/>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50838544"/>
        <c:crosses val="autoZero"/>
        <c:auto val="1"/>
        <c:lblAlgn val="ctr"/>
        <c:lblOffset val="850"/>
        <c:tickLblSkip val="1"/>
        <c:tickMarkSkip val="1"/>
        <c:noMultiLvlLbl val="0"/>
      </c:catAx>
      <c:valAx>
        <c:axId val="450838544"/>
        <c:scaling>
          <c:orientation val="minMax"/>
          <c:max val="330"/>
        </c:scaling>
        <c:delete val="1"/>
        <c:axPos val="l"/>
        <c:majorGridlines>
          <c:spPr>
            <a:ln w="9525" cmpd="sng">
              <a:solidFill>
                <a:sysClr val="window" lastClr="FFFFFF"/>
              </a:solidFill>
            </a:ln>
          </c:spPr>
        </c:majorGridlines>
        <c:numFmt formatCode="0.0" sourceLinked="1"/>
        <c:majorTickMark val="out"/>
        <c:minorTickMark val="none"/>
        <c:tickLblPos val="nextTo"/>
        <c:crossAx val="450843640"/>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17</c:v>
                </c:pt>
              </c:strCache>
            </c:strRef>
          </c:tx>
          <c:spPr>
            <a:solidFill>
              <a:srgbClr val="F7911E"/>
            </a:solidFill>
          </c:spPr>
          <c:invertIfNegative val="0"/>
          <c:dLbls>
            <c:numFmt formatCode="&quot;£&quot;#,##0" sourceLinked="0"/>
            <c:spPr>
              <a:noFill/>
              <a:ln>
                <a:noFill/>
              </a:ln>
              <a:effectLst/>
            </c:spPr>
            <c:txPr>
              <a:bodyPr rot="-5400000" vert="horz"/>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Sheet1!$B$2:$B$4</c:f>
              <c:numCache>
                <c:formatCode>0</c:formatCode>
                <c:ptCount val="3"/>
                <c:pt idx="0">
                  <c:v>1398</c:v>
                </c:pt>
                <c:pt idx="1">
                  <c:v>4248</c:v>
                </c:pt>
                <c:pt idx="2">
                  <c:v>19050</c:v>
                </c:pt>
              </c:numCache>
            </c:numRef>
          </c:val>
          <c:extLst>
            <c:ext xmlns:c16="http://schemas.microsoft.com/office/drawing/2014/chart" uri="{C3380CC4-5D6E-409C-BE32-E72D297353CC}">
              <c16:uniqueId val="{00000000-3BBB-4406-8E01-7BBB4322D3F7}"/>
            </c:ext>
          </c:extLst>
        </c:ser>
        <c:ser>
          <c:idx val="1"/>
          <c:order val="1"/>
          <c:tx>
            <c:strRef>
              <c:f>Sheet1!$C$1</c:f>
              <c:strCache>
                <c:ptCount val="1"/>
                <c:pt idx="0">
                  <c:v>All trips 18</c:v>
                </c:pt>
              </c:strCache>
            </c:strRef>
          </c:tx>
          <c:spPr>
            <a:solidFill>
              <a:srgbClr val="F7911E">
                <a:lumMod val="75000"/>
              </a:srgbClr>
            </a:solidFill>
            <a:ln>
              <a:noFill/>
            </a:ln>
          </c:spPr>
          <c:invertIfNegative val="0"/>
          <c:dLbls>
            <c:numFmt formatCode="&quot;£&quot;#,##0" sourceLinked="0"/>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Sheet1!$C$2:$C$4</c:f>
              <c:numCache>
                <c:formatCode>0</c:formatCode>
                <c:ptCount val="3"/>
                <c:pt idx="0">
                  <c:v>1495</c:v>
                </c:pt>
                <c:pt idx="1">
                  <c:v>4192</c:v>
                </c:pt>
                <c:pt idx="2">
                  <c:v>19323</c:v>
                </c:pt>
              </c:numCache>
            </c:numRef>
          </c:val>
          <c:extLst>
            <c:ext xmlns:c16="http://schemas.microsoft.com/office/drawing/2014/chart" uri="{C3380CC4-5D6E-409C-BE32-E72D297353CC}">
              <c16:uniqueId val="{00000001-3BBB-4406-8E01-7BBB4322D3F7}"/>
            </c:ext>
          </c:extLst>
        </c:ser>
        <c:ser>
          <c:idx val="2"/>
          <c:order val="2"/>
          <c:tx>
            <c:strRef>
              <c:f>Sheet1!$D$1</c:f>
              <c:strCache>
                <c:ptCount val="1"/>
                <c:pt idx="0">
                  <c:v>Holiday trips 17</c:v>
                </c:pt>
              </c:strCache>
            </c:strRef>
          </c:tx>
          <c:spPr>
            <a:solidFill>
              <a:srgbClr val="C61678"/>
            </a:solidFill>
            <a:ln>
              <a:noFill/>
            </a:ln>
          </c:spPr>
          <c:invertIfNegative val="0"/>
          <c:dLbls>
            <c:numFmt formatCode="&quot;£&quot;#,##0" sourceLinked="0"/>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Sheet1!$D$2:$D$4</c:f>
              <c:numCache>
                <c:formatCode>0</c:formatCode>
                <c:ptCount val="3"/>
                <c:pt idx="0">
                  <c:v>600</c:v>
                </c:pt>
                <c:pt idx="1">
                  <c:v>2089</c:v>
                </c:pt>
                <c:pt idx="2">
                  <c:v>11022</c:v>
                </c:pt>
              </c:numCache>
            </c:numRef>
          </c:val>
          <c:extLst>
            <c:ext xmlns:c16="http://schemas.microsoft.com/office/drawing/2014/chart" uri="{C3380CC4-5D6E-409C-BE32-E72D297353CC}">
              <c16:uniqueId val="{00000002-3BBB-4406-8E01-7BBB4322D3F7}"/>
            </c:ext>
          </c:extLst>
        </c:ser>
        <c:ser>
          <c:idx val="3"/>
          <c:order val="3"/>
          <c:tx>
            <c:strRef>
              <c:f>Sheet1!$E$1</c:f>
              <c:strCache>
                <c:ptCount val="1"/>
                <c:pt idx="0">
                  <c:v>Holiday trips 18</c:v>
                </c:pt>
              </c:strCache>
            </c:strRef>
          </c:tx>
          <c:spPr>
            <a:solidFill>
              <a:srgbClr val="C61678">
                <a:lumMod val="75000"/>
              </a:srgbClr>
            </a:solidFill>
            <a:ln>
              <a:noFill/>
            </a:ln>
          </c:spPr>
          <c:invertIfNegative val="0"/>
          <c:dLbls>
            <c:numFmt formatCode="&quot;£&quot;#,##0" sourceLinked="0"/>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Sheet1!$E$2:$E$4</c:f>
              <c:numCache>
                <c:formatCode>0</c:formatCode>
                <c:ptCount val="3"/>
                <c:pt idx="0">
                  <c:v>664</c:v>
                </c:pt>
                <c:pt idx="1">
                  <c:v>1994</c:v>
                </c:pt>
                <c:pt idx="2">
                  <c:v>11101</c:v>
                </c:pt>
              </c:numCache>
            </c:numRef>
          </c:val>
          <c:extLst>
            <c:ext xmlns:c16="http://schemas.microsoft.com/office/drawing/2014/chart" uri="{C3380CC4-5D6E-409C-BE32-E72D297353CC}">
              <c16:uniqueId val="{00000003-3BBB-4406-8E01-7BBB4322D3F7}"/>
            </c:ext>
          </c:extLst>
        </c:ser>
        <c:ser>
          <c:idx val="4"/>
          <c:order val="4"/>
          <c:tx>
            <c:strRef>
              <c:f>Sheet1!$F$1</c:f>
              <c:strCache>
                <c:ptCount val="1"/>
                <c:pt idx="0">
                  <c:v>Business trips 17</c:v>
                </c:pt>
              </c:strCache>
            </c:strRef>
          </c:tx>
          <c:spPr>
            <a:solidFill>
              <a:srgbClr val="00AEEF"/>
            </a:solidFill>
            <a:ln>
              <a:noFill/>
            </a:ln>
          </c:spPr>
          <c:invertIfNegative val="0"/>
          <c:dLbls>
            <c:numFmt formatCode="&quot;£&quot;#,##0" sourceLinked="0"/>
            <c:spPr>
              <a:noFill/>
              <a:ln>
                <a:noFill/>
              </a:ln>
              <a:effectLst/>
            </c:spPr>
            <c:txPr>
              <a:bodyPr rot="-5400000" vert="horz"/>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Sheet1!$F$2:$F$4</c:f>
              <c:numCache>
                <c:formatCode>0</c:formatCode>
                <c:ptCount val="3"/>
                <c:pt idx="0">
                  <c:v>246</c:v>
                </c:pt>
                <c:pt idx="1">
                  <c:v>926</c:v>
                </c:pt>
                <c:pt idx="2">
                  <c:v>3557</c:v>
                </c:pt>
              </c:numCache>
            </c:numRef>
          </c:val>
          <c:extLst>
            <c:ext xmlns:c16="http://schemas.microsoft.com/office/drawing/2014/chart" uri="{C3380CC4-5D6E-409C-BE32-E72D297353CC}">
              <c16:uniqueId val="{00000004-3BBB-4406-8E01-7BBB4322D3F7}"/>
            </c:ext>
          </c:extLst>
        </c:ser>
        <c:ser>
          <c:idx val="5"/>
          <c:order val="5"/>
          <c:tx>
            <c:strRef>
              <c:f>Sheet1!$G$1</c:f>
              <c:strCache>
                <c:ptCount val="1"/>
                <c:pt idx="0">
                  <c:v>Business trips 18</c:v>
                </c:pt>
              </c:strCache>
            </c:strRef>
          </c:tx>
          <c:spPr>
            <a:solidFill>
              <a:srgbClr val="00AEEF">
                <a:lumMod val="75000"/>
              </a:srgbClr>
            </a:solidFill>
            <a:ln>
              <a:noFill/>
            </a:ln>
          </c:spPr>
          <c:invertIfNegative val="0"/>
          <c:dLbls>
            <c:numFmt formatCode="&quot;£&quot;#,##0" sourceLinked="0"/>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Sheet1!$G$2:$G$4</c:f>
              <c:numCache>
                <c:formatCode>0</c:formatCode>
                <c:ptCount val="3"/>
                <c:pt idx="0">
                  <c:v>301</c:v>
                </c:pt>
                <c:pt idx="1">
                  <c:v>971</c:v>
                </c:pt>
                <c:pt idx="2">
                  <c:v>3815</c:v>
                </c:pt>
              </c:numCache>
            </c:numRef>
          </c:val>
          <c:extLst>
            <c:ext xmlns:c16="http://schemas.microsoft.com/office/drawing/2014/chart" uri="{C3380CC4-5D6E-409C-BE32-E72D297353CC}">
              <c16:uniqueId val="{00000005-3BBB-4406-8E01-7BBB4322D3F7}"/>
            </c:ext>
          </c:extLst>
        </c:ser>
        <c:ser>
          <c:idx val="6"/>
          <c:order val="6"/>
          <c:tx>
            <c:strRef>
              <c:f>Sheet1!$H$1</c:f>
              <c:strCache>
                <c:ptCount val="1"/>
                <c:pt idx="0">
                  <c:v>VFR trips 17</c:v>
                </c:pt>
              </c:strCache>
            </c:strRef>
          </c:tx>
          <c:spPr>
            <a:solidFill>
              <a:srgbClr val="7A2280"/>
            </a:solidFill>
            <a:ln>
              <a:noFill/>
            </a:ln>
          </c:spPr>
          <c:invertIfNegative val="0"/>
          <c:dLbls>
            <c:numFmt formatCode="&quot;£&quot;#,##0" sourceLinked="0"/>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Sheet1!$H$2:$H$4</c:f>
              <c:numCache>
                <c:formatCode>0</c:formatCode>
                <c:ptCount val="3"/>
                <c:pt idx="0">
                  <c:v>534</c:v>
                </c:pt>
                <c:pt idx="1">
                  <c:v>1152</c:v>
                </c:pt>
                <c:pt idx="2">
                  <c:v>3951</c:v>
                </c:pt>
              </c:numCache>
            </c:numRef>
          </c:val>
          <c:extLst>
            <c:ext xmlns:c16="http://schemas.microsoft.com/office/drawing/2014/chart" uri="{C3380CC4-5D6E-409C-BE32-E72D297353CC}">
              <c16:uniqueId val="{00000006-3BBB-4406-8E01-7BBB4322D3F7}"/>
            </c:ext>
          </c:extLst>
        </c:ser>
        <c:ser>
          <c:idx val="7"/>
          <c:order val="7"/>
          <c:tx>
            <c:strRef>
              <c:f>Sheet1!$I$1</c:f>
              <c:strCache>
                <c:ptCount val="1"/>
                <c:pt idx="0">
                  <c:v>VFR trips 18</c:v>
                </c:pt>
              </c:strCache>
            </c:strRef>
          </c:tx>
          <c:spPr>
            <a:solidFill>
              <a:srgbClr val="7A2280">
                <a:lumMod val="50000"/>
              </a:srgbClr>
            </a:solidFill>
            <a:ln>
              <a:noFill/>
            </a:ln>
          </c:spPr>
          <c:invertIfNegative val="0"/>
          <c:dLbls>
            <c:numFmt formatCode="&quot;£&quot;#,##0" sourceLinked="0"/>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Dec-18</c:v>
                </c:pt>
                <c:pt idx="1">
                  <c:v>Past 3 months</c:v>
                </c:pt>
                <c:pt idx="2">
                  <c:v>Year to Date</c:v>
                </c:pt>
              </c:strCache>
            </c:strRef>
          </c:cat>
          <c:val>
            <c:numRef>
              <c:f>Sheet1!$I$2:$I$4</c:f>
              <c:numCache>
                <c:formatCode>0</c:formatCode>
                <c:ptCount val="3"/>
                <c:pt idx="0">
                  <c:v>511</c:v>
                </c:pt>
                <c:pt idx="1">
                  <c:v>1149</c:v>
                </c:pt>
                <c:pt idx="2">
                  <c:v>3907</c:v>
                </c:pt>
              </c:numCache>
            </c:numRef>
          </c:val>
          <c:extLst>
            <c:ext xmlns:c16="http://schemas.microsoft.com/office/drawing/2014/chart" uri="{C3380CC4-5D6E-409C-BE32-E72D297353CC}">
              <c16:uniqueId val="{00000007-3BBB-4406-8E01-7BBB4322D3F7}"/>
            </c:ext>
          </c:extLst>
        </c:ser>
        <c:dLbls>
          <c:showLegendKey val="0"/>
          <c:showVal val="1"/>
          <c:showCatName val="0"/>
          <c:showSerName val="0"/>
          <c:showPercent val="0"/>
          <c:showBubbleSize val="0"/>
        </c:dLbls>
        <c:gapWidth val="150"/>
        <c:axId val="450840112"/>
        <c:axId val="450840504"/>
      </c:barChart>
      <c:catAx>
        <c:axId val="450840112"/>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50840504"/>
        <c:crosses val="autoZero"/>
        <c:auto val="1"/>
        <c:lblAlgn val="ctr"/>
        <c:lblOffset val="850"/>
        <c:tickLblSkip val="1"/>
        <c:tickMarkSkip val="1"/>
        <c:noMultiLvlLbl val="0"/>
      </c:catAx>
      <c:valAx>
        <c:axId val="450840504"/>
        <c:scaling>
          <c:orientation val="minMax"/>
          <c:max val="22000"/>
          <c:min val="0"/>
        </c:scaling>
        <c:delete val="1"/>
        <c:axPos val="l"/>
        <c:numFmt formatCode="0" sourceLinked="1"/>
        <c:majorTickMark val="out"/>
        <c:minorTickMark val="none"/>
        <c:tickLblPos val="nextTo"/>
        <c:crossAx val="450840112"/>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i="0">
                <a:solidFill>
                  <a:srgbClr val="404040"/>
                </a:solidFill>
              </a:defRPr>
            </a:pPr>
            <a:r>
              <a:rPr lang="en-US" sz="800" b="0" i="0" dirty="0">
                <a:solidFill>
                  <a:srgbClr val="404040"/>
                </a:solidFill>
              </a:rPr>
              <a:t>VOLUME</a:t>
            </a:r>
            <a:r>
              <a:rPr lang="en-US" sz="800" b="0" i="0" baseline="0" dirty="0">
                <a:solidFill>
                  <a:srgbClr val="404040"/>
                </a:solidFill>
              </a:rPr>
              <a:t> </a:t>
            </a:r>
            <a:r>
              <a:rPr lang="en-US" sz="800" b="0" i="0" baseline="0" dirty="0" smtClean="0">
                <a:solidFill>
                  <a:srgbClr val="404040"/>
                </a:solidFill>
              </a:rPr>
              <a:t>– December (2006-2018)*</a:t>
            </a:r>
            <a:endParaRPr lang="en-US" sz="800" b="0" i="0" dirty="0">
              <a:solidFill>
                <a:srgbClr val="404040"/>
              </a:solidFill>
            </a:endParaRPr>
          </a:p>
        </c:rich>
      </c:tx>
      <c:layout>
        <c:manualLayout>
          <c:xMode val="edge"/>
          <c:yMode val="edge"/>
          <c:x val="1.20959089031204E-2"/>
          <c:y val="1.93252078696203E-2"/>
        </c:manualLayout>
      </c:layout>
      <c:overlay val="1"/>
      <c:spPr>
        <a:noFill/>
      </c:spPr>
    </c:title>
    <c:autoTitleDeleted val="0"/>
    <c:plotArea>
      <c:layout>
        <c:manualLayout>
          <c:layoutTarget val="inner"/>
          <c:xMode val="edge"/>
          <c:yMode val="edge"/>
          <c:x val="0"/>
          <c:y val="9.27307192347369E-2"/>
          <c:w val="1"/>
          <c:h val="0.68077373219135995"/>
        </c:manualLayout>
      </c:layout>
      <c:barChart>
        <c:barDir val="col"/>
        <c:grouping val="clustered"/>
        <c:varyColors val="0"/>
        <c:ser>
          <c:idx val="0"/>
          <c:order val="0"/>
          <c:tx>
            <c:strRef>
              <c:f>Sheet1!$B$1</c:f>
              <c:strCache>
                <c:ptCount val="1"/>
                <c:pt idx="0">
                  <c:v>Domestic Trips</c:v>
                </c:pt>
              </c:strCache>
            </c:strRef>
          </c:tx>
          <c:spPr>
            <a:solidFill>
              <a:schemeClr val="accent1"/>
            </a:solidFill>
            <a:ln w="47625">
              <a:noFill/>
            </a:ln>
            <a:effectLst/>
          </c:spPr>
          <c:invertIfNegative val="0"/>
          <c:dPt>
            <c:idx val="1"/>
            <c:invertIfNegative val="0"/>
            <c:bubble3D val="0"/>
            <c:spPr>
              <a:solidFill>
                <a:schemeClr val="accent2"/>
              </a:solidFill>
              <a:ln w="47625">
                <a:noFill/>
              </a:ln>
              <a:effectLst/>
            </c:spPr>
            <c:extLst>
              <c:ext xmlns:c16="http://schemas.microsoft.com/office/drawing/2014/chart" uri="{C3380CC4-5D6E-409C-BE32-E72D297353CC}">
                <c16:uniqueId val="{00000001-C679-4BE9-AECF-2DEBE3FE77A0}"/>
              </c:ext>
            </c:extLst>
          </c:dPt>
          <c:dPt>
            <c:idx val="3"/>
            <c:invertIfNegative val="0"/>
            <c:bubble3D val="0"/>
            <c:spPr>
              <a:solidFill>
                <a:srgbClr val="C61678"/>
              </a:solidFill>
              <a:ln w="47625">
                <a:noFill/>
              </a:ln>
              <a:effectLst/>
            </c:spPr>
            <c:extLst>
              <c:ext xmlns:c16="http://schemas.microsoft.com/office/drawing/2014/chart" uri="{C3380CC4-5D6E-409C-BE32-E72D297353CC}">
                <c16:uniqueId val="{00000003-C679-4BE9-AECF-2DEBE3FE77A0}"/>
              </c:ext>
            </c:extLst>
          </c:dPt>
          <c:dPt>
            <c:idx val="5"/>
            <c:invertIfNegative val="0"/>
            <c:bubble3D val="0"/>
            <c:spPr>
              <a:solidFill>
                <a:srgbClr val="C61678"/>
              </a:solidFill>
              <a:ln w="47625">
                <a:noFill/>
              </a:ln>
              <a:effectLst/>
            </c:spPr>
            <c:extLst>
              <c:ext xmlns:c16="http://schemas.microsoft.com/office/drawing/2014/chart" uri="{C3380CC4-5D6E-409C-BE32-E72D297353CC}">
                <c16:uniqueId val="{00000005-C679-4BE9-AECF-2DEBE3FE77A0}"/>
              </c:ext>
            </c:extLst>
          </c:dPt>
          <c:dPt>
            <c:idx val="7"/>
            <c:invertIfNegative val="0"/>
            <c:bubble3D val="0"/>
            <c:spPr>
              <a:solidFill>
                <a:srgbClr val="C61678"/>
              </a:solidFill>
              <a:ln w="47625">
                <a:noFill/>
              </a:ln>
              <a:effectLst/>
            </c:spPr>
            <c:extLst>
              <c:ext xmlns:c16="http://schemas.microsoft.com/office/drawing/2014/chart" uri="{C3380CC4-5D6E-409C-BE32-E72D297353CC}">
                <c16:uniqueId val="{00000007-C679-4BE9-AECF-2DEBE3FE77A0}"/>
              </c:ext>
            </c:extLst>
          </c:dPt>
          <c:dPt>
            <c:idx val="8"/>
            <c:invertIfNegative val="0"/>
            <c:bubble3D val="0"/>
            <c:spPr>
              <a:solidFill>
                <a:srgbClr val="F7911E"/>
              </a:solidFill>
              <a:ln w="19050" cmpd="sng">
                <a:noFill/>
              </a:ln>
              <a:effectLst/>
            </c:spPr>
            <c:extLst>
              <c:ext xmlns:c16="http://schemas.microsoft.com/office/drawing/2014/chart" uri="{C3380CC4-5D6E-409C-BE32-E72D297353CC}">
                <c16:uniqueId val="{00000009-C679-4BE9-AECF-2DEBE3FE77A0}"/>
              </c:ext>
            </c:extLst>
          </c:dPt>
          <c:dPt>
            <c:idx val="9"/>
            <c:invertIfNegative val="0"/>
            <c:bubble3D val="0"/>
            <c:spPr>
              <a:solidFill>
                <a:srgbClr val="C61678"/>
              </a:solidFill>
              <a:ln w="47625">
                <a:noFill/>
              </a:ln>
              <a:effectLst/>
            </c:spPr>
            <c:extLst>
              <c:ext xmlns:c16="http://schemas.microsoft.com/office/drawing/2014/chart" uri="{C3380CC4-5D6E-409C-BE32-E72D297353CC}">
                <c16:uniqueId val="{0000000B-C679-4BE9-AECF-2DEBE3FE77A0}"/>
              </c:ext>
            </c:extLst>
          </c:dPt>
          <c:dPt>
            <c:idx val="10"/>
            <c:invertIfNegative val="0"/>
            <c:bubble3D val="0"/>
            <c:extLst>
              <c:ext xmlns:c16="http://schemas.microsoft.com/office/drawing/2014/chart" uri="{C3380CC4-5D6E-409C-BE32-E72D297353CC}">
                <c16:uniqueId val="{0000000C-C679-4BE9-AECF-2DEBE3FE77A0}"/>
              </c:ext>
            </c:extLst>
          </c:dPt>
          <c:dPt>
            <c:idx val="11"/>
            <c:invertIfNegative val="0"/>
            <c:bubble3D val="0"/>
            <c:spPr>
              <a:solidFill>
                <a:schemeClr val="accent2"/>
              </a:solidFill>
              <a:ln w="47625">
                <a:noFill/>
              </a:ln>
              <a:effectLst/>
            </c:spPr>
            <c:extLst>
              <c:ext xmlns:c16="http://schemas.microsoft.com/office/drawing/2014/chart" uri="{C3380CC4-5D6E-409C-BE32-E72D297353CC}">
                <c16:uniqueId val="{0000000E-C679-4BE9-AECF-2DEBE3FE77A0}"/>
              </c:ext>
            </c:extLst>
          </c:dPt>
          <c:dPt>
            <c:idx val="12"/>
            <c:invertIfNegative val="0"/>
            <c:bubble3D val="0"/>
            <c:spPr>
              <a:solidFill>
                <a:srgbClr val="FF0000"/>
              </a:solidFill>
              <a:ln w="47625">
                <a:noFill/>
              </a:ln>
              <a:effectLst/>
            </c:spPr>
            <c:extLst>
              <c:ext xmlns:c16="http://schemas.microsoft.com/office/drawing/2014/chart" uri="{C3380CC4-5D6E-409C-BE32-E72D297353CC}">
                <c16:uniqueId val="{0000000F-0A63-4F45-98AE-E7FFF46147C6}"/>
              </c:ext>
            </c:extLst>
          </c:dPt>
          <c:dLbls>
            <c:spPr>
              <a:noFill/>
              <a:ln>
                <a:noFill/>
              </a:ln>
              <a:effectLst/>
            </c:spPr>
            <c:txPr>
              <a:bodyPr/>
              <a:lstStyle/>
              <a:p>
                <a:pPr>
                  <a:defRPr sz="8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0.00</c:formatCode>
                <c:ptCount val="13"/>
                <c:pt idx="0">
                  <c:v>12.263999999999999</c:v>
                </c:pt>
                <c:pt idx="1">
                  <c:v>10.132</c:v>
                </c:pt>
                <c:pt idx="2">
                  <c:v>9.52</c:v>
                </c:pt>
                <c:pt idx="3">
                  <c:v>10.566000000000001</c:v>
                </c:pt>
                <c:pt idx="4">
                  <c:v>8.2460000000000004</c:v>
                </c:pt>
                <c:pt idx="5">
                  <c:v>11.071</c:v>
                </c:pt>
                <c:pt idx="6">
                  <c:v>12.07</c:v>
                </c:pt>
                <c:pt idx="7">
                  <c:v>10.335000000000001</c:v>
                </c:pt>
                <c:pt idx="9">
                  <c:v>12.486000000000001</c:v>
                </c:pt>
                <c:pt idx="10">
                  <c:v>10.36</c:v>
                </c:pt>
                <c:pt idx="11">
                  <c:v>10.84</c:v>
                </c:pt>
                <c:pt idx="12">
                  <c:v>10.425000000000001</c:v>
                </c:pt>
              </c:numCache>
            </c:numRef>
          </c:val>
          <c:extLst>
            <c:ext xmlns:c16="http://schemas.microsoft.com/office/drawing/2014/chart" uri="{C3380CC4-5D6E-409C-BE32-E72D297353CC}">
              <c16:uniqueId val="{0000000F-C679-4BE9-AECF-2DEBE3FE77A0}"/>
            </c:ext>
          </c:extLst>
        </c:ser>
        <c:dLbls>
          <c:showLegendKey val="0"/>
          <c:showVal val="1"/>
          <c:showCatName val="0"/>
          <c:showSerName val="0"/>
          <c:showPercent val="0"/>
          <c:showBubbleSize val="0"/>
        </c:dLbls>
        <c:gapWidth val="35"/>
        <c:axId val="445131256"/>
        <c:axId val="275282432"/>
      </c:barChart>
      <c:catAx>
        <c:axId val="445131256"/>
        <c:scaling>
          <c:orientation val="minMax"/>
        </c:scaling>
        <c:delete val="0"/>
        <c:axPos val="b"/>
        <c:numFmt formatCode="General" sourceLinked="1"/>
        <c:majorTickMark val="none"/>
        <c:minorTickMark val="none"/>
        <c:tickLblPos val="nextTo"/>
        <c:spPr>
          <a:ln w="19050">
            <a:solidFill>
              <a:schemeClr val="tx1">
                <a:lumMod val="85000"/>
                <a:lumOff val="15000"/>
              </a:schemeClr>
            </a:solidFill>
          </a:ln>
        </c:spPr>
        <c:txPr>
          <a:bodyPr/>
          <a:lstStyle/>
          <a:p>
            <a:pPr>
              <a:defRPr sz="700">
                <a:solidFill>
                  <a:schemeClr val="bg1"/>
                </a:solidFill>
              </a:defRPr>
            </a:pPr>
            <a:endParaRPr lang="en-US"/>
          </a:p>
        </c:txPr>
        <c:crossAx val="275282432"/>
        <c:crossesAt val="0"/>
        <c:auto val="1"/>
        <c:lblAlgn val="ctr"/>
        <c:lblOffset val="100"/>
        <c:noMultiLvlLbl val="0"/>
      </c:catAx>
      <c:valAx>
        <c:axId val="275282432"/>
        <c:scaling>
          <c:orientation val="minMax"/>
          <c:max val="19"/>
          <c:min val="0"/>
        </c:scaling>
        <c:delete val="1"/>
        <c:axPos val="l"/>
        <c:majorGridlines>
          <c:spPr>
            <a:ln>
              <a:solidFill>
                <a:schemeClr val="bg1"/>
              </a:solidFill>
            </a:ln>
          </c:spPr>
        </c:majorGridlines>
        <c:numFmt formatCode="0.00" sourceLinked="1"/>
        <c:majorTickMark val="out"/>
        <c:minorTickMark val="none"/>
        <c:tickLblPos val="nextTo"/>
        <c:crossAx val="445131256"/>
        <c:crosses val="autoZero"/>
        <c:crossBetween val="between"/>
        <c:majorUnit val="2"/>
      </c:valAx>
      <c:spPr>
        <a:solidFill>
          <a:schemeClr val="bg1">
            <a:lumMod val="85000"/>
            <a:alpha val="50000"/>
          </a:schemeClr>
        </a:solidFill>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lgn="l">
              <a:lnSpc>
                <a:spcPct val="120000"/>
              </a:lnSpc>
              <a:defRPr sz="1000" b="0" i="0" u="none" cap="none" normalizeH="0">
                <a:solidFill>
                  <a:schemeClr val="tx1">
                    <a:lumMod val="75000"/>
                    <a:lumOff val="25000"/>
                  </a:schemeClr>
                </a:solidFill>
              </a:defRPr>
            </a:pPr>
            <a:r>
              <a:rPr lang="en-US" sz="800" b="0" i="0" u="none" cap="none" normalizeH="0" dirty="0">
                <a:solidFill>
                  <a:schemeClr val="tx1">
                    <a:lumMod val="75000"/>
                    <a:lumOff val="25000"/>
                  </a:schemeClr>
                </a:solidFill>
              </a:rPr>
              <a:t>VOLUME by Month</a:t>
            </a:r>
            <a:r>
              <a:rPr lang="en-US" sz="800" b="0" i="0" u="none" cap="none" normalizeH="0" baseline="0" dirty="0">
                <a:solidFill>
                  <a:schemeClr val="tx1">
                    <a:lumMod val="75000"/>
                    <a:lumOff val="25000"/>
                  </a:schemeClr>
                </a:solidFill>
              </a:rPr>
              <a:t> (</a:t>
            </a:r>
            <a:r>
              <a:rPr lang="en-US" sz="800" b="0" i="0" u="none" cap="none" normalizeH="0" baseline="0" dirty="0" smtClean="0">
                <a:solidFill>
                  <a:schemeClr val="tx1">
                    <a:lumMod val="75000"/>
                    <a:lumOff val="25000"/>
                  </a:schemeClr>
                </a:solidFill>
              </a:rPr>
              <a:t>2006-2018)* </a:t>
            </a:r>
            <a:endParaRPr lang="en-US" sz="800" b="0" i="0" u="none" cap="none" normalizeH="0" dirty="0">
              <a:solidFill>
                <a:schemeClr val="tx1">
                  <a:lumMod val="75000"/>
                  <a:lumOff val="25000"/>
                </a:schemeClr>
              </a:solidFill>
            </a:endParaRPr>
          </a:p>
        </c:rich>
      </c:tx>
      <c:layout>
        <c:manualLayout>
          <c:xMode val="edge"/>
          <c:yMode val="edge"/>
          <c:x val="2.2001172797211099E-2"/>
          <c:y val="7.6453201240477497E-2"/>
        </c:manualLayout>
      </c:layout>
      <c:overlay val="1"/>
      <c:spPr>
        <a:noFill/>
      </c:spPr>
    </c:title>
    <c:autoTitleDeleted val="0"/>
    <c:plotArea>
      <c:layout/>
      <c:barChart>
        <c:barDir val="col"/>
        <c:grouping val="clustered"/>
        <c:varyColors val="0"/>
        <c:ser>
          <c:idx val="0"/>
          <c:order val="0"/>
          <c:tx>
            <c:strRef>
              <c:f>Sheet1!$G$1</c:f>
              <c:strCache>
                <c:ptCount val="1"/>
                <c:pt idx="0">
                  <c:v>2006</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00-CDEB-4514-9A07-7ADE65E44F86}"/>
              </c:ext>
            </c:extLst>
          </c:dPt>
          <c:dPt>
            <c:idx val="2"/>
            <c:invertIfNegative val="0"/>
            <c:bubble3D val="0"/>
            <c:extLst>
              <c:ext xmlns:c16="http://schemas.microsoft.com/office/drawing/2014/chart" uri="{C3380CC4-5D6E-409C-BE32-E72D297353CC}">
                <c16:uniqueId val="{00000001-CDEB-4514-9A07-7ADE65E44F86}"/>
              </c:ext>
            </c:extLst>
          </c:dPt>
          <c:dPt>
            <c:idx val="3"/>
            <c:invertIfNegative val="0"/>
            <c:bubble3D val="0"/>
            <c:extLst>
              <c:ext xmlns:c16="http://schemas.microsoft.com/office/drawing/2014/chart" uri="{C3380CC4-5D6E-409C-BE32-E72D297353CC}">
                <c16:uniqueId val="{00000002-CDEB-4514-9A07-7ADE65E44F86}"/>
              </c:ext>
            </c:extLst>
          </c:dPt>
          <c:dPt>
            <c:idx val="4"/>
            <c:invertIfNegative val="0"/>
            <c:bubble3D val="0"/>
            <c:extLst>
              <c:ext xmlns:c16="http://schemas.microsoft.com/office/drawing/2014/chart" uri="{C3380CC4-5D6E-409C-BE32-E72D297353CC}">
                <c16:uniqueId val="{00000003-CDEB-4514-9A07-7ADE65E44F86}"/>
              </c:ext>
            </c:extLst>
          </c:dPt>
          <c:dPt>
            <c:idx val="5"/>
            <c:invertIfNegative val="0"/>
            <c:bubble3D val="0"/>
            <c:extLst>
              <c:ext xmlns:c16="http://schemas.microsoft.com/office/drawing/2014/chart" uri="{C3380CC4-5D6E-409C-BE32-E72D297353CC}">
                <c16:uniqueId val="{00000004-CDEB-4514-9A07-7ADE65E44F86}"/>
              </c:ext>
            </c:extLst>
          </c:dPt>
          <c:dPt>
            <c:idx val="6"/>
            <c:invertIfNegative val="0"/>
            <c:bubble3D val="0"/>
            <c:extLst>
              <c:ext xmlns:c16="http://schemas.microsoft.com/office/drawing/2014/chart" uri="{C3380CC4-5D6E-409C-BE32-E72D297353CC}">
                <c16:uniqueId val="{00000005-CDEB-4514-9A07-7ADE65E44F86}"/>
              </c:ext>
            </c:extLst>
          </c:dPt>
          <c:dPt>
            <c:idx val="7"/>
            <c:invertIfNegative val="0"/>
            <c:bubble3D val="0"/>
            <c:extLst>
              <c:ext xmlns:c16="http://schemas.microsoft.com/office/drawing/2014/chart" uri="{C3380CC4-5D6E-409C-BE32-E72D297353CC}">
                <c16:uniqueId val="{00000006-CDEB-4514-9A07-7ADE65E44F86}"/>
              </c:ext>
            </c:extLst>
          </c:dPt>
          <c:dPt>
            <c:idx val="8"/>
            <c:invertIfNegative val="0"/>
            <c:bubble3D val="0"/>
            <c:extLst>
              <c:ext xmlns:c16="http://schemas.microsoft.com/office/drawing/2014/chart" uri="{C3380CC4-5D6E-409C-BE32-E72D297353CC}">
                <c16:uniqueId val="{00000007-CDEB-4514-9A07-7ADE65E44F86}"/>
              </c:ext>
            </c:extLst>
          </c:dPt>
          <c:dPt>
            <c:idx val="9"/>
            <c:invertIfNegative val="0"/>
            <c:bubble3D val="0"/>
            <c:extLst>
              <c:ext xmlns:c16="http://schemas.microsoft.com/office/drawing/2014/chart" uri="{C3380CC4-5D6E-409C-BE32-E72D297353CC}">
                <c16:uniqueId val="{00000008-CDEB-4514-9A07-7ADE65E44F86}"/>
              </c:ext>
            </c:extLst>
          </c:dPt>
          <c:dPt>
            <c:idx val="10"/>
            <c:invertIfNegative val="0"/>
            <c:bubble3D val="0"/>
            <c:extLst>
              <c:ext xmlns:c16="http://schemas.microsoft.com/office/drawing/2014/chart" uri="{C3380CC4-5D6E-409C-BE32-E72D297353CC}">
                <c16:uniqueId val="{00000009-CDEB-4514-9A07-7ADE65E44F86}"/>
              </c:ext>
            </c:extLst>
          </c:dPt>
          <c:dPt>
            <c:idx val="11"/>
            <c:invertIfNegative val="0"/>
            <c:bubble3D val="0"/>
            <c:spPr>
              <a:solidFill>
                <a:srgbClr val="F7911E"/>
              </a:solidFill>
              <a:effectLst/>
            </c:spPr>
            <c:extLst>
              <c:ext xmlns:c16="http://schemas.microsoft.com/office/drawing/2014/chart" uri="{C3380CC4-5D6E-409C-BE32-E72D297353CC}">
                <c16:uniqueId val="{0000000B-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6.3479999999999999</c:v>
                </c:pt>
                <c:pt idx="1">
                  <c:v>7.2220000000000004</c:v>
                </c:pt>
                <c:pt idx="2">
                  <c:v>7.4930000000000003</c:v>
                </c:pt>
                <c:pt idx="3">
                  <c:v>10.606999999999999</c:v>
                </c:pt>
                <c:pt idx="4">
                  <c:v>10.220000000000001</c:v>
                </c:pt>
                <c:pt idx="5">
                  <c:v>11.773</c:v>
                </c:pt>
                <c:pt idx="6">
                  <c:v>12.795</c:v>
                </c:pt>
                <c:pt idx="7">
                  <c:v>15.622999999999999</c:v>
                </c:pt>
                <c:pt idx="8">
                  <c:v>10.122999999999999</c:v>
                </c:pt>
                <c:pt idx="9">
                  <c:v>10.032999999999999</c:v>
                </c:pt>
                <c:pt idx="10">
                  <c:v>8.077</c:v>
                </c:pt>
                <c:pt idx="11">
                  <c:v>12.263999999999999</c:v>
                </c:pt>
              </c:numCache>
            </c:numRef>
          </c:val>
          <c:extLst>
            <c:ext xmlns:c16="http://schemas.microsoft.com/office/drawing/2014/chart" uri="{C3380CC4-5D6E-409C-BE32-E72D297353CC}">
              <c16:uniqueId val="{0000000C-CDEB-4514-9A07-7ADE65E44F86}"/>
            </c:ext>
          </c:extLst>
        </c:ser>
        <c:ser>
          <c:idx val="1"/>
          <c:order val="1"/>
          <c:tx>
            <c:strRef>
              <c:f>Sheet1!$H$1</c:f>
              <c:strCache>
                <c:ptCount val="1"/>
                <c:pt idx="0">
                  <c:v>2007</c:v>
                </c:pt>
              </c:strCache>
            </c:strRef>
          </c:tx>
          <c:spPr>
            <a:solidFill>
              <a:schemeClr val="bg1">
                <a:lumMod val="65000"/>
              </a:schemeClr>
            </a:solidFill>
            <a:effectLst/>
          </c:spPr>
          <c:invertIfNegative val="0"/>
          <c:dPt>
            <c:idx val="1"/>
            <c:invertIfNegative val="0"/>
            <c:bubble3D val="0"/>
            <c:extLst>
              <c:ext xmlns:c16="http://schemas.microsoft.com/office/drawing/2014/chart" uri="{C3380CC4-5D6E-409C-BE32-E72D297353CC}">
                <c16:uniqueId val="{0000000D-CDEB-4514-9A07-7ADE65E44F86}"/>
              </c:ext>
            </c:extLst>
          </c:dPt>
          <c:dPt>
            <c:idx val="2"/>
            <c:invertIfNegative val="0"/>
            <c:bubble3D val="0"/>
            <c:extLst>
              <c:ext xmlns:c16="http://schemas.microsoft.com/office/drawing/2014/chart" uri="{C3380CC4-5D6E-409C-BE32-E72D297353CC}">
                <c16:uniqueId val="{0000000E-CDEB-4514-9A07-7ADE65E44F86}"/>
              </c:ext>
            </c:extLst>
          </c:dPt>
          <c:dPt>
            <c:idx val="3"/>
            <c:invertIfNegative val="0"/>
            <c:bubble3D val="0"/>
            <c:extLst>
              <c:ext xmlns:c16="http://schemas.microsoft.com/office/drawing/2014/chart" uri="{C3380CC4-5D6E-409C-BE32-E72D297353CC}">
                <c16:uniqueId val="{0000000F-CDEB-4514-9A07-7ADE65E44F86}"/>
              </c:ext>
            </c:extLst>
          </c:dPt>
          <c:dPt>
            <c:idx val="4"/>
            <c:invertIfNegative val="0"/>
            <c:bubble3D val="0"/>
            <c:extLst>
              <c:ext xmlns:c16="http://schemas.microsoft.com/office/drawing/2014/chart" uri="{C3380CC4-5D6E-409C-BE32-E72D297353CC}">
                <c16:uniqueId val="{00000010-CDEB-4514-9A07-7ADE65E44F86}"/>
              </c:ext>
            </c:extLst>
          </c:dPt>
          <c:dPt>
            <c:idx val="5"/>
            <c:invertIfNegative val="0"/>
            <c:bubble3D val="0"/>
            <c:extLst>
              <c:ext xmlns:c16="http://schemas.microsoft.com/office/drawing/2014/chart" uri="{C3380CC4-5D6E-409C-BE32-E72D297353CC}">
                <c16:uniqueId val="{00000011-CDEB-4514-9A07-7ADE65E44F86}"/>
              </c:ext>
            </c:extLst>
          </c:dPt>
          <c:dPt>
            <c:idx val="6"/>
            <c:invertIfNegative val="0"/>
            <c:bubble3D val="0"/>
            <c:extLst>
              <c:ext xmlns:c16="http://schemas.microsoft.com/office/drawing/2014/chart" uri="{C3380CC4-5D6E-409C-BE32-E72D297353CC}">
                <c16:uniqueId val="{00000012-CDEB-4514-9A07-7ADE65E44F86}"/>
              </c:ext>
            </c:extLst>
          </c:dPt>
          <c:dPt>
            <c:idx val="7"/>
            <c:invertIfNegative val="0"/>
            <c:bubble3D val="0"/>
            <c:extLst>
              <c:ext xmlns:c16="http://schemas.microsoft.com/office/drawing/2014/chart" uri="{C3380CC4-5D6E-409C-BE32-E72D297353CC}">
                <c16:uniqueId val="{00000013-CDEB-4514-9A07-7ADE65E44F86}"/>
              </c:ext>
            </c:extLst>
          </c:dPt>
          <c:dPt>
            <c:idx val="8"/>
            <c:invertIfNegative val="0"/>
            <c:bubble3D val="0"/>
            <c:extLst>
              <c:ext xmlns:c16="http://schemas.microsoft.com/office/drawing/2014/chart" uri="{C3380CC4-5D6E-409C-BE32-E72D297353CC}">
                <c16:uniqueId val="{00000014-CDEB-4514-9A07-7ADE65E44F86}"/>
              </c:ext>
            </c:extLst>
          </c:dPt>
          <c:dPt>
            <c:idx val="9"/>
            <c:invertIfNegative val="0"/>
            <c:bubble3D val="0"/>
            <c:extLst>
              <c:ext xmlns:c16="http://schemas.microsoft.com/office/drawing/2014/chart" uri="{C3380CC4-5D6E-409C-BE32-E72D297353CC}">
                <c16:uniqueId val="{00000015-CDEB-4514-9A07-7ADE65E44F86}"/>
              </c:ext>
            </c:extLst>
          </c:dPt>
          <c:dPt>
            <c:idx val="10"/>
            <c:invertIfNegative val="0"/>
            <c:bubble3D val="0"/>
            <c:extLst>
              <c:ext xmlns:c16="http://schemas.microsoft.com/office/drawing/2014/chart" uri="{C3380CC4-5D6E-409C-BE32-E72D297353CC}">
                <c16:uniqueId val="{00000016-CDEB-4514-9A07-7ADE65E44F86}"/>
              </c:ext>
            </c:extLst>
          </c:dPt>
          <c:dPt>
            <c:idx val="11"/>
            <c:invertIfNegative val="0"/>
            <c:bubble3D val="0"/>
            <c:spPr>
              <a:solidFill>
                <a:srgbClr val="C61678"/>
              </a:solidFill>
              <a:effectLst/>
            </c:spPr>
            <c:extLst>
              <c:ext xmlns:c16="http://schemas.microsoft.com/office/drawing/2014/chart" uri="{C3380CC4-5D6E-409C-BE32-E72D297353CC}">
                <c16:uniqueId val="{00000018-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5.7690000000000001</c:v>
                </c:pt>
                <c:pt idx="1">
                  <c:v>7.3479999999999999</c:v>
                </c:pt>
                <c:pt idx="2" formatCode="0.000">
                  <c:v>9.14</c:v>
                </c:pt>
                <c:pt idx="3">
                  <c:v>10.167999999999999</c:v>
                </c:pt>
                <c:pt idx="4">
                  <c:v>10.824</c:v>
                </c:pt>
                <c:pt idx="5">
                  <c:v>10.664999999999999</c:v>
                </c:pt>
                <c:pt idx="6">
                  <c:v>12.111000000000001</c:v>
                </c:pt>
                <c:pt idx="7">
                  <c:v>15.407</c:v>
                </c:pt>
                <c:pt idx="8">
                  <c:v>9.6430000000000007</c:v>
                </c:pt>
                <c:pt idx="9">
                  <c:v>10.156000000000001</c:v>
                </c:pt>
                <c:pt idx="10">
                  <c:v>8.5030000000000001</c:v>
                </c:pt>
                <c:pt idx="11">
                  <c:v>10.132</c:v>
                </c:pt>
              </c:numCache>
            </c:numRef>
          </c:val>
          <c:extLst>
            <c:ext xmlns:c16="http://schemas.microsoft.com/office/drawing/2014/chart" uri="{C3380CC4-5D6E-409C-BE32-E72D297353CC}">
              <c16:uniqueId val="{00000019-CDEB-4514-9A07-7ADE65E44F86}"/>
            </c:ext>
          </c:extLst>
        </c:ser>
        <c:ser>
          <c:idx val="2"/>
          <c:order val="2"/>
          <c:tx>
            <c:strRef>
              <c:f>Sheet1!$I$1</c:f>
              <c:strCache>
                <c:ptCount val="1"/>
                <c:pt idx="0">
                  <c:v>2008</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1A-CDEB-4514-9A07-7ADE65E44F86}"/>
              </c:ext>
            </c:extLst>
          </c:dPt>
          <c:dPt>
            <c:idx val="2"/>
            <c:invertIfNegative val="0"/>
            <c:bubble3D val="0"/>
            <c:extLst>
              <c:ext xmlns:c16="http://schemas.microsoft.com/office/drawing/2014/chart" uri="{C3380CC4-5D6E-409C-BE32-E72D297353CC}">
                <c16:uniqueId val="{0000001B-CDEB-4514-9A07-7ADE65E44F86}"/>
              </c:ext>
            </c:extLst>
          </c:dPt>
          <c:dPt>
            <c:idx val="3"/>
            <c:invertIfNegative val="0"/>
            <c:bubble3D val="0"/>
            <c:extLst>
              <c:ext xmlns:c16="http://schemas.microsoft.com/office/drawing/2014/chart" uri="{C3380CC4-5D6E-409C-BE32-E72D297353CC}">
                <c16:uniqueId val="{0000001C-CDEB-4514-9A07-7ADE65E44F86}"/>
              </c:ext>
            </c:extLst>
          </c:dPt>
          <c:dPt>
            <c:idx val="4"/>
            <c:invertIfNegative val="0"/>
            <c:bubble3D val="0"/>
            <c:extLst>
              <c:ext xmlns:c16="http://schemas.microsoft.com/office/drawing/2014/chart" uri="{C3380CC4-5D6E-409C-BE32-E72D297353CC}">
                <c16:uniqueId val="{0000001D-CDEB-4514-9A07-7ADE65E44F86}"/>
              </c:ext>
            </c:extLst>
          </c:dPt>
          <c:dPt>
            <c:idx val="5"/>
            <c:invertIfNegative val="0"/>
            <c:bubble3D val="0"/>
            <c:extLst>
              <c:ext xmlns:c16="http://schemas.microsoft.com/office/drawing/2014/chart" uri="{C3380CC4-5D6E-409C-BE32-E72D297353CC}">
                <c16:uniqueId val="{0000001E-CDEB-4514-9A07-7ADE65E44F86}"/>
              </c:ext>
            </c:extLst>
          </c:dPt>
          <c:dPt>
            <c:idx val="6"/>
            <c:invertIfNegative val="0"/>
            <c:bubble3D val="0"/>
            <c:extLst>
              <c:ext xmlns:c16="http://schemas.microsoft.com/office/drawing/2014/chart" uri="{C3380CC4-5D6E-409C-BE32-E72D297353CC}">
                <c16:uniqueId val="{0000001F-CDEB-4514-9A07-7ADE65E44F86}"/>
              </c:ext>
            </c:extLst>
          </c:dPt>
          <c:dPt>
            <c:idx val="7"/>
            <c:invertIfNegative val="0"/>
            <c:bubble3D val="0"/>
            <c:extLst>
              <c:ext xmlns:c16="http://schemas.microsoft.com/office/drawing/2014/chart" uri="{C3380CC4-5D6E-409C-BE32-E72D297353CC}">
                <c16:uniqueId val="{00000020-CDEB-4514-9A07-7ADE65E44F86}"/>
              </c:ext>
            </c:extLst>
          </c:dPt>
          <c:dPt>
            <c:idx val="8"/>
            <c:invertIfNegative val="0"/>
            <c:bubble3D val="0"/>
            <c:extLst>
              <c:ext xmlns:c16="http://schemas.microsoft.com/office/drawing/2014/chart" uri="{C3380CC4-5D6E-409C-BE32-E72D297353CC}">
                <c16:uniqueId val="{00000021-CDEB-4514-9A07-7ADE65E44F86}"/>
              </c:ext>
            </c:extLst>
          </c:dPt>
          <c:dPt>
            <c:idx val="9"/>
            <c:invertIfNegative val="0"/>
            <c:bubble3D val="0"/>
            <c:extLst>
              <c:ext xmlns:c16="http://schemas.microsoft.com/office/drawing/2014/chart" uri="{C3380CC4-5D6E-409C-BE32-E72D297353CC}">
                <c16:uniqueId val="{00000022-CDEB-4514-9A07-7ADE65E44F86}"/>
              </c:ext>
            </c:extLst>
          </c:dPt>
          <c:dPt>
            <c:idx val="10"/>
            <c:invertIfNegative val="0"/>
            <c:bubble3D val="0"/>
            <c:extLst>
              <c:ext xmlns:c16="http://schemas.microsoft.com/office/drawing/2014/chart" uri="{C3380CC4-5D6E-409C-BE32-E72D297353CC}">
                <c16:uniqueId val="{00000023-CDEB-4514-9A07-7ADE65E44F86}"/>
              </c:ext>
            </c:extLst>
          </c:dPt>
          <c:dPt>
            <c:idx val="11"/>
            <c:invertIfNegative val="0"/>
            <c:bubble3D val="0"/>
            <c:spPr>
              <a:solidFill>
                <a:srgbClr val="F7911E"/>
              </a:solidFill>
              <a:effectLst/>
            </c:spPr>
            <c:extLst>
              <c:ext xmlns:c16="http://schemas.microsoft.com/office/drawing/2014/chart" uri="{C3380CC4-5D6E-409C-BE32-E72D297353CC}">
                <c16:uniqueId val="{00000025-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Sheet1!$I$2:$I$13</c:f>
              <c:numCache>
                <c:formatCode>0.000</c:formatCode>
                <c:ptCount val="12"/>
                <c:pt idx="0">
                  <c:v>6.1390000000000002</c:v>
                </c:pt>
                <c:pt idx="1">
                  <c:v>8.1479999999999997</c:v>
                </c:pt>
                <c:pt idx="2">
                  <c:v>9.2970000000000006</c:v>
                </c:pt>
                <c:pt idx="3">
                  <c:v>8.3070000000000004</c:v>
                </c:pt>
                <c:pt idx="4">
                  <c:v>11.7</c:v>
                </c:pt>
                <c:pt idx="5">
                  <c:v>10.446999999999999</c:v>
                </c:pt>
                <c:pt idx="6">
                  <c:v>11.62</c:v>
                </c:pt>
                <c:pt idx="7">
                  <c:v>13.7</c:v>
                </c:pt>
                <c:pt idx="8">
                  <c:v>9.4789999999999992</c:v>
                </c:pt>
                <c:pt idx="9">
                  <c:v>9.6929999999999996</c:v>
                </c:pt>
                <c:pt idx="10">
                  <c:v>6.391</c:v>
                </c:pt>
                <c:pt idx="11">
                  <c:v>9.52</c:v>
                </c:pt>
              </c:numCache>
            </c:numRef>
          </c:val>
          <c:extLst>
            <c:ext xmlns:c16="http://schemas.microsoft.com/office/drawing/2014/chart" uri="{C3380CC4-5D6E-409C-BE32-E72D297353CC}">
              <c16:uniqueId val="{00000026-CDEB-4514-9A07-7ADE65E44F86}"/>
            </c:ext>
          </c:extLst>
        </c:ser>
        <c:ser>
          <c:idx val="3"/>
          <c:order val="3"/>
          <c:tx>
            <c:strRef>
              <c:f>Sheet1!$J$1</c:f>
              <c:strCache>
                <c:ptCount val="1"/>
                <c:pt idx="0">
                  <c:v>2009</c:v>
                </c:pt>
              </c:strCache>
            </c:strRef>
          </c:tx>
          <c:spPr>
            <a:solidFill>
              <a:schemeClr val="bg1">
                <a:lumMod val="65000"/>
              </a:schemeClr>
            </a:solidFill>
            <a:effectLst/>
          </c:spPr>
          <c:invertIfNegative val="0"/>
          <c:dPt>
            <c:idx val="1"/>
            <c:invertIfNegative val="0"/>
            <c:bubble3D val="0"/>
            <c:extLst>
              <c:ext xmlns:c16="http://schemas.microsoft.com/office/drawing/2014/chart" uri="{C3380CC4-5D6E-409C-BE32-E72D297353CC}">
                <c16:uniqueId val="{00000028-CDEB-4514-9A07-7ADE65E44F86}"/>
              </c:ext>
            </c:extLst>
          </c:dPt>
          <c:dPt>
            <c:idx val="2"/>
            <c:invertIfNegative val="0"/>
            <c:bubble3D val="0"/>
            <c:extLst>
              <c:ext xmlns:c16="http://schemas.microsoft.com/office/drawing/2014/chart" uri="{C3380CC4-5D6E-409C-BE32-E72D297353CC}">
                <c16:uniqueId val="{0000002A-CDEB-4514-9A07-7ADE65E44F86}"/>
              </c:ext>
            </c:extLst>
          </c:dPt>
          <c:dPt>
            <c:idx val="3"/>
            <c:invertIfNegative val="0"/>
            <c:bubble3D val="0"/>
            <c:extLst>
              <c:ext xmlns:c16="http://schemas.microsoft.com/office/drawing/2014/chart" uri="{C3380CC4-5D6E-409C-BE32-E72D297353CC}">
                <c16:uniqueId val="{0000002C-CDEB-4514-9A07-7ADE65E44F86}"/>
              </c:ext>
            </c:extLst>
          </c:dPt>
          <c:dPt>
            <c:idx val="4"/>
            <c:invertIfNegative val="0"/>
            <c:bubble3D val="0"/>
            <c:extLst>
              <c:ext xmlns:c16="http://schemas.microsoft.com/office/drawing/2014/chart" uri="{C3380CC4-5D6E-409C-BE32-E72D297353CC}">
                <c16:uniqueId val="{0000002E-CDEB-4514-9A07-7ADE65E44F86}"/>
              </c:ext>
            </c:extLst>
          </c:dPt>
          <c:dPt>
            <c:idx val="5"/>
            <c:invertIfNegative val="0"/>
            <c:bubble3D val="0"/>
            <c:extLst>
              <c:ext xmlns:c16="http://schemas.microsoft.com/office/drawing/2014/chart" uri="{C3380CC4-5D6E-409C-BE32-E72D297353CC}">
                <c16:uniqueId val="{00000030-CDEB-4514-9A07-7ADE65E44F86}"/>
              </c:ext>
            </c:extLst>
          </c:dPt>
          <c:dPt>
            <c:idx val="6"/>
            <c:invertIfNegative val="0"/>
            <c:bubble3D val="0"/>
            <c:extLst>
              <c:ext xmlns:c16="http://schemas.microsoft.com/office/drawing/2014/chart" uri="{C3380CC4-5D6E-409C-BE32-E72D297353CC}">
                <c16:uniqueId val="{00000032-CDEB-4514-9A07-7ADE65E44F86}"/>
              </c:ext>
            </c:extLst>
          </c:dPt>
          <c:dPt>
            <c:idx val="7"/>
            <c:invertIfNegative val="0"/>
            <c:bubble3D val="0"/>
            <c:extLst>
              <c:ext xmlns:c16="http://schemas.microsoft.com/office/drawing/2014/chart" uri="{C3380CC4-5D6E-409C-BE32-E72D297353CC}">
                <c16:uniqueId val="{00000034-CDEB-4514-9A07-7ADE65E44F86}"/>
              </c:ext>
            </c:extLst>
          </c:dPt>
          <c:dPt>
            <c:idx val="8"/>
            <c:invertIfNegative val="0"/>
            <c:bubble3D val="0"/>
            <c:extLst>
              <c:ext xmlns:c16="http://schemas.microsoft.com/office/drawing/2014/chart" uri="{C3380CC4-5D6E-409C-BE32-E72D297353CC}">
                <c16:uniqueId val="{00000036-CDEB-4514-9A07-7ADE65E44F86}"/>
              </c:ext>
            </c:extLst>
          </c:dPt>
          <c:dPt>
            <c:idx val="9"/>
            <c:invertIfNegative val="0"/>
            <c:bubble3D val="0"/>
            <c:extLst>
              <c:ext xmlns:c16="http://schemas.microsoft.com/office/drawing/2014/chart" uri="{C3380CC4-5D6E-409C-BE32-E72D297353CC}">
                <c16:uniqueId val="{00000038-CDEB-4514-9A07-7ADE65E44F86}"/>
              </c:ext>
            </c:extLst>
          </c:dPt>
          <c:dPt>
            <c:idx val="10"/>
            <c:invertIfNegative val="0"/>
            <c:bubble3D val="0"/>
            <c:extLst>
              <c:ext xmlns:c16="http://schemas.microsoft.com/office/drawing/2014/chart" uri="{C3380CC4-5D6E-409C-BE32-E72D297353CC}">
                <c16:uniqueId val="{0000003A-CDEB-4514-9A07-7ADE65E44F86}"/>
              </c:ext>
            </c:extLst>
          </c:dPt>
          <c:dPt>
            <c:idx val="11"/>
            <c:invertIfNegative val="0"/>
            <c:bubble3D val="0"/>
            <c:spPr>
              <a:solidFill>
                <a:srgbClr val="C61678"/>
              </a:solidFill>
              <a:effectLst/>
            </c:spPr>
            <c:extLst>
              <c:ext xmlns:c16="http://schemas.microsoft.com/office/drawing/2014/chart" uri="{C3380CC4-5D6E-409C-BE32-E72D297353CC}">
                <c16:uniqueId val="{0000003C-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Sheet1!$J$2:$J$13</c:f>
              <c:numCache>
                <c:formatCode>0.000</c:formatCode>
                <c:ptCount val="12"/>
                <c:pt idx="0">
                  <c:v>5.5940000000000003</c:v>
                </c:pt>
                <c:pt idx="1">
                  <c:v>6.7690000000000001</c:v>
                </c:pt>
                <c:pt idx="2">
                  <c:v>8.0909999999999993</c:v>
                </c:pt>
                <c:pt idx="3">
                  <c:v>11.202</c:v>
                </c:pt>
                <c:pt idx="4">
                  <c:v>12.462</c:v>
                </c:pt>
                <c:pt idx="5">
                  <c:v>10.521000000000001</c:v>
                </c:pt>
                <c:pt idx="6">
                  <c:v>14.084</c:v>
                </c:pt>
                <c:pt idx="7">
                  <c:v>15.552</c:v>
                </c:pt>
                <c:pt idx="8">
                  <c:v>10.294</c:v>
                </c:pt>
                <c:pt idx="9">
                  <c:v>10.412000000000001</c:v>
                </c:pt>
                <c:pt idx="10">
                  <c:v>6.9909999999999997</c:v>
                </c:pt>
                <c:pt idx="11">
                  <c:v>10.566000000000001</c:v>
                </c:pt>
              </c:numCache>
            </c:numRef>
          </c:val>
          <c:extLst>
            <c:ext xmlns:c16="http://schemas.microsoft.com/office/drawing/2014/chart" uri="{C3380CC4-5D6E-409C-BE32-E72D297353CC}">
              <c16:uniqueId val="{0000003D-CDEB-4514-9A07-7ADE65E44F86}"/>
            </c:ext>
          </c:extLst>
        </c:ser>
        <c:ser>
          <c:idx val="4"/>
          <c:order val="4"/>
          <c:tx>
            <c:strRef>
              <c:f>Sheet1!$K$1</c:f>
              <c:strCache>
                <c:ptCount val="1"/>
                <c:pt idx="0">
                  <c:v>2010</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3E-CDEB-4514-9A07-7ADE65E44F86}"/>
              </c:ext>
            </c:extLst>
          </c:dPt>
          <c:dPt>
            <c:idx val="2"/>
            <c:invertIfNegative val="0"/>
            <c:bubble3D val="0"/>
            <c:extLst>
              <c:ext xmlns:c16="http://schemas.microsoft.com/office/drawing/2014/chart" uri="{C3380CC4-5D6E-409C-BE32-E72D297353CC}">
                <c16:uniqueId val="{0000003F-CDEB-4514-9A07-7ADE65E44F86}"/>
              </c:ext>
            </c:extLst>
          </c:dPt>
          <c:dPt>
            <c:idx val="3"/>
            <c:invertIfNegative val="0"/>
            <c:bubble3D val="0"/>
            <c:extLst>
              <c:ext xmlns:c16="http://schemas.microsoft.com/office/drawing/2014/chart" uri="{C3380CC4-5D6E-409C-BE32-E72D297353CC}">
                <c16:uniqueId val="{00000040-CDEB-4514-9A07-7ADE65E44F86}"/>
              </c:ext>
            </c:extLst>
          </c:dPt>
          <c:dPt>
            <c:idx val="4"/>
            <c:invertIfNegative val="0"/>
            <c:bubble3D val="0"/>
            <c:extLst>
              <c:ext xmlns:c16="http://schemas.microsoft.com/office/drawing/2014/chart" uri="{C3380CC4-5D6E-409C-BE32-E72D297353CC}">
                <c16:uniqueId val="{00000041-CDEB-4514-9A07-7ADE65E44F86}"/>
              </c:ext>
            </c:extLst>
          </c:dPt>
          <c:dPt>
            <c:idx val="5"/>
            <c:invertIfNegative val="0"/>
            <c:bubble3D val="0"/>
            <c:extLst>
              <c:ext xmlns:c16="http://schemas.microsoft.com/office/drawing/2014/chart" uri="{C3380CC4-5D6E-409C-BE32-E72D297353CC}">
                <c16:uniqueId val="{00000042-CDEB-4514-9A07-7ADE65E44F86}"/>
              </c:ext>
            </c:extLst>
          </c:dPt>
          <c:dPt>
            <c:idx val="6"/>
            <c:invertIfNegative val="0"/>
            <c:bubble3D val="0"/>
            <c:extLst>
              <c:ext xmlns:c16="http://schemas.microsoft.com/office/drawing/2014/chart" uri="{C3380CC4-5D6E-409C-BE32-E72D297353CC}">
                <c16:uniqueId val="{00000043-CDEB-4514-9A07-7ADE65E44F86}"/>
              </c:ext>
            </c:extLst>
          </c:dPt>
          <c:dPt>
            <c:idx val="7"/>
            <c:invertIfNegative val="0"/>
            <c:bubble3D val="0"/>
            <c:extLst>
              <c:ext xmlns:c16="http://schemas.microsoft.com/office/drawing/2014/chart" uri="{C3380CC4-5D6E-409C-BE32-E72D297353CC}">
                <c16:uniqueId val="{00000044-CDEB-4514-9A07-7ADE65E44F86}"/>
              </c:ext>
            </c:extLst>
          </c:dPt>
          <c:dPt>
            <c:idx val="8"/>
            <c:invertIfNegative val="0"/>
            <c:bubble3D val="0"/>
            <c:extLst>
              <c:ext xmlns:c16="http://schemas.microsoft.com/office/drawing/2014/chart" uri="{C3380CC4-5D6E-409C-BE32-E72D297353CC}">
                <c16:uniqueId val="{00000045-CDEB-4514-9A07-7ADE65E44F86}"/>
              </c:ext>
            </c:extLst>
          </c:dPt>
          <c:dPt>
            <c:idx val="9"/>
            <c:invertIfNegative val="0"/>
            <c:bubble3D val="0"/>
            <c:extLst>
              <c:ext xmlns:c16="http://schemas.microsoft.com/office/drawing/2014/chart" uri="{C3380CC4-5D6E-409C-BE32-E72D297353CC}">
                <c16:uniqueId val="{00000046-CDEB-4514-9A07-7ADE65E44F86}"/>
              </c:ext>
            </c:extLst>
          </c:dPt>
          <c:dPt>
            <c:idx val="10"/>
            <c:invertIfNegative val="0"/>
            <c:bubble3D val="0"/>
            <c:extLst>
              <c:ext xmlns:c16="http://schemas.microsoft.com/office/drawing/2014/chart" uri="{C3380CC4-5D6E-409C-BE32-E72D297353CC}">
                <c16:uniqueId val="{00000047-CDEB-4514-9A07-7ADE65E44F86}"/>
              </c:ext>
            </c:extLst>
          </c:dPt>
          <c:dPt>
            <c:idx val="11"/>
            <c:invertIfNegative val="0"/>
            <c:bubble3D val="0"/>
            <c:spPr>
              <a:solidFill>
                <a:srgbClr val="F7911E"/>
              </a:solidFill>
              <a:effectLst/>
            </c:spPr>
            <c:extLst>
              <c:ext xmlns:c16="http://schemas.microsoft.com/office/drawing/2014/chart" uri="{C3380CC4-5D6E-409C-BE32-E72D297353CC}">
                <c16:uniqueId val="{00000049-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Sheet1!$K$2:$K$13</c:f>
              <c:numCache>
                <c:formatCode>0.000</c:formatCode>
                <c:ptCount val="12"/>
                <c:pt idx="0">
                  <c:v>5.4169999999999998</c:v>
                </c:pt>
                <c:pt idx="1">
                  <c:v>6.9489999999999998</c:v>
                </c:pt>
                <c:pt idx="2">
                  <c:v>8.7439999999999998</c:v>
                </c:pt>
                <c:pt idx="3">
                  <c:v>11.337999999999999</c:v>
                </c:pt>
                <c:pt idx="4">
                  <c:v>11.795999999999999</c:v>
                </c:pt>
                <c:pt idx="5">
                  <c:v>10.092000000000001</c:v>
                </c:pt>
                <c:pt idx="6">
                  <c:v>12.802</c:v>
                </c:pt>
                <c:pt idx="7">
                  <c:v>13.943</c:v>
                </c:pt>
                <c:pt idx="8">
                  <c:v>9.3059999999999992</c:v>
                </c:pt>
                <c:pt idx="9">
                  <c:v>10.044</c:v>
                </c:pt>
                <c:pt idx="10">
                  <c:v>7.0339999999999998</c:v>
                </c:pt>
                <c:pt idx="11">
                  <c:v>8.2460000000000004</c:v>
                </c:pt>
              </c:numCache>
            </c:numRef>
          </c:val>
          <c:extLst>
            <c:ext xmlns:c16="http://schemas.microsoft.com/office/drawing/2014/chart" uri="{C3380CC4-5D6E-409C-BE32-E72D297353CC}">
              <c16:uniqueId val="{0000004A-CDEB-4514-9A07-7ADE65E44F86}"/>
            </c:ext>
          </c:extLst>
        </c:ser>
        <c:ser>
          <c:idx val="5"/>
          <c:order val="5"/>
          <c:tx>
            <c:strRef>
              <c:f>Sheet1!$L$1</c:f>
              <c:strCache>
                <c:ptCount val="1"/>
                <c:pt idx="0">
                  <c:v>2011</c:v>
                </c:pt>
              </c:strCache>
            </c:strRef>
          </c:tx>
          <c:spPr>
            <a:solidFill>
              <a:schemeClr val="bg1">
                <a:lumMod val="65000"/>
              </a:schemeClr>
            </a:solidFill>
            <a:effectLst/>
          </c:spPr>
          <c:invertIfNegative val="0"/>
          <c:dPt>
            <c:idx val="1"/>
            <c:invertIfNegative val="0"/>
            <c:bubble3D val="0"/>
            <c:extLst>
              <c:ext xmlns:c16="http://schemas.microsoft.com/office/drawing/2014/chart" uri="{C3380CC4-5D6E-409C-BE32-E72D297353CC}">
                <c16:uniqueId val="{0000004C-CDEB-4514-9A07-7ADE65E44F86}"/>
              </c:ext>
            </c:extLst>
          </c:dPt>
          <c:dPt>
            <c:idx val="2"/>
            <c:invertIfNegative val="0"/>
            <c:bubble3D val="0"/>
            <c:extLst>
              <c:ext xmlns:c16="http://schemas.microsoft.com/office/drawing/2014/chart" uri="{C3380CC4-5D6E-409C-BE32-E72D297353CC}">
                <c16:uniqueId val="{0000004E-CDEB-4514-9A07-7ADE65E44F86}"/>
              </c:ext>
            </c:extLst>
          </c:dPt>
          <c:dPt>
            <c:idx val="3"/>
            <c:invertIfNegative val="0"/>
            <c:bubble3D val="0"/>
            <c:extLst>
              <c:ext xmlns:c16="http://schemas.microsoft.com/office/drawing/2014/chart" uri="{C3380CC4-5D6E-409C-BE32-E72D297353CC}">
                <c16:uniqueId val="{00000050-CDEB-4514-9A07-7ADE65E44F86}"/>
              </c:ext>
            </c:extLst>
          </c:dPt>
          <c:dPt>
            <c:idx val="4"/>
            <c:invertIfNegative val="0"/>
            <c:bubble3D val="0"/>
            <c:extLst>
              <c:ext xmlns:c16="http://schemas.microsoft.com/office/drawing/2014/chart" uri="{C3380CC4-5D6E-409C-BE32-E72D297353CC}">
                <c16:uniqueId val="{00000052-CDEB-4514-9A07-7ADE65E44F86}"/>
              </c:ext>
            </c:extLst>
          </c:dPt>
          <c:dPt>
            <c:idx val="5"/>
            <c:invertIfNegative val="0"/>
            <c:bubble3D val="0"/>
            <c:extLst>
              <c:ext xmlns:c16="http://schemas.microsoft.com/office/drawing/2014/chart" uri="{C3380CC4-5D6E-409C-BE32-E72D297353CC}">
                <c16:uniqueId val="{00000054-CDEB-4514-9A07-7ADE65E44F86}"/>
              </c:ext>
            </c:extLst>
          </c:dPt>
          <c:dPt>
            <c:idx val="6"/>
            <c:invertIfNegative val="0"/>
            <c:bubble3D val="0"/>
            <c:extLst>
              <c:ext xmlns:c16="http://schemas.microsoft.com/office/drawing/2014/chart" uri="{C3380CC4-5D6E-409C-BE32-E72D297353CC}">
                <c16:uniqueId val="{00000056-CDEB-4514-9A07-7ADE65E44F86}"/>
              </c:ext>
            </c:extLst>
          </c:dPt>
          <c:dPt>
            <c:idx val="7"/>
            <c:invertIfNegative val="0"/>
            <c:bubble3D val="0"/>
            <c:extLst>
              <c:ext xmlns:c16="http://schemas.microsoft.com/office/drawing/2014/chart" uri="{C3380CC4-5D6E-409C-BE32-E72D297353CC}">
                <c16:uniqueId val="{00000058-CDEB-4514-9A07-7ADE65E44F86}"/>
              </c:ext>
            </c:extLst>
          </c:dPt>
          <c:dPt>
            <c:idx val="8"/>
            <c:invertIfNegative val="0"/>
            <c:bubble3D val="0"/>
            <c:extLst>
              <c:ext xmlns:c16="http://schemas.microsoft.com/office/drawing/2014/chart" uri="{C3380CC4-5D6E-409C-BE32-E72D297353CC}">
                <c16:uniqueId val="{0000005A-CDEB-4514-9A07-7ADE65E44F86}"/>
              </c:ext>
            </c:extLst>
          </c:dPt>
          <c:dPt>
            <c:idx val="9"/>
            <c:invertIfNegative val="0"/>
            <c:bubble3D val="0"/>
            <c:extLst>
              <c:ext xmlns:c16="http://schemas.microsoft.com/office/drawing/2014/chart" uri="{C3380CC4-5D6E-409C-BE32-E72D297353CC}">
                <c16:uniqueId val="{0000005C-CDEB-4514-9A07-7ADE65E44F86}"/>
              </c:ext>
            </c:extLst>
          </c:dPt>
          <c:dPt>
            <c:idx val="10"/>
            <c:invertIfNegative val="0"/>
            <c:bubble3D val="0"/>
            <c:extLst>
              <c:ext xmlns:c16="http://schemas.microsoft.com/office/drawing/2014/chart" uri="{C3380CC4-5D6E-409C-BE32-E72D297353CC}">
                <c16:uniqueId val="{0000005E-CDEB-4514-9A07-7ADE65E44F86}"/>
              </c:ext>
            </c:extLst>
          </c:dPt>
          <c:dPt>
            <c:idx val="11"/>
            <c:invertIfNegative val="0"/>
            <c:bubble3D val="0"/>
            <c:spPr>
              <a:solidFill>
                <a:srgbClr val="C61678"/>
              </a:solidFill>
              <a:effectLst/>
            </c:spPr>
            <c:extLst>
              <c:ext xmlns:c16="http://schemas.microsoft.com/office/drawing/2014/chart" uri="{C3380CC4-5D6E-409C-BE32-E72D297353CC}">
                <c16:uniqueId val="{00000060-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Sheet1!$L$2:$L$13</c:f>
              <c:numCache>
                <c:formatCode>General</c:formatCode>
                <c:ptCount val="12"/>
                <c:pt idx="0">
                  <c:v>6.024</c:v>
                </c:pt>
                <c:pt idx="1">
                  <c:v>8.0109999999999992</c:v>
                </c:pt>
                <c:pt idx="2">
                  <c:v>8.0289999999999999</c:v>
                </c:pt>
                <c:pt idx="3">
                  <c:v>11.962999999999999</c:v>
                </c:pt>
                <c:pt idx="4">
                  <c:v>10.821</c:v>
                </c:pt>
                <c:pt idx="5">
                  <c:v>11.314</c:v>
                </c:pt>
                <c:pt idx="6">
                  <c:v>14.239000000000001</c:v>
                </c:pt>
                <c:pt idx="7">
                  <c:v>15.029</c:v>
                </c:pt>
                <c:pt idx="8">
                  <c:v>11.132999999999999</c:v>
                </c:pt>
                <c:pt idx="9">
                  <c:v>11.082000000000001</c:v>
                </c:pt>
                <c:pt idx="10" formatCode="0.000">
                  <c:v>7.92</c:v>
                </c:pt>
                <c:pt idx="11">
                  <c:v>11.071</c:v>
                </c:pt>
              </c:numCache>
            </c:numRef>
          </c:val>
          <c:extLst>
            <c:ext xmlns:c16="http://schemas.microsoft.com/office/drawing/2014/chart" uri="{C3380CC4-5D6E-409C-BE32-E72D297353CC}">
              <c16:uniqueId val="{00000061-CDEB-4514-9A07-7ADE65E44F86}"/>
            </c:ext>
          </c:extLst>
        </c:ser>
        <c:ser>
          <c:idx val="6"/>
          <c:order val="6"/>
          <c:tx>
            <c:strRef>
              <c:f>Sheet1!$M$1</c:f>
              <c:strCache>
                <c:ptCount val="1"/>
                <c:pt idx="0">
                  <c:v>2012</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62-CDEB-4514-9A07-7ADE65E44F86}"/>
              </c:ext>
            </c:extLst>
          </c:dPt>
          <c:dPt>
            <c:idx val="2"/>
            <c:invertIfNegative val="0"/>
            <c:bubble3D val="0"/>
            <c:extLst>
              <c:ext xmlns:c16="http://schemas.microsoft.com/office/drawing/2014/chart" uri="{C3380CC4-5D6E-409C-BE32-E72D297353CC}">
                <c16:uniqueId val="{00000063-CDEB-4514-9A07-7ADE65E44F86}"/>
              </c:ext>
            </c:extLst>
          </c:dPt>
          <c:dPt>
            <c:idx val="3"/>
            <c:invertIfNegative val="0"/>
            <c:bubble3D val="0"/>
            <c:extLst>
              <c:ext xmlns:c16="http://schemas.microsoft.com/office/drawing/2014/chart" uri="{C3380CC4-5D6E-409C-BE32-E72D297353CC}">
                <c16:uniqueId val="{00000064-CDEB-4514-9A07-7ADE65E44F86}"/>
              </c:ext>
            </c:extLst>
          </c:dPt>
          <c:dPt>
            <c:idx val="4"/>
            <c:invertIfNegative val="0"/>
            <c:bubble3D val="0"/>
            <c:extLst>
              <c:ext xmlns:c16="http://schemas.microsoft.com/office/drawing/2014/chart" uri="{C3380CC4-5D6E-409C-BE32-E72D297353CC}">
                <c16:uniqueId val="{00000065-CDEB-4514-9A07-7ADE65E44F86}"/>
              </c:ext>
            </c:extLst>
          </c:dPt>
          <c:dPt>
            <c:idx val="5"/>
            <c:invertIfNegative val="0"/>
            <c:bubble3D val="0"/>
            <c:extLst>
              <c:ext xmlns:c16="http://schemas.microsoft.com/office/drawing/2014/chart" uri="{C3380CC4-5D6E-409C-BE32-E72D297353CC}">
                <c16:uniqueId val="{00000066-CDEB-4514-9A07-7ADE65E44F86}"/>
              </c:ext>
            </c:extLst>
          </c:dPt>
          <c:dPt>
            <c:idx val="6"/>
            <c:invertIfNegative val="0"/>
            <c:bubble3D val="0"/>
            <c:extLst>
              <c:ext xmlns:c16="http://schemas.microsoft.com/office/drawing/2014/chart" uri="{C3380CC4-5D6E-409C-BE32-E72D297353CC}">
                <c16:uniqueId val="{00000067-CDEB-4514-9A07-7ADE65E44F86}"/>
              </c:ext>
            </c:extLst>
          </c:dPt>
          <c:dPt>
            <c:idx val="7"/>
            <c:invertIfNegative val="0"/>
            <c:bubble3D val="0"/>
            <c:extLst>
              <c:ext xmlns:c16="http://schemas.microsoft.com/office/drawing/2014/chart" uri="{C3380CC4-5D6E-409C-BE32-E72D297353CC}">
                <c16:uniqueId val="{00000068-CDEB-4514-9A07-7ADE65E44F86}"/>
              </c:ext>
            </c:extLst>
          </c:dPt>
          <c:dPt>
            <c:idx val="8"/>
            <c:invertIfNegative val="0"/>
            <c:bubble3D val="0"/>
            <c:extLst>
              <c:ext xmlns:c16="http://schemas.microsoft.com/office/drawing/2014/chart" uri="{C3380CC4-5D6E-409C-BE32-E72D297353CC}">
                <c16:uniqueId val="{00000069-CDEB-4514-9A07-7ADE65E44F86}"/>
              </c:ext>
            </c:extLst>
          </c:dPt>
          <c:dPt>
            <c:idx val="9"/>
            <c:invertIfNegative val="0"/>
            <c:bubble3D val="0"/>
            <c:extLst>
              <c:ext xmlns:c16="http://schemas.microsoft.com/office/drawing/2014/chart" uri="{C3380CC4-5D6E-409C-BE32-E72D297353CC}">
                <c16:uniqueId val="{0000006A-CDEB-4514-9A07-7ADE65E44F86}"/>
              </c:ext>
            </c:extLst>
          </c:dPt>
          <c:dPt>
            <c:idx val="10"/>
            <c:invertIfNegative val="0"/>
            <c:bubble3D val="0"/>
            <c:extLst>
              <c:ext xmlns:c16="http://schemas.microsoft.com/office/drawing/2014/chart" uri="{C3380CC4-5D6E-409C-BE32-E72D297353CC}">
                <c16:uniqueId val="{0000006B-CDEB-4514-9A07-7ADE65E44F86}"/>
              </c:ext>
            </c:extLst>
          </c:dPt>
          <c:dPt>
            <c:idx val="11"/>
            <c:invertIfNegative val="0"/>
            <c:bubble3D val="0"/>
            <c:spPr>
              <a:solidFill>
                <a:srgbClr val="F7911E"/>
              </a:solidFill>
              <a:effectLst/>
            </c:spPr>
            <c:extLst>
              <c:ext xmlns:c16="http://schemas.microsoft.com/office/drawing/2014/chart" uri="{C3380CC4-5D6E-409C-BE32-E72D297353CC}">
                <c16:uniqueId val="{0000006D-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Sheet1!$M$2:$M$13</c:f>
              <c:numCache>
                <c:formatCode>General</c:formatCode>
                <c:ptCount val="12"/>
                <c:pt idx="0">
                  <c:v>6.2939999999999996</c:v>
                </c:pt>
                <c:pt idx="1">
                  <c:v>6.7110000000000003</c:v>
                </c:pt>
                <c:pt idx="2">
                  <c:v>8.7929999999999993</c:v>
                </c:pt>
                <c:pt idx="3">
                  <c:v>11.154</c:v>
                </c:pt>
                <c:pt idx="4">
                  <c:v>10.226000000000001</c:v>
                </c:pt>
                <c:pt idx="5">
                  <c:v>11.481999999999999</c:v>
                </c:pt>
                <c:pt idx="6">
                  <c:v>12.291</c:v>
                </c:pt>
                <c:pt idx="7" formatCode="0.000">
                  <c:v>16.190000000000001</c:v>
                </c:pt>
                <c:pt idx="8" formatCode="0.000">
                  <c:v>10.37</c:v>
                </c:pt>
                <c:pt idx="9">
                  <c:v>10.077999999999999</c:v>
                </c:pt>
                <c:pt idx="10">
                  <c:v>10.359</c:v>
                </c:pt>
                <c:pt idx="11" formatCode="0.000">
                  <c:v>12.07</c:v>
                </c:pt>
              </c:numCache>
            </c:numRef>
          </c:val>
          <c:extLst>
            <c:ext xmlns:c16="http://schemas.microsoft.com/office/drawing/2014/chart" uri="{C3380CC4-5D6E-409C-BE32-E72D297353CC}">
              <c16:uniqueId val="{0000006E-CDEB-4514-9A07-7ADE65E44F86}"/>
            </c:ext>
          </c:extLst>
        </c:ser>
        <c:ser>
          <c:idx val="7"/>
          <c:order val="7"/>
          <c:tx>
            <c:strRef>
              <c:f>Sheet1!$N$1</c:f>
              <c:strCache>
                <c:ptCount val="1"/>
                <c:pt idx="0">
                  <c:v>2013</c:v>
                </c:pt>
              </c:strCache>
            </c:strRef>
          </c:tx>
          <c:spPr>
            <a:solidFill>
              <a:srgbClr val="A6A6A6"/>
            </a:solidFill>
            <a:effectLst/>
          </c:spPr>
          <c:invertIfNegative val="0"/>
          <c:dPt>
            <c:idx val="1"/>
            <c:invertIfNegative val="0"/>
            <c:bubble3D val="0"/>
            <c:extLst>
              <c:ext xmlns:c16="http://schemas.microsoft.com/office/drawing/2014/chart" uri="{C3380CC4-5D6E-409C-BE32-E72D297353CC}">
                <c16:uniqueId val="{00000070-CDEB-4514-9A07-7ADE65E44F86}"/>
              </c:ext>
            </c:extLst>
          </c:dPt>
          <c:dPt>
            <c:idx val="2"/>
            <c:invertIfNegative val="0"/>
            <c:bubble3D val="0"/>
            <c:extLst>
              <c:ext xmlns:c16="http://schemas.microsoft.com/office/drawing/2014/chart" uri="{C3380CC4-5D6E-409C-BE32-E72D297353CC}">
                <c16:uniqueId val="{00000072-CDEB-4514-9A07-7ADE65E44F86}"/>
              </c:ext>
            </c:extLst>
          </c:dPt>
          <c:dPt>
            <c:idx val="3"/>
            <c:invertIfNegative val="0"/>
            <c:bubble3D val="0"/>
            <c:extLst>
              <c:ext xmlns:c16="http://schemas.microsoft.com/office/drawing/2014/chart" uri="{C3380CC4-5D6E-409C-BE32-E72D297353CC}">
                <c16:uniqueId val="{00000074-CDEB-4514-9A07-7ADE65E44F86}"/>
              </c:ext>
            </c:extLst>
          </c:dPt>
          <c:dPt>
            <c:idx val="4"/>
            <c:invertIfNegative val="0"/>
            <c:bubble3D val="0"/>
            <c:extLst>
              <c:ext xmlns:c16="http://schemas.microsoft.com/office/drawing/2014/chart" uri="{C3380CC4-5D6E-409C-BE32-E72D297353CC}">
                <c16:uniqueId val="{00000076-CDEB-4514-9A07-7ADE65E44F86}"/>
              </c:ext>
            </c:extLst>
          </c:dPt>
          <c:dPt>
            <c:idx val="5"/>
            <c:invertIfNegative val="0"/>
            <c:bubble3D val="0"/>
            <c:extLst>
              <c:ext xmlns:c16="http://schemas.microsoft.com/office/drawing/2014/chart" uri="{C3380CC4-5D6E-409C-BE32-E72D297353CC}">
                <c16:uniqueId val="{00000078-CDEB-4514-9A07-7ADE65E44F86}"/>
              </c:ext>
            </c:extLst>
          </c:dPt>
          <c:dPt>
            <c:idx val="6"/>
            <c:invertIfNegative val="0"/>
            <c:bubble3D val="0"/>
            <c:extLst>
              <c:ext xmlns:c16="http://schemas.microsoft.com/office/drawing/2014/chart" uri="{C3380CC4-5D6E-409C-BE32-E72D297353CC}">
                <c16:uniqueId val="{0000007A-CDEB-4514-9A07-7ADE65E44F86}"/>
              </c:ext>
            </c:extLst>
          </c:dPt>
          <c:dPt>
            <c:idx val="7"/>
            <c:invertIfNegative val="0"/>
            <c:bubble3D val="0"/>
            <c:extLst>
              <c:ext xmlns:c16="http://schemas.microsoft.com/office/drawing/2014/chart" uri="{C3380CC4-5D6E-409C-BE32-E72D297353CC}">
                <c16:uniqueId val="{0000007C-CDEB-4514-9A07-7ADE65E44F86}"/>
              </c:ext>
            </c:extLst>
          </c:dPt>
          <c:dPt>
            <c:idx val="8"/>
            <c:invertIfNegative val="0"/>
            <c:bubble3D val="0"/>
            <c:extLst>
              <c:ext xmlns:c16="http://schemas.microsoft.com/office/drawing/2014/chart" uri="{C3380CC4-5D6E-409C-BE32-E72D297353CC}">
                <c16:uniqueId val="{0000007E-CDEB-4514-9A07-7ADE65E44F86}"/>
              </c:ext>
            </c:extLst>
          </c:dPt>
          <c:dPt>
            <c:idx val="9"/>
            <c:invertIfNegative val="0"/>
            <c:bubble3D val="0"/>
            <c:extLst>
              <c:ext xmlns:c16="http://schemas.microsoft.com/office/drawing/2014/chart" uri="{C3380CC4-5D6E-409C-BE32-E72D297353CC}">
                <c16:uniqueId val="{00000080-CDEB-4514-9A07-7ADE65E44F86}"/>
              </c:ext>
            </c:extLst>
          </c:dPt>
          <c:dPt>
            <c:idx val="10"/>
            <c:invertIfNegative val="0"/>
            <c:bubble3D val="0"/>
            <c:spPr>
              <a:solidFill>
                <a:schemeClr val="bg1">
                  <a:lumMod val="65000"/>
                </a:schemeClr>
              </a:solidFill>
              <a:effectLst/>
            </c:spPr>
            <c:extLst>
              <c:ext xmlns:c16="http://schemas.microsoft.com/office/drawing/2014/chart" uri="{C3380CC4-5D6E-409C-BE32-E72D297353CC}">
                <c16:uniqueId val="{00000082-CDEB-4514-9A07-7ADE65E44F86}"/>
              </c:ext>
            </c:extLst>
          </c:dPt>
          <c:dPt>
            <c:idx val="11"/>
            <c:invertIfNegative val="0"/>
            <c:bubble3D val="0"/>
            <c:spPr>
              <a:solidFill>
                <a:srgbClr val="C61678"/>
              </a:solidFill>
              <a:effectLst/>
            </c:spPr>
            <c:extLst>
              <c:ext xmlns:c16="http://schemas.microsoft.com/office/drawing/2014/chart" uri="{C3380CC4-5D6E-409C-BE32-E72D297353CC}">
                <c16:uniqueId val="{00000084-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Sheet1!$N$2:$N$13</c:f>
              <c:numCache>
                <c:formatCode>General</c:formatCode>
                <c:ptCount val="12"/>
                <c:pt idx="0">
                  <c:v>5.702</c:v>
                </c:pt>
                <c:pt idx="1">
                  <c:v>7.4180000000000001</c:v>
                </c:pt>
                <c:pt idx="2">
                  <c:v>8.4079999999999995</c:v>
                </c:pt>
                <c:pt idx="3">
                  <c:v>9.3569999999999993</c:v>
                </c:pt>
                <c:pt idx="4">
                  <c:v>11.178000000000001</c:v>
                </c:pt>
                <c:pt idx="5">
                  <c:v>11.041</c:v>
                </c:pt>
                <c:pt idx="6">
                  <c:v>12.946</c:v>
                </c:pt>
                <c:pt idx="7">
                  <c:v>16.687000000000001</c:v>
                </c:pt>
                <c:pt idx="8">
                  <c:v>10.779</c:v>
                </c:pt>
                <c:pt idx="9">
                  <c:v>9.9659999999999993</c:v>
                </c:pt>
                <c:pt idx="10">
                  <c:v>9.0879999999999992</c:v>
                </c:pt>
                <c:pt idx="11">
                  <c:v>10.335000000000001</c:v>
                </c:pt>
              </c:numCache>
            </c:numRef>
          </c:val>
          <c:extLst>
            <c:ext xmlns:c16="http://schemas.microsoft.com/office/drawing/2014/chart" uri="{C3380CC4-5D6E-409C-BE32-E72D297353CC}">
              <c16:uniqueId val="{00000085-CDEB-4514-9A07-7ADE65E44F86}"/>
            </c:ext>
          </c:extLst>
        </c:ser>
        <c:ser>
          <c:idx val="8"/>
          <c:order val="8"/>
          <c:tx>
            <c:strRef>
              <c:f>Sheet1!$O$1</c:f>
              <c:strCache>
                <c:ptCount val="1"/>
                <c:pt idx="0">
                  <c:v>2014</c:v>
                </c:pt>
              </c:strCache>
            </c:strRef>
          </c:tx>
          <c:spPr>
            <a:solidFill>
              <a:srgbClr val="BFBFBF"/>
            </a:solidFill>
            <a:effectLst/>
          </c:spPr>
          <c:invertIfNegative val="0"/>
          <c:dPt>
            <c:idx val="1"/>
            <c:invertIfNegative val="0"/>
            <c:bubble3D val="0"/>
            <c:extLst>
              <c:ext xmlns:c16="http://schemas.microsoft.com/office/drawing/2014/chart" uri="{C3380CC4-5D6E-409C-BE32-E72D297353CC}">
                <c16:uniqueId val="{00000086-CDEB-4514-9A07-7ADE65E44F86}"/>
              </c:ext>
            </c:extLst>
          </c:dPt>
          <c:dPt>
            <c:idx val="2"/>
            <c:invertIfNegative val="0"/>
            <c:bubble3D val="0"/>
            <c:spPr>
              <a:solidFill>
                <a:srgbClr val="BFBFBF"/>
              </a:solidFill>
              <a:ln>
                <a:noFill/>
              </a:ln>
              <a:effectLst/>
            </c:spPr>
            <c:extLst>
              <c:ext xmlns:c16="http://schemas.microsoft.com/office/drawing/2014/chart" uri="{C3380CC4-5D6E-409C-BE32-E72D297353CC}">
                <c16:uniqueId val="{00000088-CDEB-4514-9A07-7ADE65E44F86}"/>
              </c:ext>
            </c:extLst>
          </c:dPt>
          <c:dPt>
            <c:idx val="3"/>
            <c:invertIfNegative val="0"/>
            <c:bubble3D val="0"/>
            <c:extLst>
              <c:ext xmlns:c16="http://schemas.microsoft.com/office/drawing/2014/chart" uri="{C3380CC4-5D6E-409C-BE32-E72D297353CC}">
                <c16:uniqueId val="{00000089-CDEB-4514-9A07-7ADE65E44F86}"/>
              </c:ext>
            </c:extLst>
          </c:dPt>
          <c:dPt>
            <c:idx val="4"/>
            <c:invertIfNegative val="0"/>
            <c:bubble3D val="0"/>
            <c:extLst>
              <c:ext xmlns:c16="http://schemas.microsoft.com/office/drawing/2014/chart" uri="{C3380CC4-5D6E-409C-BE32-E72D297353CC}">
                <c16:uniqueId val="{0000008A-CDEB-4514-9A07-7ADE65E44F86}"/>
              </c:ext>
            </c:extLst>
          </c:dPt>
          <c:dPt>
            <c:idx val="5"/>
            <c:invertIfNegative val="0"/>
            <c:bubble3D val="0"/>
            <c:extLst>
              <c:ext xmlns:c16="http://schemas.microsoft.com/office/drawing/2014/chart" uri="{C3380CC4-5D6E-409C-BE32-E72D297353CC}">
                <c16:uniqueId val="{0000008B-CDEB-4514-9A07-7ADE65E44F86}"/>
              </c:ext>
            </c:extLst>
          </c:dPt>
          <c:dPt>
            <c:idx val="6"/>
            <c:invertIfNegative val="0"/>
            <c:bubble3D val="0"/>
            <c:extLst>
              <c:ext xmlns:c16="http://schemas.microsoft.com/office/drawing/2014/chart" uri="{C3380CC4-5D6E-409C-BE32-E72D297353CC}">
                <c16:uniqueId val="{0000008C-CDEB-4514-9A07-7ADE65E44F86}"/>
              </c:ext>
            </c:extLst>
          </c:dPt>
          <c:dPt>
            <c:idx val="7"/>
            <c:invertIfNegative val="0"/>
            <c:bubble3D val="0"/>
            <c:extLst>
              <c:ext xmlns:c16="http://schemas.microsoft.com/office/drawing/2014/chart" uri="{C3380CC4-5D6E-409C-BE32-E72D297353CC}">
                <c16:uniqueId val="{0000008D-CDEB-4514-9A07-7ADE65E44F86}"/>
              </c:ext>
            </c:extLst>
          </c:dPt>
          <c:dPt>
            <c:idx val="8"/>
            <c:invertIfNegative val="0"/>
            <c:bubble3D val="0"/>
            <c:extLst>
              <c:ext xmlns:c16="http://schemas.microsoft.com/office/drawing/2014/chart" uri="{C3380CC4-5D6E-409C-BE32-E72D297353CC}">
                <c16:uniqueId val="{0000008E-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Sheet1!$O$2:$O$13</c:f>
              <c:numCache>
                <c:formatCode>0.000</c:formatCode>
                <c:ptCount val="12"/>
                <c:pt idx="0">
                  <c:v>5.532</c:v>
                </c:pt>
                <c:pt idx="1">
                  <c:v>6.9320000000000004</c:v>
                </c:pt>
                <c:pt idx="2">
                  <c:v>6.9569999999999999</c:v>
                </c:pt>
                <c:pt idx="3">
                  <c:v>10.16</c:v>
                </c:pt>
                <c:pt idx="4">
                  <c:v>11.271000000000001</c:v>
                </c:pt>
                <c:pt idx="5">
                  <c:v>9.7080000000000002</c:v>
                </c:pt>
                <c:pt idx="6">
                  <c:v>12.28</c:v>
                </c:pt>
                <c:pt idx="7">
                  <c:v>14.42</c:v>
                </c:pt>
                <c:pt idx="8">
                  <c:v>9.3819999999999997</c:v>
                </c:pt>
              </c:numCache>
            </c:numRef>
          </c:val>
          <c:extLst>
            <c:ext xmlns:c16="http://schemas.microsoft.com/office/drawing/2014/chart" uri="{C3380CC4-5D6E-409C-BE32-E72D297353CC}">
              <c16:uniqueId val="{0000008F-CDEB-4514-9A07-7ADE65E44F86}"/>
            </c:ext>
          </c:extLst>
        </c:ser>
        <c:ser>
          <c:idx val="9"/>
          <c:order val="9"/>
          <c:tx>
            <c:strRef>
              <c:f>Sheet1!$P$1</c:f>
              <c:strCache>
                <c:ptCount val="1"/>
                <c:pt idx="0">
                  <c:v>2015</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91-CDEB-4514-9A07-7ADE65E44F86}"/>
              </c:ext>
            </c:extLst>
          </c:dPt>
          <c:dPt>
            <c:idx val="2"/>
            <c:invertIfNegative val="0"/>
            <c:bubble3D val="0"/>
            <c:spPr>
              <a:solidFill>
                <a:schemeClr val="bg1">
                  <a:lumMod val="65000"/>
                </a:schemeClr>
              </a:solidFill>
              <a:ln>
                <a:noFill/>
              </a:ln>
            </c:spPr>
            <c:extLst>
              <c:ext xmlns:c16="http://schemas.microsoft.com/office/drawing/2014/chart" uri="{C3380CC4-5D6E-409C-BE32-E72D297353CC}">
                <c16:uniqueId val="{00000093-CDEB-4514-9A07-7ADE65E44F86}"/>
              </c:ext>
            </c:extLst>
          </c:dPt>
          <c:dPt>
            <c:idx val="3"/>
            <c:invertIfNegative val="0"/>
            <c:bubble3D val="0"/>
            <c:extLst>
              <c:ext xmlns:c16="http://schemas.microsoft.com/office/drawing/2014/chart" uri="{C3380CC4-5D6E-409C-BE32-E72D297353CC}">
                <c16:uniqueId val="{00000095-CDEB-4514-9A07-7ADE65E44F86}"/>
              </c:ext>
            </c:extLst>
          </c:dPt>
          <c:dPt>
            <c:idx val="4"/>
            <c:invertIfNegative val="0"/>
            <c:bubble3D val="0"/>
            <c:extLst>
              <c:ext xmlns:c16="http://schemas.microsoft.com/office/drawing/2014/chart" uri="{C3380CC4-5D6E-409C-BE32-E72D297353CC}">
                <c16:uniqueId val="{00000097-CDEB-4514-9A07-7ADE65E44F86}"/>
              </c:ext>
            </c:extLst>
          </c:dPt>
          <c:dPt>
            <c:idx val="5"/>
            <c:invertIfNegative val="0"/>
            <c:bubble3D val="0"/>
            <c:extLst>
              <c:ext xmlns:c16="http://schemas.microsoft.com/office/drawing/2014/chart" uri="{C3380CC4-5D6E-409C-BE32-E72D297353CC}">
                <c16:uniqueId val="{00000099-CDEB-4514-9A07-7ADE65E44F86}"/>
              </c:ext>
            </c:extLst>
          </c:dPt>
          <c:dPt>
            <c:idx val="6"/>
            <c:invertIfNegative val="0"/>
            <c:bubble3D val="0"/>
            <c:extLst>
              <c:ext xmlns:c16="http://schemas.microsoft.com/office/drawing/2014/chart" uri="{C3380CC4-5D6E-409C-BE32-E72D297353CC}">
                <c16:uniqueId val="{0000009B-CDEB-4514-9A07-7ADE65E44F86}"/>
              </c:ext>
            </c:extLst>
          </c:dPt>
          <c:dPt>
            <c:idx val="7"/>
            <c:invertIfNegative val="0"/>
            <c:bubble3D val="0"/>
            <c:extLst>
              <c:ext xmlns:c16="http://schemas.microsoft.com/office/drawing/2014/chart" uri="{C3380CC4-5D6E-409C-BE32-E72D297353CC}">
                <c16:uniqueId val="{0000009D-CDEB-4514-9A07-7ADE65E44F86}"/>
              </c:ext>
            </c:extLst>
          </c:dPt>
          <c:dPt>
            <c:idx val="8"/>
            <c:invertIfNegative val="0"/>
            <c:bubble3D val="0"/>
            <c:extLst>
              <c:ext xmlns:c16="http://schemas.microsoft.com/office/drawing/2014/chart" uri="{C3380CC4-5D6E-409C-BE32-E72D297353CC}">
                <c16:uniqueId val="{0000009F-CDEB-4514-9A07-7ADE65E44F86}"/>
              </c:ext>
            </c:extLst>
          </c:dPt>
          <c:dPt>
            <c:idx val="9"/>
            <c:invertIfNegative val="0"/>
            <c:bubble3D val="0"/>
            <c:extLst>
              <c:ext xmlns:c16="http://schemas.microsoft.com/office/drawing/2014/chart" uri="{C3380CC4-5D6E-409C-BE32-E72D297353CC}">
                <c16:uniqueId val="{000000A1-CDEB-4514-9A07-7ADE65E44F86}"/>
              </c:ext>
            </c:extLst>
          </c:dPt>
          <c:dPt>
            <c:idx val="10"/>
            <c:invertIfNegative val="0"/>
            <c:bubble3D val="0"/>
            <c:extLst>
              <c:ext xmlns:c16="http://schemas.microsoft.com/office/drawing/2014/chart" uri="{C3380CC4-5D6E-409C-BE32-E72D297353CC}">
                <c16:uniqueId val="{000000A3-CDEB-4514-9A07-7ADE65E44F86}"/>
              </c:ext>
            </c:extLst>
          </c:dPt>
          <c:dPt>
            <c:idx val="11"/>
            <c:invertIfNegative val="0"/>
            <c:bubble3D val="0"/>
            <c:spPr>
              <a:solidFill>
                <a:srgbClr val="C61678"/>
              </a:solidFill>
            </c:spPr>
            <c:extLst>
              <c:ext xmlns:c16="http://schemas.microsoft.com/office/drawing/2014/chart" uri="{C3380CC4-5D6E-409C-BE32-E72D297353CC}">
                <c16:uniqueId val="{000000A5-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Sheet1!$P$2:$P$13</c:f>
              <c:numCache>
                <c:formatCode>General</c:formatCode>
                <c:ptCount val="12"/>
                <c:pt idx="0">
                  <c:v>6.9509999999999996</c:v>
                </c:pt>
                <c:pt idx="1">
                  <c:v>7.8310000000000004</c:v>
                </c:pt>
                <c:pt idx="2">
                  <c:v>8.8360000000000003</c:v>
                </c:pt>
                <c:pt idx="3">
                  <c:v>10.956</c:v>
                </c:pt>
                <c:pt idx="4">
                  <c:v>11.965</c:v>
                </c:pt>
                <c:pt idx="5">
                  <c:v>10.271000000000001</c:v>
                </c:pt>
                <c:pt idx="6">
                  <c:v>13.696999999999999</c:v>
                </c:pt>
                <c:pt idx="7">
                  <c:v>14.803000000000001</c:v>
                </c:pt>
                <c:pt idx="8">
                  <c:v>9.4619999999999997</c:v>
                </c:pt>
                <c:pt idx="9">
                  <c:v>9.9719999999999995</c:v>
                </c:pt>
                <c:pt idx="10">
                  <c:v>7.1950000000000003</c:v>
                </c:pt>
                <c:pt idx="11">
                  <c:v>12.486000000000001</c:v>
                </c:pt>
              </c:numCache>
            </c:numRef>
          </c:val>
          <c:extLst>
            <c:ext xmlns:c16="http://schemas.microsoft.com/office/drawing/2014/chart" uri="{C3380CC4-5D6E-409C-BE32-E72D297353CC}">
              <c16:uniqueId val="{000000A6-CDEB-4514-9A07-7ADE65E44F86}"/>
            </c:ext>
          </c:extLst>
        </c:ser>
        <c:ser>
          <c:idx val="10"/>
          <c:order val="10"/>
          <c:tx>
            <c:strRef>
              <c:f>Sheet1!$Q$1</c:f>
              <c:strCache>
                <c:ptCount val="1"/>
                <c:pt idx="0">
                  <c:v>2016</c:v>
                </c:pt>
              </c:strCache>
            </c:strRef>
          </c:tx>
          <c:spPr>
            <a:solidFill>
              <a:schemeClr val="bg1">
                <a:lumMod val="75000"/>
              </a:schemeClr>
            </a:solidFill>
          </c:spPr>
          <c:invertIfNegative val="0"/>
          <c:dPt>
            <c:idx val="0"/>
            <c:invertIfNegative val="0"/>
            <c:bubble3D val="0"/>
            <c:extLst>
              <c:ext xmlns:c16="http://schemas.microsoft.com/office/drawing/2014/chart" uri="{C3380CC4-5D6E-409C-BE32-E72D297353CC}">
                <c16:uniqueId val="{000000A7-CDEB-4514-9A07-7ADE65E44F86}"/>
              </c:ext>
            </c:extLst>
          </c:dPt>
          <c:dPt>
            <c:idx val="1"/>
            <c:invertIfNegative val="0"/>
            <c:bubble3D val="0"/>
            <c:extLst>
              <c:ext xmlns:c16="http://schemas.microsoft.com/office/drawing/2014/chart" uri="{C3380CC4-5D6E-409C-BE32-E72D297353CC}">
                <c16:uniqueId val="{000000A8-CDEB-4514-9A07-7ADE65E44F86}"/>
              </c:ext>
            </c:extLst>
          </c:dPt>
          <c:dPt>
            <c:idx val="2"/>
            <c:invertIfNegative val="0"/>
            <c:bubble3D val="0"/>
            <c:extLst>
              <c:ext xmlns:c16="http://schemas.microsoft.com/office/drawing/2014/chart" uri="{C3380CC4-5D6E-409C-BE32-E72D297353CC}">
                <c16:uniqueId val="{000000A9-CDEB-4514-9A07-7ADE65E44F86}"/>
              </c:ext>
            </c:extLst>
          </c:dPt>
          <c:dPt>
            <c:idx val="3"/>
            <c:invertIfNegative val="0"/>
            <c:bubble3D val="0"/>
            <c:extLst>
              <c:ext xmlns:c16="http://schemas.microsoft.com/office/drawing/2014/chart" uri="{C3380CC4-5D6E-409C-BE32-E72D297353CC}">
                <c16:uniqueId val="{000000AA-CDEB-4514-9A07-7ADE65E44F86}"/>
              </c:ext>
            </c:extLst>
          </c:dPt>
          <c:dPt>
            <c:idx val="4"/>
            <c:invertIfNegative val="0"/>
            <c:bubble3D val="0"/>
            <c:extLst>
              <c:ext xmlns:c16="http://schemas.microsoft.com/office/drawing/2014/chart" uri="{C3380CC4-5D6E-409C-BE32-E72D297353CC}">
                <c16:uniqueId val="{000000AB-CDEB-4514-9A07-7ADE65E44F86}"/>
              </c:ext>
            </c:extLst>
          </c:dPt>
          <c:dPt>
            <c:idx val="5"/>
            <c:invertIfNegative val="0"/>
            <c:bubble3D val="0"/>
            <c:extLst>
              <c:ext xmlns:c16="http://schemas.microsoft.com/office/drawing/2014/chart" uri="{C3380CC4-5D6E-409C-BE32-E72D297353CC}">
                <c16:uniqueId val="{000000AC-CDEB-4514-9A07-7ADE65E44F86}"/>
              </c:ext>
            </c:extLst>
          </c:dPt>
          <c:dPt>
            <c:idx val="6"/>
            <c:invertIfNegative val="0"/>
            <c:bubble3D val="0"/>
            <c:extLst>
              <c:ext xmlns:c16="http://schemas.microsoft.com/office/drawing/2014/chart" uri="{C3380CC4-5D6E-409C-BE32-E72D297353CC}">
                <c16:uniqueId val="{000000AD-CDEB-4514-9A07-7ADE65E44F86}"/>
              </c:ext>
            </c:extLst>
          </c:dPt>
          <c:dPt>
            <c:idx val="7"/>
            <c:invertIfNegative val="0"/>
            <c:bubble3D val="0"/>
            <c:extLst>
              <c:ext xmlns:c16="http://schemas.microsoft.com/office/drawing/2014/chart" uri="{C3380CC4-5D6E-409C-BE32-E72D297353CC}">
                <c16:uniqueId val="{000000AE-CDEB-4514-9A07-7ADE65E44F86}"/>
              </c:ext>
            </c:extLst>
          </c:dPt>
          <c:dPt>
            <c:idx val="8"/>
            <c:invertIfNegative val="0"/>
            <c:bubble3D val="0"/>
            <c:extLst>
              <c:ext xmlns:c16="http://schemas.microsoft.com/office/drawing/2014/chart" uri="{C3380CC4-5D6E-409C-BE32-E72D297353CC}">
                <c16:uniqueId val="{000000AF-CDEB-4514-9A07-7ADE65E44F86}"/>
              </c:ext>
            </c:extLst>
          </c:dPt>
          <c:dPt>
            <c:idx val="9"/>
            <c:invertIfNegative val="0"/>
            <c:bubble3D val="0"/>
            <c:extLst>
              <c:ext xmlns:c16="http://schemas.microsoft.com/office/drawing/2014/chart" uri="{C3380CC4-5D6E-409C-BE32-E72D297353CC}">
                <c16:uniqueId val="{000000B0-CDEB-4514-9A07-7ADE65E44F86}"/>
              </c:ext>
            </c:extLst>
          </c:dPt>
          <c:dPt>
            <c:idx val="10"/>
            <c:invertIfNegative val="0"/>
            <c:bubble3D val="0"/>
            <c:extLst>
              <c:ext xmlns:c16="http://schemas.microsoft.com/office/drawing/2014/chart" uri="{C3380CC4-5D6E-409C-BE32-E72D297353CC}">
                <c16:uniqueId val="{000000B1-CDEB-4514-9A07-7ADE65E44F86}"/>
              </c:ext>
            </c:extLst>
          </c:dPt>
          <c:dPt>
            <c:idx val="11"/>
            <c:invertIfNegative val="0"/>
            <c:bubble3D val="0"/>
            <c:spPr>
              <a:solidFill>
                <a:srgbClr val="F7911E"/>
              </a:solidFill>
            </c:spPr>
            <c:extLst>
              <c:ext xmlns:c16="http://schemas.microsoft.com/office/drawing/2014/chart" uri="{C3380CC4-5D6E-409C-BE32-E72D297353CC}">
                <c16:uniqueId val="{000000B3-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Sheet1!$Q$2:$Q$13</c:f>
              <c:numCache>
                <c:formatCode>General</c:formatCode>
                <c:ptCount val="12"/>
                <c:pt idx="0">
                  <c:v>6.1950000000000003</c:v>
                </c:pt>
                <c:pt idx="1">
                  <c:v>7.5860000000000003</c:v>
                </c:pt>
                <c:pt idx="2">
                  <c:v>9.7159999999999993</c:v>
                </c:pt>
                <c:pt idx="3">
                  <c:v>10.692</c:v>
                </c:pt>
                <c:pt idx="4">
                  <c:v>10.401</c:v>
                </c:pt>
                <c:pt idx="5">
                  <c:v>9.6029999999999998</c:v>
                </c:pt>
                <c:pt idx="6">
                  <c:v>12.723000000000001</c:v>
                </c:pt>
                <c:pt idx="7" formatCode="0.000">
                  <c:v>15.954000000000001</c:v>
                </c:pt>
                <c:pt idx="8" formatCode="0.000">
                  <c:v>8.4700000000000006</c:v>
                </c:pt>
                <c:pt idx="9">
                  <c:v>10.321999999999999</c:v>
                </c:pt>
                <c:pt idx="10">
                  <c:v>7.4340000000000002</c:v>
                </c:pt>
                <c:pt idx="11" formatCode="0.000">
                  <c:v>10.36</c:v>
                </c:pt>
              </c:numCache>
            </c:numRef>
          </c:val>
          <c:extLst>
            <c:ext xmlns:c16="http://schemas.microsoft.com/office/drawing/2014/chart" uri="{C3380CC4-5D6E-409C-BE32-E72D297353CC}">
              <c16:uniqueId val="{000000B4-CDEB-4514-9A07-7ADE65E44F86}"/>
            </c:ext>
          </c:extLst>
        </c:ser>
        <c:ser>
          <c:idx val="11"/>
          <c:order val="11"/>
          <c:tx>
            <c:strRef>
              <c:f>Sheet1!$R$1</c:f>
              <c:strCache>
                <c:ptCount val="1"/>
                <c:pt idx="0">
                  <c:v>2017</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B6-CDEB-4514-9A07-7ADE65E44F86}"/>
              </c:ext>
            </c:extLst>
          </c:dPt>
          <c:dPt>
            <c:idx val="1"/>
            <c:invertIfNegative val="0"/>
            <c:bubble3D val="0"/>
            <c:extLst>
              <c:ext xmlns:c16="http://schemas.microsoft.com/office/drawing/2014/chart" uri="{C3380CC4-5D6E-409C-BE32-E72D297353CC}">
                <c16:uniqueId val="{000000B8-CDEB-4514-9A07-7ADE65E44F86}"/>
              </c:ext>
            </c:extLst>
          </c:dPt>
          <c:dPt>
            <c:idx val="2"/>
            <c:invertIfNegative val="0"/>
            <c:bubble3D val="0"/>
            <c:extLst>
              <c:ext xmlns:c16="http://schemas.microsoft.com/office/drawing/2014/chart" uri="{C3380CC4-5D6E-409C-BE32-E72D297353CC}">
                <c16:uniqueId val="{000000BA-CDEB-4514-9A07-7ADE65E44F86}"/>
              </c:ext>
            </c:extLst>
          </c:dPt>
          <c:dPt>
            <c:idx val="3"/>
            <c:invertIfNegative val="0"/>
            <c:bubble3D val="0"/>
            <c:extLst>
              <c:ext xmlns:c16="http://schemas.microsoft.com/office/drawing/2014/chart" uri="{C3380CC4-5D6E-409C-BE32-E72D297353CC}">
                <c16:uniqueId val="{000000BC-CDEB-4514-9A07-7ADE65E44F86}"/>
              </c:ext>
            </c:extLst>
          </c:dPt>
          <c:dPt>
            <c:idx val="4"/>
            <c:invertIfNegative val="0"/>
            <c:bubble3D val="0"/>
            <c:extLst>
              <c:ext xmlns:c16="http://schemas.microsoft.com/office/drawing/2014/chart" uri="{C3380CC4-5D6E-409C-BE32-E72D297353CC}">
                <c16:uniqueId val="{000000BE-CDEB-4514-9A07-7ADE65E44F86}"/>
              </c:ext>
            </c:extLst>
          </c:dPt>
          <c:dPt>
            <c:idx val="5"/>
            <c:invertIfNegative val="0"/>
            <c:bubble3D val="0"/>
            <c:extLst>
              <c:ext xmlns:c16="http://schemas.microsoft.com/office/drawing/2014/chart" uri="{C3380CC4-5D6E-409C-BE32-E72D297353CC}">
                <c16:uniqueId val="{000000C0-CDEB-4514-9A07-7ADE65E44F86}"/>
              </c:ext>
            </c:extLst>
          </c:dPt>
          <c:dPt>
            <c:idx val="6"/>
            <c:invertIfNegative val="0"/>
            <c:bubble3D val="0"/>
            <c:extLst>
              <c:ext xmlns:c16="http://schemas.microsoft.com/office/drawing/2014/chart" uri="{C3380CC4-5D6E-409C-BE32-E72D297353CC}">
                <c16:uniqueId val="{000000C2-CDEB-4514-9A07-7ADE65E44F86}"/>
              </c:ext>
            </c:extLst>
          </c:dPt>
          <c:dPt>
            <c:idx val="7"/>
            <c:invertIfNegative val="0"/>
            <c:bubble3D val="0"/>
            <c:extLst>
              <c:ext xmlns:c16="http://schemas.microsoft.com/office/drawing/2014/chart" uri="{C3380CC4-5D6E-409C-BE32-E72D297353CC}">
                <c16:uniqueId val="{000000C4-CDEB-4514-9A07-7ADE65E44F86}"/>
              </c:ext>
            </c:extLst>
          </c:dPt>
          <c:dPt>
            <c:idx val="8"/>
            <c:invertIfNegative val="0"/>
            <c:bubble3D val="0"/>
            <c:extLst>
              <c:ext xmlns:c16="http://schemas.microsoft.com/office/drawing/2014/chart" uri="{C3380CC4-5D6E-409C-BE32-E72D297353CC}">
                <c16:uniqueId val="{000000C6-CDEB-4514-9A07-7ADE65E44F86}"/>
              </c:ext>
            </c:extLst>
          </c:dPt>
          <c:dPt>
            <c:idx val="9"/>
            <c:invertIfNegative val="0"/>
            <c:bubble3D val="0"/>
            <c:extLst>
              <c:ext xmlns:c16="http://schemas.microsoft.com/office/drawing/2014/chart" uri="{C3380CC4-5D6E-409C-BE32-E72D297353CC}">
                <c16:uniqueId val="{000000C8-CDEB-4514-9A07-7ADE65E44F86}"/>
              </c:ext>
            </c:extLst>
          </c:dPt>
          <c:dPt>
            <c:idx val="10"/>
            <c:invertIfNegative val="0"/>
            <c:bubble3D val="0"/>
            <c:extLst>
              <c:ext xmlns:c16="http://schemas.microsoft.com/office/drawing/2014/chart" uri="{C3380CC4-5D6E-409C-BE32-E72D297353CC}">
                <c16:uniqueId val="{000000CA-CDEB-4514-9A07-7ADE65E44F86}"/>
              </c:ext>
            </c:extLst>
          </c:dPt>
          <c:dPt>
            <c:idx val="11"/>
            <c:invertIfNegative val="0"/>
            <c:bubble3D val="0"/>
            <c:spPr>
              <a:solidFill>
                <a:srgbClr val="C61678"/>
              </a:solidFill>
            </c:spPr>
            <c:extLst>
              <c:ext xmlns:c16="http://schemas.microsoft.com/office/drawing/2014/chart" uri="{C3380CC4-5D6E-409C-BE32-E72D297353CC}">
                <c16:uniqueId val="{000000CC-CDEB-4514-9A07-7ADE65E44F86}"/>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Sheet1!$R$2:$R$13</c:f>
              <c:numCache>
                <c:formatCode>General</c:formatCode>
                <c:ptCount val="12"/>
                <c:pt idx="0">
                  <c:v>5.6470000000000002</c:v>
                </c:pt>
                <c:pt idx="1">
                  <c:v>7.2679999999999998</c:v>
                </c:pt>
                <c:pt idx="2" formatCode="0.000">
                  <c:v>8.33</c:v>
                </c:pt>
                <c:pt idx="3">
                  <c:v>11.707000000000001</c:v>
                </c:pt>
                <c:pt idx="4">
                  <c:v>10.159000000000001</c:v>
                </c:pt>
                <c:pt idx="5">
                  <c:v>10.002000000000001</c:v>
                </c:pt>
                <c:pt idx="6">
                  <c:v>12.164999999999999</c:v>
                </c:pt>
                <c:pt idx="7">
                  <c:v>14.852</c:v>
                </c:pt>
                <c:pt idx="8" formatCode="0.000">
                  <c:v>10.37</c:v>
                </c:pt>
                <c:pt idx="9">
                  <c:v>9.9629999999999992</c:v>
                </c:pt>
                <c:pt idx="10">
                  <c:v>9.375</c:v>
                </c:pt>
                <c:pt idx="11" formatCode="0.000">
                  <c:v>10.84</c:v>
                </c:pt>
              </c:numCache>
            </c:numRef>
          </c:val>
          <c:extLst>
            <c:ext xmlns:c16="http://schemas.microsoft.com/office/drawing/2014/chart" uri="{C3380CC4-5D6E-409C-BE32-E72D297353CC}">
              <c16:uniqueId val="{000000CD-CDEB-4514-9A07-7ADE65E44F86}"/>
            </c:ext>
          </c:extLst>
        </c:ser>
        <c:ser>
          <c:idx val="12"/>
          <c:order val="12"/>
          <c:tx>
            <c:strRef>
              <c:f>Sheet1!$S$1</c:f>
              <c:strCache>
                <c:ptCount val="1"/>
                <c:pt idx="0">
                  <c:v>2018</c:v>
                </c:pt>
              </c:strCache>
            </c:strRef>
          </c:tx>
          <c:spPr>
            <a:solidFill>
              <a:srgbClr val="BFBFBF"/>
            </a:solidFill>
          </c:spPr>
          <c:invertIfNegative val="0"/>
          <c:dPt>
            <c:idx val="1"/>
            <c:invertIfNegative val="0"/>
            <c:bubble3D val="0"/>
            <c:extLst>
              <c:ext xmlns:c16="http://schemas.microsoft.com/office/drawing/2014/chart" uri="{C3380CC4-5D6E-409C-BE32-E72D297353CC}">
                <c16:uniqueId val="{000000C3-7668-440F-8D4D-B4FF39B49624}"/>
              </c:ext>
            </c:extLst>
          </c:dPt>
          <c:dPt>
            <c:idx val="2"/>
            <c:invertIfNegative val="0"/>
            <c:bubble3D val="0"/>
            <c:extLst>
              <c:ext xmlns:c16="http://schemas.microsoft.com/office/drawing/2014/chart" uri="{C3380CC4-5D6E-409C-BE32-E72D297353CC}">
                <c16:uniqueId val="{000000C5-F9E1-4212-8CA7-4DC0408E4D50}"/>
              </c:ext>
            </c:extLst>
          </c:dPt>
          <c:dPt>
            <c:idx val="3"/>
            <c:invertIfNegative val="0"/>
            <c:bubble3D val="0"/>
            <c:extLst>
              <c:ext xmlns:c16="http://schemas.microsoft.com/office/drawing/2014/chart" uri="{C3380CC4-5D6E-409C-BE32-E72D297353CC}">
                <c16:uniqueId val="{000000C6-1DEE-4634-934E-A2B12AD7377C}"/>
              </c:ext>
            </c:extLst>
          </c:dPt>
          <c:dPt>
            <c:idx val="4"/>
            <c:invertIfNegative val="0"/>
            <c:bubble3D val="0"/>
            <c:extLst>
              <c:ext xmlns:c16="http://schemas.microsoft.com/office/drawing/2014/chart" uri="{C3380CC4-5D6E-409C-BE32-E72D297353CC}">
                <c16:uniqueId val="{000000C9-37A6-42BD-BF93-D4F08147422B}"/>
              </c:ext>
            </c:extLst>
          </c:dPt>
          <c:dPt>
            <c:idx val="5"/>
            <c:invertIfNegative val="0"/>
            <c:bubble3D val="0"/>
            <c:extLst>
              <c:ext xmlns:c16="http://schemas.microsoft.com/office/drawing/2014/chart" uri="{C3380CC4-5D6E-409C-BE32-E72D297353CC}">
                <c16:uniqueId val="{000000CB-9AD9-4EA5-82BA-0E2346563A45}"/>
              </c:ext>
            </c:extLst>
          </c:dPt>
          <c:dPt>
            <c:idx val="6"/>
            <c:invertIfNegative val="0"/>
            <c:bubble3D val="0"/>
            <c:extLst>
              <c:ext xmlns:c16="http://schemas.microsoft.com/office/drawing/2014/chart" uri="{C3380CC4-5D6E-409C-BE32-E72D297353CC}">
                <c16:uniqueId val="{000000CD-9901-4B24-9E7A-12507DFE97A2}"/>
              </c:ext>
            </c:extLst>
          </c:dPt>
          <c:dPt>
            <c:idx val="7"/>
            <c:invertIfNegative val="0"/>
            <c:bubble3D val="0"/>
            <c:extLst>
              <c:ext xmlns:c16="http://schemas.microsoft.com/office/drawing/2014/chart" uri="{C3380CC4-5D6E-409C-BE32-E72D297353CC}">
                <c16:uniqueId val="{000000CF-DBBA-49D0-81F8-98BEEE3EC9CB}"/>
              </c:ext>
            </c:extLst>
          </c:dPt>
          <c:dPt>
            <c:idx val="8"/>
            <c:invertIfNegative val="0"/>
            <c:bubble3D val="0"/>
            <c:extLst>
              <c:ext xmlns:c16="http://schemas.microsoft.com/office/drawing/2014/chart" uri="{C3380CC4-5D6E-409C-BE32-E72D297353CC}">
                <c16:uniqueId val="{000000D1-91BA-4FD6-AC3E-7093CAE9156C}"/>
              </c:ext>
            </c:extLst>
          </c:dPt>
          <c:dPt>
            <c:idx val="9"/>
            <c:invertIfNegative val="0"/>
            <c:bubble3D val="0"/>
            <c:extLst>
              <c:ext xmlns:c16="http://schemas.microsoft.com/office/drawing/2014/chart" uri="{C3380CC4-5D6E-409C-BE32-E72D297353CC}">
                <c16:uniqueId val="{000000D3-A62C-4262-9D20-71B809BBD63C}"/>
              </c:ext>
            </c:extLst>
          </c:dPt>
          <c:dPt>
            <c:idx val="10"/>
            <c:invertIfNegative val="0"/>
            <c:bubble3D val="0"/>
            <c:extLst>
              <c:ext xmlns:c16="http://schemas.microsoft.com/office/drawing/2014/chart" uri="{C3380CC4-5D6E-409C-BE32-E72D297353CC}">
                <c16:uniqueId val="{000000D4-A9CE-4226-9D3E-715346E3E3C7}"/>
              </c:ext>
            </c:extLst>
          </c:dPt>
          <c:dPt>
            <c:idx val="11"/>
            <c:invertIfNegative val="0"/>
            <c:bubble3D val="0"/>
            <c:spPr>
              <a:solidFill>
                <a:srgbClr val="FF0000"/>
              </a:solidFill>
            </c:spPr>
            <c:extLst>
              <c:ext xmlns:c16="http://schemas.microsoft.com/office/drawing/2014/chart" uri="{C3380CC4-5D6E-409C-BE32-E72D297353CC}">
                <c16:uniqueId val="{000000A5-5A43-4A6B-9D17-463B4C8A3770}"/>
              </c:ext>
            </c:extLst>
          </c:dPt>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Sheet1!$S$2:$S$13</c:f>
              <c:numCache>
                <c:formatCode>General</c:formatCode>
                <c:ptCount val="12"/>
                <c:pt idx="0">
                  <c:v>7.0529999999999999</c:v>
                </c:pt>
                <c:pt idx="1">
                  <c:v>8.266</c:v>
                </c:pt>
                <c:pt idx="2">
                  <c:v>8.8979999999999997</c:v>
                </c:pt>
                <c:pt idx="3">
                  <c:v>9.6159999999999997</c:v>
                </c:pt>
                <c:pt idx="4">
                  <c:v>11.231</c:v>
                </c:pt>
                <c:pt idx="5">
                  <c:v>10.284000000000001</c:v>
                </c:pt>
                <c:pt idx="6">
                  <c:v>12.922000000000001</c:v>
                </c:pt>
                <c:pt idx="7">
                  <c:v>14.387</c:v>
                </c:pt>
                <c:pt idx="8">
                  <c:v>8.3469999999999995</c:v>
                </c:pt>
                <c:pt idx="9">
                  <c:v>9.0519999999999996</c:v>
                </c:pt>
                <c:pt idx="10">
                  <c:v>8.0470000000000006</c:v>
                </c:pt>
                <c:pt idx="11">
                  <c:v>10.425000000000001</c:v>
                </c:pt>
              </c:numCache>
            </c:numRef>
          </c:val>
          <c:extLst>
            <c:ext xmlns:c16="http://schemas.microsoft.com/office/drawing/2014/chart" uri="{C3380CC4-5D6E-409C-BE32-E72D297353CC}">
              <c16:uniqueId val="{000000C2-7668-440F-8D4D-B4FF39B49624}"/>
            </c:ext>
          </c:extLst>
        </c:ser>
        <c:dLbls>
          <c:showLegendKey val="0"/>
          <c:showVal val="0"/>
          <c:showCatName val="0"/>
          <c:showSerName val="0"/>
          <c:showPercent val="0"/>
          <c:showBubbleSize val="0"/>
        </c:dLbls>
        <c:gapWidth val="150"/>
        <c:axId val="543779144"/>
        <c:axId val="543781496"/>
      </c:barChart>
      <c:catAx>
        <c:axId val="543779144"/>
        <c:scaling>
          <c:orientation val="minMax"/>
        </c:scaling>
        <c:delete val="0"/>
        <c:axPos val="b"/>
        <c:numFmt formatCode="General" sourceLinked="0"/>
        <c:majorTickMark val="none"/>
        <c:minorTickMark val="none"/>
        <c:tickLblPos val="nextTo"/>
        <c:spPr>
          <a:ln w="19050">
            <a:solidFill>
              <a:schemeClr val="tx1">
                <a:lumMod val="85000"/>
                <a:lumOff val="15000"/>
              </a:schemeClr>
            </a:solidFill>
          </a:ln>
        </c:spPr>
        <c:txPr>
          <a:bodyPr/>
          <a:lstStyle/>
          <a:p>
            <a:pPr>
              <a:defRPr sz="700">
                <a:solidFill>
                  <a:schemeClr val="bg1"/>
                </a:solidFill>
              </a:defRPr>
            </a:pPr>
            <a:endParaRPr lang="en-US"/>
          </a:p>
        </c:txPr>
        <c:crossAx val="543781496"/>
        <c:crosses val="autoZero"/>
        <c:auto val="1"/>
        <c:lblAlgn val="ctr"/>
        <c:lblOffset val="50"/>
        <c:noMultiLvlLbl val="0"/>
      </c:catAx>
      <c:valAx>
        <c:axId val="543781496"/>
        <c:scaling>
          <c:orientation val="minMax"/>
        </c:scaling>
        <c:delete val="1"/>
        <c:axPos val="l"/>
        <c:majorGridlines>
          <c:spPr>
            <a:ln>
              <a:solidFill>
                <a:schemeClr val="bg1"/>
              </a:solidFill>
            </a:ln>
          </c:spPr>
        </c:majorGridlines>
        <c:numFmt formatCode="General" sourceLinked="1"/>
        <c:majorTickMark val="out"/>
        <c:minorTickMark val="none"/>
        <c:tickLblPos val="nextTo"/>
        <c:crossAx val="543779144"/>
        <c:crosses val="autoZero"/>
        <c:crossBetween val="between"/>
        <c:majorUnit val="2"/>
      </c:valAx>
      <c:spPr>
        <a:solidFill>
          <a:schemeClr val="bg1">
            <a:lumMod val="85000"/>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0.61877</cdr:x>
      <cdr:y>0.77321</cdr:y>
    </cdr:from>
    <cdr:to>
      <cdr:x>0.692</cdr:x>
      <cdr:y>0.8622</cdr:y>
    </cdr:to>
    <cdr:sp macro="" textlink="">
      <cdr:nvSpPr>
        <cdr:cNvPr id="2" name="Round Same Side Corner Rectangle 1"/>
        <cdr:cNvSpPr/>
      </cdr:nvSpPr>
      <cdr:spPr>
        <a:xfrm xmlns:a="http://schemas.openxmlformats.org/drawingml/2006/main">
          <a:off x="4785903" y="2032530"/>
          <a:ext cx="566410" cy="233927"/>
        </a:xfrm>
        <a:prstGeom xmlns:a="http://schemas.openxmlformats.org/drawingml/2006/main" prst="round2SameRect">
          <a:avLst>
            <a:gd name="adj1" fmla="val 0"/>
            <a:gd name="adj2" fmla="val 21789"/>
          </a:avLst>
        </a:prstGeom>
        <a:solidFill xmlns:a="http://schemas.openxmlformats.org/drawingml/2006/main">
          <a:srgbClr val="262626"/>
        </a:solidFill>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xmlns:a="http://schemas.openxmlformats.org/drawingml/2006/main">
          <a:pPr algn="ctr"/>
          <a:r>
            <a:rPr lang="en-US" sz="700" b="0" dirty="0" smtClean="0"/>
            <a:t>2014**</a:t>
          </a:r>
          <a:endParaRPr lang="en-US" sz="600" b="0"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0.77308</cdr:x>
      <cdr:y>0.10573</cdr:y>
    </cdr:from>
    <cdr:to>
      <cdr:x>0.77392</cdr:x>
      <cdr:y>0.83324</cdr:y>
    </cdr:to>
    <cdr:cxnSp macro="">
      <cdr:nvCxnSpPr>
        <cdr:cNvPr id="2" name="Straight Connector 1"/>
        <cdr:cNvCxnSpPr/>
      </cdr:nvCxnSpPr>
      <cdr:spPr>
        <a:xfrm xmlns:a="http://schemas.openxmlformats.org/drawingml/2006/main" flipV="1">
          <a:off x="6597973" y="257300"/>
          <a:ext cx="7169" cy="1770454"/>
        </a:xfrm>
        <a:prstGeom xmlns:a="http://schemas.openxmlformats.org/drawingml/2006/main" prst="line">
          <a:avLst/>
        </a:prstGeom>
        <a:ln xmlns:a="http://schemas.openxmlformats.org/drawingml/2006/main" w="63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AAC2B62-3601-484C-B11C-EFC6991DC558}" type="datetimeFigureOut">
              <a:rPr lang="en-GB" smtClean="0"/>
              <a:t>04/04/2019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2B5BE8F-B73B-4DA2-BD60-8CE279B7C844}" type="slidenum">
              <a:rPr lang="en-GB" smtClean="0"/>
              <a:t>‹#›</a:t>
            </a:fld>
            <a:endParaRPr lang="en-GB"/>
          </a:p>
        </p:txBody>
      </p:sp>
    </p:spTree>
    <p:extLst>
      <p:ext uri="{BB962C8B-B14F-4D97-AF65-F5344CB8AC3E}">
        <p14:creationId xmlns:p14="http://schemas.microsoft.com/office/powerpoint/2010/main" val="4201922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1"/>
            <a:ext cx="2945659" cy="496331"/>
          </a:xfrm>
          <a:prstGeom prst="rect">
            <a:avLst/>
          </a:prstGeom>
        </p:spPr>
        <p:txBody>
          <a:bodyPr vert="horz" lIns="91972" tIns="45983" rIns="91972" bIns="45983" rtlCol="0"/>
          <a:lstStyle>
            <a:lvl1pPr algn="l">
              <a:defRPr sz="1200"/>
            </a:lvl1pPr>
          </a:lstStyle>
          <a:p>
            <a:endParaRPr lang="en-AU"/>
          </a:p>
        </p:txBody>
      </p:sp>
      <p:sp>
        <p:nvSpPr>
          <p:cNvPr id="3" name="Date Placeholder 2"/>
          <p:cNvSpPr>
            <a:spLocks noGrp="1"/>
          </p:cNvSpPr>
          <p:nvPr>
            <p:ph type="dt" idx="1"/>
          </p:nvPr>
        </p:nvSpPr>
        <p:spPr>
          <a:xfrm>
            <a:off x="3850451" y="11"/>
            <a:ext cx="2945659" cy="496331"/>
          </a:xfrm>
          <a:prstGeom prst="rect">
            <a:avLst/>
          </a:prstGeom>
        </p:spPr>
        <p:txBody>
          <a:bodyPr vert="horz" lIns="91972" tIns="45983" rIns="91972" bIns="45983" rtlCol="0"/>
          <a:lstStyle>
            <a:lvl1pPr algn="r">
              <a:defRPr sz="1200"/>
            </a:lvl1pPr>
          </a:lstStyle>
          <a:p>
            <a:fld id="{3B6BD712-6567-450C-B3C6-BAF6878345EE}" type="datetimeFigureOut">
              <a:rPr lang="en-AU" smtClean="0"/>
              <a:pPr/>
              <a:t>4/04/2019</a:t>
            </a:fld>
            <a:endParaRPr lang="en-AU"/>
          </a:p>
        </p:txBody>
      </p:sp>
      <p:sp>
        <p:nvSpPr>
          <p:cNvPr id="4" name="Slide Image Placeholder 3"/>
          <p:cNvSpPr>
            <a:spLocks noGrp="1" noRot="1" noChangeAspect="1"/>
          </p:cNvSpPr>
          <p:nvPr>
            <p:ph type="sldImg" idx="2"/>
          </p:nvPr>
        </p:nvSpPr>
        <p:spPr>
          <a:xfrm>
            <a:off x="914400" y="741363"/>
            <a:ext cx="4968875" cy="3725862"/>
          </a:xfrm>
          <a:prstGeom prst="rect">
            <a:avLst/>
          </a:prstGeom>
          <a:noFill/>
          <a:ln w="12700">
            <a:solidFill>
              <a:prstClr val="black"/>
            </a:solidFill>
          </a:ln>
        </p:spPr>
        <p:txBody>
          <a:bodyPr vert="horz" lIns="91972" tIns="45983" rIns="91972" bIns="45983" rtlCol="0" anchor="ctr"/>
          <a:lstStyle/>
          <a:p>
            <a:endParaRPr lang="en-AU"/>
          </a:p>
        </p:txBody>
      </p:sp>
      <p:sp>
        <p:nvSpPr>
          <p:cNvPr id="5" name="Notes Placeholder 4"/>
          <p:cNvSpPr>
            <a:spLocks noGrp="1"/>
          </p:cNvSpPr>
          <p:nvPr>
            <p:ph type="body" sz="quarter" idx="3"/>
          </p:nvPr>
        </p:nvSpPr>
        <p:spPr>
          <a:xfrm>
            <a:off x="679769" y="4715156"/>
            <a:ext cx="5438140" cy="4466987"/>
          </a:xfrm>
          <a:prstGeom prst="rect">
            <a:avLst/>
          </a:prstGeom>
        </p:spPr>
        <p:txBody>
          <a:bodyPr vert="horz" lIns="91972" tIns="45983" rIns="91972" bIns="459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8" y="9428591"/>
            <a:ext cx="2945659" cy="496331"/>
          </a:xfrm>
          <a:prstGeom prst="rect">
            <a:avLst/>
          </a:prstGeom>
        </p:spPr>
        <p:txBody>
          <a:bodyPr vert="horz" lIns="91972" tIns="45983" rIns="91972" bIns="45983" rtlCol="0" anchor="b"/>
          <a:lstStyle>
            <a:lvl1pPr algn="l">
              <a:defRPr sz="1200"/>
            </a:lvl1pPr>
          </a:lstStyle>
          <a:p>
            <a:endParaRPr lang="en-AU"/>
          </a:p>
        </p:txBody>
      </p:sp>
      <p:sp>
        <p:nvSpPr>
          <p:cNvPr id="7" name="Slide Number Placeholder 6"/>
          <p:cNvSpPr>
            <a:spLocks noGrp="1"/>
          </p:cNvSpPr>
          <p:nvPr>
            <p:ph type="sldNum" sz="quarter" idx="5"/>
          </p:nvPr>
        </p:nvSpPr>
        <p:spPr>
          <a:xfrm>
            <a:off x="3850451" y="9428591"/>
            <a:ext cx="2945659" cy="496331"/>
          </a:xfrm>
          <a:prstGeom prst="rect">
            <a:avLst/>
          </a:prstGeom>
        </p:spPr>
        <p:txBody>
          <a:bodyPr vert="horz" lIns="91972" tIns="45983" rIns="91972" bIns="45983"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extLst>
      <p:ext uri="{BB962C8B-B14F-4D97-AF65-F5344CB8AC3E}">
        <p14:creationId xmlns:p14="http://schemas.microsoft.com/office/powerpoint/2010/main" val="415063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5</a:t>
            </a:fld>
            <a:endParaRPr lang="en-AU"/>
          </a:p>
        </p:txBody>
      </p:sp>
    </p:spTree>
    <p:extLst>
      <p:ext uri="{BB962C8B-B14F-4D97-AF65-F5344CB8AC3E}">
        <p14:creationId xmlns:p14="http://schemas.microsoft.com/office/powerpoint/2010/main" val="280087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276158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dirty="0"/>
          </a:p>
        </p:txBody>
      </p:sp>
    </p:spTree>
    <p:extLst>
      <p:ext uri="{BB962C8B-B14F-4D97-AF65-F5344CB8AC3E}">
        <p14:creationId xmlns:p14="http://schemas.microsoft.com/office/powerpoint/2010/main" val="276158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237866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10</a:t>
            </a:fld>
            <a:endParaRPr lang="en-AU"/>
          </a:p>
        </p:txBody>
      </p:sp>
    </p:spTree>
    <p:extLst>
      <p:ext uri="{BB962C8B-B14F-4D97-AF65-F5344CB8AC3E}">
        <p14:creationId xmlns:p14="http://schemas.microsoft.com/office/powerpoint/2010/main" val="250509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17</a:t>
            </a:fld>
            <a:endParaRPr lang="en-AU"/>
          </a:p>
        </p:txBody>
      </p:sp>
    </p:spTree>
    <p:extLst>
      <p:ext uri="{BB962C8B-B14F-4D97-AF65-F5344CB8AC3E}">
        <p14:creationId xmlns:p14="http://schemas.microsoft.com/office/powerpoint/2010/main" val="241566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7399728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28768122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1515480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26465726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19210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034448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6062055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6391500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9666196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2488907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0248847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23824087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4738462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42642941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3753173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36239788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7846657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6393136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4076355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4170229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326362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31534899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42850962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9987271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24638180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3220880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t>TNS Presentation Title</a:t>
            </a:r>
            <a:endParaRPr lang="en-AU" dirty="0" smtClean="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t>TNS Presentation Title</a:t>
            </a:r>
            <a:endParaRPr lang="en-AU" dirty="0" smtClean="0"/>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3010398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Presentation Title</a:t>
            </a:r>
            <a:endParaRPr dirty="0" smtClean="0"/>
          </a:p>
        </p:txBody>
      </p:sp>
      <p:pic>
        <p:nvPicPr>
          <p:cNvPr id="47110" name="Picture 6" descr="http://www.bagable.co.uk/img/uploads/huge_20120711162850_0a32362746f1e7588a83abc5da2164ef.jpg"/>
          <p:cNvPicPr>
            <a:picLocks noChangeAspect="1" noChangeArrowheads="1"/>
          </p:cNvPicPr>
          <p:nvPr userDrawn="1"/>
        </p:nvPicPr>
        <p:blipFill>
          <a:blip r:embed="rId2" cstate="print"/>
          <a:srcRect l="15983" t="4796" r="15760" b="10003"/>
          <a:stretch>
            <a:fillRect/>
          </a:stretch>
        </p:blipFill>
        <p:spPr bwMode="auto">
          <a:xfrm>
            <a:off x="4683428" y="307818"/>
            <a:ext cx="4460572" cy="5567881"/>
          </a:xfrm>
          <a:prstGeom prst="rect">
            <a:avLst/>
          </a:prstGeom>
          <a:noFill/>
        </p:spPr>
      </p:pic>
    </p:spTree>
    <p:extLst>
      <p:ext uri="{BB962C8B-B14F-4D97-AF65-F5344CB8AC3E}">
        <p14:creationId xmlns:p14="http://schemas.microsoft.com/office/powerpoint/2010/main" val="32775501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p:txBody>
          <a:bodyPr>
            <a:noAutofit/>
          </a:bodyPr>
          <a:lstStyle/>
          <a:p>
            <a:pPr>
              <a:spcBef>
                <a:spcPct val="20000"/>
              </a:spcBef>
              <a:buFont typeface="Arial" pitchFamily="34" charset="0"/>
              <a:buNone/>
            </a:pPr>
            <a:r>
              <a:rPr smtClean="0"/>
              <a:t>TNS Presentation Title</a:t>
            </a:r>
            <a:endParaRPr dirty="0" smtClean="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41743495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p:txBody>
          <a:bodyPr>
            <a:noAutofit/>
          </a:bodyPr>
          <a:lstStyle/>
          <a:p>
            <a:pPr>
              <a:spcBef>
                <a:spcPct val="20000"/>
              </a:spcBef>
              <a:buFont typeface="Arial" pitchFamily="34" charset="0"/>
              <a:buNone/>
            </a:pPr>
            <a:r>
              <a:rPr smtClean="0"/>
              <a:t>TNS Presentation Title</a:t>
            </a:r>
            <a:endParaRPr dirty="0" smtClean="0"/>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18190667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470975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617" y="6441621"/>
            <a:ext cx="1501205" cy="288546"/>
          </a:xfrm>
          <a:prstGeom prst="rect">
            <a:avLst/>
          </a:prstGeom>
        </p:spPr>
      </p:pic>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smtClean="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kumimoji="0" lang="en-AU" sz="900" b="0" i="0" u="none" strike="noStrike" kern="1200" cap="none" spc="0" normalizeH="0" baseline="0" noProof="0" smtClean="0">
                <a:ln>
                  <a:noFill/>
                </a:ln>
                <a:solidFill>
                  <a:schemeClr val="bg1">
                    <a:lumMod val="95000"/>
                  </a:scheme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lang="en-US" sz="900" b="0" dirty="0" err="1" smtClean="0">
              <a:solidFill>
                <a:schemeClr val="bg1">
                  <a:lumMod val="95000"/>
                </a:schemeClr>
              </a:solidFill>
            </a:endParaRPr>
          </a:p>
        </p:txBody>
      </p:sp>
      <p:sp>
        <p:nvSpPr>
          <p:cNvPr id="7" name="TextBox 6"/>
          <p:cNvSpPr txBox="1"/>
          <p:nvPr userDrawn="1"/>
        </p:nvSpPr>
        <p:spPr>
          <a:xfrm>
            <a:off x="1471130" y="6573692"/>
            <a:ext cx="6820875" cy="184666"/>
          </a:xfrm>
          <a:prstGeom prst="rect">
            <a:avLst/>
          </a:prstGeom>
          <a:noFill/>
        </p:spPr>
        <p:txBody>
          <a:bodyPr wrap="square" rtlCol="0">
            <a:spAutoFit/>
          </a:bodyPr>
          <a:lstStyle/>
          <a:p>
            <a:pPr algn="r"/>
            <a:r>
              <a:rPr lang="en-US" sz="600" b="0" dirty="0" smtClean="0">
                <a:solidFill>
                  <a:prstClr val="white">
                    <a:lumMod val="65000"/>
                  </a:prstClr>
                </a:solidFill>
                <a:latin typeface="Verdana"/>
              </a:rPr>
              <a:t>GBTS</a:t>
            </a:r>
            <a:r>
              <a:rPr lang="en-US" sz="600" b="0" baseline="0" dirty="0" smtClean="0">
                <a:solidFill>
                  <a:prstClr val="white">
                    <a:lumMod val="65000"/>
                  </a:prstClr>
                </a:solidFill>
                <a:latin typeface="Verdana"/>
              </a:rPr>
              <a:t> December </a:t>
            </a:r>
            <a:r>
              <a:rPr lang="en-US" sz="600" b="0" dirty="0" smtClean="0">
                <a:solidFill>
                  <a:prstClr val="white">
                    <a:lumMod val="65000"/>
                  </a:prstClr>
                </a:solidFill>
                <a:latin typeface="Verdana"/>
              </a:rPr>
              <a:t>2018 Published</a:t>
            </a:r>
            <a:r>
              <a:rPr lang="en-US" sz="600" b="0" baseline="0" dirty="0" smtClean="0">
                <a:solidFill>
                  <a:prstClr val="white">
                    <a:lumMod val="65000"/>
                  </a:prstClr>
                </a:solidFill>
                <a:latin typeface="Verdana"/>
              </a:rPr>
              <a:t> 5th April 2019</a:t>
            </a:r>
            <a:endParaRPr lang="en-US" sz="600" b="0" dirty="0" smtClean="0">
              <a:solidFill>
                <a:prstClr val="white">
                  <a:lumMod val="65000"/>
                </a:prstClr>
              </a:solidFill>
              <a:latin typeface="Verdana"/>
            </a:endParaRP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744" r:id="rId2"/>
    <p:sldLayoutId id="2147483743" r:id="rId3"/>
    <p:sldLayoutId id="2147483683" r:id="rId4"/>
    <p:sldLayoutId id="2147483682" r:id="rId5"/>
  </p:sldLayoutIdLst>
  <p:timing>
    <p:tnLst>
      <p:par>
        <p:cTn id="1" dur="indefinite" restart="never" nodeType="tmRoot"/>
      </p:par>
    </p:tnLst>
  </p:timing>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Verdana"/>
              </a:rPr>
              <a:t>©TNS 2013</a:t>
            </a:r>
            <a:endParaRPr lang="en-AU" sz="750" b="0" dirty="0">
              <a:solidFill>
                <a:srgbClr val="333333"/>
              </a:solidFill>
              <a:latin typeface="Verdana"/>
            </a:endParaRPr>
          </a:p>
        </p:txBody>
      </p:sp>
      <p:sp>
        <p:nvSpPr>
          <p:cNvPr id="2" name="Title Placeholder 1"/>
          <p:cNvSpPr>
            <a:spLocks noGrp="1"/>
          </p:cNvSpPr>
          <p:nvPr>
            <p:ph type="title"/>
          </p:nvPr>
        </p:nvSpPr>
        <p:spPr>
          <a:xfrm>
            <a:off x="1" y="0"/>
            <a:ext cx="5073650" cy="1284971"/>
          </a:xfrm>
          <a:prstGeom prst="rect">
            <a:avLst/>
          </a:prstGeom>
        </p:spPr>
        <p:txBody>
          <a:bodyPr vert="horz" lIns="277200" tIns="208800" rIns="27720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30680" y="-501206"/>
            <a:ext cx="10507979" cy="5637807"/>
            <a:chOff x="-1630680" y="-501206"/>
            <a:chExt cx="10507979" cy="5637807"/>
          </a:xfrm>
        </p:grpSpPr>
        <p:cxnSp>
          <p:nvCxnSpPr>
            <p:cNvPr id="85" name="Straight Connector 84"/>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a:xfrm>
              <a:off x="-1630680" y="4491328"/>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cxnSp>
          <p:nvCxnSpPr>
            <p:cNvPr id="87" name="Straight Connector 86"/>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a:xfrm>
              <a:off x="-1630680" y="4998102"/>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LOWER LIMIT</a:t>
              </a:r>
              <a:endParaRPr lang="en-AU" sz="900" dirty="0">
                <a:solidFill>
                  <a:prstClr val="black">
                    <a:lumMod val="85000"/>
                    <a:lumOff val="15000"/>
                  </a:prstClr>
                </a:solidFill>
                <a:latin typeface="Verdana"/>
              </a:endParaRPr>
            </a:p>
          </p:txBody>
        </p:sp>
        <p:cxnSp>
          <p:nvCxnSpPr>
            <p:cNvPr id="91" name="Straight Connector 90"/>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a:xfrm>
              <a:off x="-1630680" y="1215723"/>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UPPER LIMIT</a:t>
              </a:r>
              <a:endParaRPr lang="en-AU" sz="900" dirty="0">
                <a:solidFill>
                  <a:prstClr val="black">
                    <a:lumMod val="85000"/>
                    <a:lumOff val="15000"/>
                  </a:prstClr>
                </a:solidFill>
                <a:latin typeface="Verdana"/>
              </a:endParaRPr>
            </a:p>
          </p:txBody>
        </p:sp>
        <p:cxnSp>
          <p:nvCxnSpPr>
            <p:cNvPr id="100" name="Straight Connector 99"/>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1630680" y="1719723"/>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nvGrpSpPr>
            <p:cNvPr id="3" name="Group 2"/>
            <p:cNvGrpSpPr/>
            <p:nvPr userDrawn="1"/>
          </p:nvGrpSpPr>
          <p:grpSpPr>
            <a:xfrm>
              <a:off x="755523" y="-501206"/>
              <a:ext cx="8121776" cy="424749"/>
              <a:chOff x="755523" y="-501206"/>
              <a:chExt cx="8121776" cy="424749"/>
            </a:xfrm>
          </p:grpSpPr>
          <p:cxnSp>
            <p:nvCxnSpPr>
              <p:cNvPr id="102" name="Straight Connector 101"/>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Y AXIS</a:t>
                </a:r>
                <a:endParaRPr lang="en-AU" dirty="0">
                  <a:solidFill>
                    <a:prstClr val="black">
                      <a:lumMod val="85000"/>
                      <a:lumOff val="15000"/>
                    </a:prstClr>
                  </a:solidFill>
                </a:endParaRPr>
              </a:p>
            </p:txBody>
          </p:sp>
          <p:cxnSp>
            <p:nvCxnSpPr>
              <p:cNvPr id="104" name="Straight Connector 103"/>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Y AXIS</a:t>
                </a:r>
                <a:endParaRPr lang="en-AU" dirty="0">
                  <a:solidFill>
                    <a:prstClr val="black">
                      <a:lumMod val="85000"/>
                      <a:lumOff val="15000"/>
                    </a:prstClr>
                  </a:solidFill>
                </a:endParaRPr>
              </a:p>
            </p:txBody>
          </p:sp>
          <p:cxnSp>
            <p:nvCxnSpPr>
              <p:cNvPr id="111" name="Straight Connector 110"/>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LIMIT</a:t>
                </a:r>
                <a:endParaRPr lang="en-AU" dirty="0">
                  <a:solidFill>
                    <a:prstClr val="black">
                      <a:lumMod val="85000"/>
                      <a:lumOff val="15000"/>
                    </a:prstClr>
                  </a:solidFill>
                </a:endParaRPr>
              </a:p>
            </p:txBody>
          </p:sp>
        </p:grpSp>
      </p:grpSp>
      <p:sp>
        <p:nvSpPr>
          <p:cNvPr id="71" name="Footer Placeholder 70"/>
          <p:cNvSpPr>
            <a:spLocks noGrp="1"/>
          </p:cNvSpPr>
          <p:nvPr>
            <p:ph type="ftr" sz="quarter" idx="3"/>
          </p:nvPr>
        </p:nvSpPr>
        <p:spPr>
          <a:xfrm>
            <a:off x="785814" y="5946775"/>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pPr>
              <a:spcBef>
                <a:spcPct val="20000"/>
              </a:spcBef>
              <a:buFont typeface="Arial" pitchFamily="34" charset="0"/>
              <a:buNone/>
            </a:pPr>
            <a:r>
              <a:rPr dirty="0" smtClean="0"/>
              <a:t>February 2013 Update</a:t>
            </a:r>
          </a:p>
        </p:txBody>
      </p:sp>
      <p:pic>
        <p:nvPicPr>
          <p:cNvPr id="93" name="Picture 2" descr="\\PSTUDIOTERM\Clients\TNS Global\TNS_002 Templates\4. Design\1. Assets\Logos\TNS_LOGOS\final brand jpgs\TNS_logo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988" y="6072637"/>
            <a:ext cx="504000" cy="504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Group 5"/>
          <p:cNvGrpSpPr/>
          <p:nvPr userDrawn="1"/>
        </p:nvGrpSpPr>
        <p:grpSpPr>
          <a:xfrm>
            <a:off x="5200651" y="6140450"/>
            <a:ext cx="3340098" cy="571500"/>
            <a:chOff x="5200651" y="6140450"/>
            <a:chExt cx="3340098" cy="571500"/>
          </a:xfrm>
        </p:grpSpPr>
        <p:pic>
          <p:nvPicPr>
            <p:cNvPr id="25" name="Picture 2"/>
            <p:cNvPicPr>
              <a:picLocks noChangeAspect="1" noChangeArrowheads="1"/>
            </p:cNvPicPr>
            <p:nvPr userDrawn="1"/>
          </p:nvPicPr>
          <p:blipFill rotWithShape="1">
            <a:blip r:embed="rId6" cstate="screen"/>
            <a:srcRect l="22686"/>
            <a:stretch/>
          </p:blipFill>
          <p:spPr bwMode="auto">
            <a:xfrm>
              <a:off x="5919106" y="6140450"/>
              <a:ext cx="2621643" cy="571500"/>
            </a:xfrm>
            <a:prstGeom prst="rect">
              <a:avLst/>
            </a:prstGeom>
            <a:noFill/>
            <a:ln w="9525">
              <a:noFill/>
              <a:miter lim="800000"/>
              <a:headEnd/>
              <a:tailEnd/>
            </a:ln>
          </p:spPr>
        </p:pic>
        <p:pic>
          <p:nvPicPr>
            <p:cNvPr id="5" name="Picture 4"/>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52" t="11699" r="4789" b="8944"/>
            <a:stretch/>
          </p:blipFill>
          <p:spPr>
            <a:xfrm>
              <a:off x="5200651" y="6147706"/>
              <a:ext cx="673100" cy="532951"/>
            </a:xfrm>
            <a:prstGeom prst="rect">
              <a:avLst/>
            </a:prstGeom>
          </p:spPr>
        </p:pic>
      </p:grpSp>
    </p:spTree>
    <p:extLst>
      <p:ext uri="{BB962C8B-B14F-4D97-AF65-F5344CB8AC3E}">
        <p14:creationId xmlns:p14="http://schemas.microsoft.com/office/powerpoint/2010/main" val="2561926436"/>
      </p:ext>
    </p:extLst>
  </p:cSld>
  <p:clrMap bg1="lt1" tx1="dk1" bg2="lt2" tx2="dk2" accent1="accent1" accent2="accent2" accent3="accent3" accent4="accent4" accent5="accent5" accent6="accent6" hlink="hlink" folHlink="folHlink"/>
  <p:sldLayoutIdLst>
    <p:sldLayoutId id="2147483706" r:id="rId1"/>
    <p:sldLayoutId id="2147483722" r:id="rId2"/>
    <p:sldLayoutId id="2147483723" r:id="rId3"/>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617" y="6441621"/>
            <a:ext cx="1501205" cy="288546"/>
          </a:xfrm>
          <a:prstGeom prst="rect">
            <a:avLst/>
          </a:prstGeom>
        </p:spPr>
      </p:pic>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smtClean="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lang="en-AU" sz="900" b="0" smtClean="0">
                <a:solidFill>
                  <a:prstClr val="white">
                    <a:lumMod val="95000"/>
                  </a:prstClr>
                </a:solidFill>
                <a:latin typeface="Arial" charset="0"/>
                <a:cs typeface="Arial" charset="0"/>
              </a:rPr>
              <a:pPr algn="ctr"/>
              <a:t>‹#›</a:t>
            </a:fld>
            <a:endParaRPr lang="en-US" sz="900" b="0" dirty="0" err="1" smtClean="0">
              <a:solidFill>
                <a:prstClr val="white">
                  <a:lumMod val="95000"/>
                </a:prstClr>
              </a:solidFill>
            </a:endParaRPr>
          </a:p>
        </p:txBody>
      </p:sp>
      <p:sp>
        <p:nvSpPr>
          <p:cNvPr id="7" name="TextBox 6"/>
          <p:cNvSpPr txBox="1"/>
          <p:nvPr userDrawn="1"/>
        </p:nvSpPr>
        <p:spPr>
          <a:xfrm>
            <a:off x="1471130" y="6573692"/>
            <a:ext cx="6820875" cy="184666"/>
          </a:xfrm>
          <a:prstGeom prst="rect">
            <a:avLst/>
          </a:prstGeom>
          <a:noFill/>
        </p:spPr>
        <p:txBody>
          <a:bodyPr wrap="square" rtlCol="0">
            <a:spAutoFit/>
          </a:bodyPr>
          <a:lstStyle/>
          <a:p>
            <a:pPr algn="r"/>
            <a:r>
              <a:rPr lang="en-US" sz="600" b="0" dirty="0" smtClean="0">
                <a:solidFill>
                  <a:prstClr val="white">
                    <a:lumMod val="65000"/>
                  </a:prstClr>
                </a:solidFill>
                <a:latin typeface="Verdana"/>
              </a:rPr>
              <a:t>GBTS</a:t>
            </a:r>
            <a:r>
              <a:rPr lang="en-US" sz="600" b="0" baseline="0" dirty="0" smtClean="0">
                <a:solidFill>
                  <a:prstClr val="white">
                    <a:lumMod val="65000"/>
                  </a:prstClr>
                </a:solidFill>
                <a:latin typeface="Verdana"/>
              </a:rPr>
              <a:t> December </a:t>
            </a:r>
            <a:r>
              <a:rPr lang="en-US" sz="600" b="0" dirty="0" smtClean="0">
                <a:solidFill>
                  <a:prstClr val="white">
                    <a:lumMod val="65000"/>
                  </a:prstClr>
                </a:solidFill>
                <a:latin typeface="Verdana"/>
              </a:rPr>
              <a:t>2018 Published</a:t>
            </a:r>
            <a:r>
              <a:rPr lang="en-US" sz="600" b="0" baseline="0" dirty="0" smtClean="0">
                <a:solidFill>
                  <a:prstClr val="white">
                    <a:lumMod val="65000"/>
                  </a:prstClr>
                </a:solidFill>
                <a:latin typeface="Verdana"/>
              </a:rPr>
              <a:t> 5th April 2019</a:t>
            </a:r>
            <a:endParaRPr lang="en-US" sz="600" b="0" dirty="0" smtClean="0">
              <a:solidFill>
                <a:prstClr val="white">
                  <a:lumMod val="65000"/>
                </a:prstClr>
              </a:solidFill>
              <a:latin typeface="Verdana"/>
            </a:endParaRPr>
          </a:p>
        </p:txBody>
      </p:sp>
    </p:spTree>
    <p:extLst>
      <p:ext uri="{BB962C8B-B14F-4D97-AF65-F5344CB8AC3E}">
        <p14:creationId xmlns:p14="http://schemas.microsoft.com/office/powerpoint/2010/main" val="836090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iming>
    <p:tnLst>
      <p:par>
        <p:cTn id="1" dur="indefinite" restart="never" nodeType="tmRoot"/>
      </p:par>
    </p:tnLst>
  </p:timing>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smtClean="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lang="en-AU" sz="900" b="0" smtClean="0">
                <a:solidFill>
                  <a:prstClr val="white">
                    <a:lumMod val="95000"/>
                  </a:prstClr>
                </a:solidFill>
                <a:latin typeface="Arial" charset="0"/>
                <a:cs typeface="Arial" charset="0"/>
              </a:rPr>
              <a:pPr algn="ctr"/>
              <a:t>‹#›</a:t>
            </a:fld>
            <a:endParaRPr lang="en-US" sz="900" b="0" dirty="0" err="1" smtClean="0">
              <a:solidFill>
                <a:prstClr val="white">
                  <a:lumMod val="95000"/>
                </a:prstClr>
              </a:solidFill>
            </a:endParaRPr>
          </a:p>
        </p:txBody>
      </p:sp>
      <p:pic>
        <p:nvPicPr>
          <p:cNvPr id="5" name="Picture 4" descr="VE_logo_RGBPOR.jp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05618" y="6387252"/>
            <a:ext cx="1427239" cy="411125"/>
          </a:xfrm>
          <a:prstGeom prst="rect">
            <a:avLst/>
          </a:prstGeom>
        </p:spPr>
      </p:pic>
    </p:spTree>
    <p:extLst>
      <p:ext uri="{BB962C8B-B14F-4D97-AF65-F5344CB8AC3E}">
        <p14:creationId xmlns:p14="http://schemas.microsoft.com/office/powerpoint/2010/main" val="24855804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Lst>
  <p:timing>
    <p:tnLst>
      <p:par>
        <p:cTn id="1" dur="indefinite" restart="never" nodeType="tmRoot"/>
      </p:par>
    </p:tnLst>
  </p:timing>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39.png"/><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53.png"/><Relationship Id="rId5" Type="http://schemas.openxmlformats.org/officeDocument/2006/relationships/image" Target="../media/image48.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47.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58.png"/><Relationship Id="rId16"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35.png"/><Relationship Id="rId4" Type="http://schemas.openxmlformats.org/officeDocument/2006/relationships/image" Target="../media/image48.png"/><Relationship Id="rId9" Type="http://schemas.openxmlformats.org/officeDocument/2006/relationships/image" Target="../media/image63.png"/><Relationship Id="rId1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2" Type="http://schemas.openxmlformats.org/officeDocument/2006/relationships/hyperlink" Target="https://www.visitbritain.org/about-gbts-and-gbdv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42.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hyperlink" Target="mailto:VEResearch@visitengland.org" TargetMode="External"/><Relationship Id="rId2" Type="http://schemas.openxmlformats.org/officeDocument/2006/relationships/hyperlink" Target="https://www.visitbritain.org/archive-great-britain-tourism-survey-overnight-data" TargetMode="External"/><Relationship Id="rId1" Type="http://schemas.openxmlformats.org/officeDocument/2006/relationships/slideLayout" Target="../slideLayouts/slideLayout4.xml"/><Relationship Id="rId4" Type="http://schemas.openxmlformats.org/officeDocument/2006/relationships/hyperlink" Target="mailto:kaye.woodhouse@visitengland.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4.xml"/><Relationship Id="rId2" Type="http://schemas.openxmlformats.org/officeDocument/2006/relationships/chart" Target="../charts/chart1.xml"/><Relationship Id="rId1" Type="http://schemas.openxmlformats.org/officeDocument/2006/relationships/slideLayout" Target="../slideLayouts/slideLayout10.xml"/><Relationship Id="rId6" Type="http://schemas.openxmlformats.org/officeDocument/2006/relationships/chart" Target="../charts/chart3.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5.xml"/><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6.xml"/><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7.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7050" y="4895850"/>
            <a:ext cx="2495550" cy="688735"/>
          </a:xfrm>
          <a:prstGeom prst="rect">
            <a:avLst/>
          </a:prstGeom>
          <a:noFill/>
        </p:spPr>
        <p:txBody>
          <a:bodyPr wrap="square" rtlCol="0">
            <a:spAutoFit/>
          </a:bodyPr>
          <a:lstStyle/>
          <a:p>
            <a:pPr>
              <a:lnSpc>
                <a:spcPct val="90000"/>
              </a:lnSpc>
            </a:pPr>
            <a:r>
              <a:rPr lang="en-US" sz="3200" baseline="30000" dirty="0">
                <a:solidFill>
                  <a:srgbClr val="FF0000"/>
                </a:solidFill>
                <a:latin typeface="Calibri"/>
                <a:cs typeface="Calibri"/>
              </a:rPr>
              <a:t>Great Britain</a:t>
            </a:r>
          </a:p>
          <a:p>
            <a:pPr>
              <a:lnSpc>
                <a:spcPct val="90000"/>
              </a:lnSpc>
            </a:pPr>
            <a:r>
              <a:rPr lang="en-US" sz="3200" baseline="30000" dirty="0">
                <a:solidFill>
                  <a:srgbClr val="FF0000"/>
                </a:solidFill>
                <a:latin typeface="Calibri"/>
                <a:cs typeface="Calibri"/>
              </a:rPr>
              <a:t>Tourism </a:t>
            </a:r>
            <a:r>
              <a:rPr lang="en-US" sz="3200" baseline="30000" dirty="0" smtClean="0">
                <a:solidFill>
                  <a:srgbClr val="FF0000"/>
                </a:solidFill>
                <a:latin typeface="Calibri"/>
                <a:cs typeface="Calibri"/>
              </a:rPr>
              <a:t>Survey</a:t>
            </a:r>
            <a:endParaRPr lang="en-US" sz="3200" baseline="30000" dirty="0">
              <a:solidFill>
                <a:srgbClr val="FF0000"/>
              </a:solidFill>
              <a:latin typeface="Calibri"/>
              <a:cs typeface="Calibri"/>
            </a:endParaRPr>
          </a:p>
        </p:txBody>
      </p:sp>
      <p:sp>
        <p:nvSpPr>
          <p:cNvPr id="3" name="TextBox 2"/>
          <p:cNvSpPr txBox="1"/>
          <p:nvPr/>
        </p:nvSpPr>
        <p:spPr>
          <a:xfrm>
            <a:off x="539750" y="5575300"/>
            <a:ext cx="2495550" cy="276999"/>
          </a:xfrm>
          <a:prstGeom prst="rect">
            <a:avLst/>
          </a:prstGeom>
          <a:noFill/>
        </p:spPr>
        <p:txBody>
          <a:bodyPr wrap="square" rtlCol="0">
            <a:spAutoFit/>
          </a:bodyPr>
          <a:lstStyle/>
          <a:p>
            <a:r>
              <a:rPr lang="en-US" baseline="30000" dirty="0" smtClean="0">
                <a:solidFill>
                  <a:srgbClr val="FF0000"/>
                </a:solidFill>
                <a:latin typeface="Calibri"/>
                <a:cs typeface="Calibri"/>
              </a:rPr>
              <a:t>December 2018</a:t>
            </a:r>
            <a:endParaRPr lang="en-US" baseline="30000" dirty="0">
              <a:solidFill>
                <a:srgbClr val="FF0000"/>
              </a:solidFill>
              <a:latin typeface="Calibri"/>
              <a:cs typeface="Calibri"/>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127" t="3916" b="-684"/>
          <a:stretch/>
        </p:blipFill>
        <p:spPr>
          <a:xfrm>
            <a:off x="7236823" y="4781006"/>
            <a:ext cx="1425379" cy="1232262"/>
          </a:xfrm>
          <a:prstGeom prst="rect">
            <a:avLst/>
          </a:prstGeom>
        </p:spPr>
      </p:pic>
    </p:spTree>
    <p:extLst>
      <p:ext uri="{BB962C8B-B14F-4D97-AF65-F5344CB8AC3E}">
        <p14:creationId xmlns:p14="http://schemas.microsoft.com/office/powerpoint/2010/main" val="354397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32867" y="3138926"/>
            <a:ext cx="8478263" cy="419694"/>
            <a:chOff x="343784" y="3234182"/>
            <a:chExt cx="8478263" cy="419694"/>
          </a:xfrm>
        </p:grpSpPr>
        <p:sp>
          <p:nvSpPr>
            <p:cNvPr id="59" name="Round Same Side Corner Rectangle 58"/>
            <p:cNvSpPr/>
            <p:nvPr/>
          </p:nvSpPr>
          <p:spPr>
            <a:xfrm>
              <a:off x="343784" y="3244430"/>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0" name="Round Same Side Corner Rectangle 59"/>
            <p:cNvSpPr/>
            <p:nvPr/>
          </p:nvSpPr>
          <p:spPr>
            <a:xfrm>
              <a:off x="1058875" y="3244430"/>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1" name="Round Same Side Corner Rectangle 60"/>
            <p:cNvSpPr/>
            <p:nvPr/>
          </p:nvSpPr>
          <p:spPr>
            <a:xfrm>
              <a:off x="1773966" y="3244430"/>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2" name="Round Same Side Corner Rectangle 61"/>
            <p:cNvSpPr/>
            <p:nvPr/>
          </p:nvSpPr>
          <p:spPr>
            <a:xfrm>
              <a:off x="2489057" y="3244430"/>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3" name="Round Same Side Corner Rectangle 62"/>
            <p:cNvSpPr/>
            <p:nvPr/>
          </p:nvSpPr>
          <p:spPr>
            <a:xfrm>
              <a:off x="3204148" y="3244430"/>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4" name="Round Same Side Corner Rectangle 63"/>
            <p:cNvSpPr/>
            <p:nvPr/>
          </p:nvSpPr>
          <p:spPr>
            <a:xfrm>
              <a:off x="3919239" y="3244430"/>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5" name="Round Same Side Corner Rectangle 64"/>
            <p:cNvSpPr/>
            <p:nvPr/>
          </p:nvSpPr>
          <p:spPr>
            <a:xfrm>
              <a:off x="4634330" y="3244430"/>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6" name="Round Same Side Corner Rectangle 65"/>
            <p:cNvSpPr/>
            <p:nvPr/>
          </p:nvSpPr>
          <p:spPr>
            <a:xfrm>
              <a:off x="5358946" y="3244430"/>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7" name="Round Same Side Corner Rectangle 66"/>
            <p:cNvSpPr/>
            <p:nvPr/>
          </p:nvSpPr>
          <p:spPr>
            <a:xfrm>
              <a:off x="6064512" y="3246799"/>
              <a:ext cx="612265" cy="231548"/>
            </a:xfrm>
            <a:prstGeom prst="round2SameRect">
              <a:avLst>
                <a:gd name="adj1" fmla="val 0"/>
                <a:gd name="adj2" fmla="val 17725"/>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8" name="Round Same Side Corner Rectangle 67"/>
            <p:cNvSpPr/>
            <p:nvPr/>
          </p:nvSpPr>
          <p:spPr>
            <a:xfrm>
              <a:off x="6779603" y="3244430"/>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9" name="Round Same Side Corner Rectangle 68"/>
            <p:cNvSpPr/>
            <p:nvPr/>
          </p:nvSpPr>
          <p:spPr>
            <a:xfrm>
              <a:off x="7494694" y="3244430"/>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70" name="Round Same Side Corner Rectangle 69"/>
            <p:cNvSpPr/>
            <p:nvPr/>
          </p:nvSpPr>
          <p:spPr>
            <a:xfrm>
              <a:off x="8209782" y="3244430"/>
              <a:ext cx="612265" cy="233916"/>
            </a:xfrm>
            <a:prstGeom prst="round2SameRect">
              <a:avLst>
                <a:gd name="adj1" fmla="val 0"/>
                <a:gd name="adj2" fmla="val 21789"/>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1" name="Oval 70"/>
            <p:cNvSpPr/>
            <p:nvPr/>
          </p:nvSpPr>
          <p:spPr>
            <a:xfrm>
              <a:off x="8306067" y="3234182"/>
              <a:ext cx="419694" cy="419694"/>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2" name="Oval 71"/>
            <p:cNvSpPr/>
            <p:nvPr/>
          </p:nvSpPr>
          <p:spPr>
            <a:xfrm>
              <a:off x="8439307" y="3401739"/>
              <a:ext cx="153214" cy="153214"/>
            </a:xfrm>
            <a:prstGeom prst="ellips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pSp>
      <p:sp>
        <p:nvSpPr>
          <p:cNvPr id="3" name="Title 2"/>
          <p:cNvSpPr>
            <a:spLocks noGrp="1"/>
          </p:cNvSpPr>
          <p:nvPr>
            <p:ph type="title"/>
          </p:nvPr>
        </p:nvSpPr>
        <p:spPr/>
        <p:txBody>
          <a:bodyPr/>
          <a:lstStyle/>
          <a:p>
            <a:r>
              <a:rPr lang="en-US" dirty="0" smtClean="0"/>
              <a:t>Long Term Trends by Month </a:t>
            </a:r>
            <a:r>
              <a:rPr lang="en-US" dirty="0" smtClean="0">
                <a:solidFill>
                  <a:schemeClr val="bg1">
                    <a:lumMod val="50000"/>
                  </a:schemeClr>
                </a:solidFill>
              </a:rPr>
              <a:t>GB</a:t>
            </a:r>
            <a:endParaRPr lang="en-US" sz="1600" dirty="0">
              <a:solidFill>
                <a:schemeClr val="bg1">
                  <a:lumMod val="50000"/>
                </a:schemeClr>
              </a:solidFill>
            </a:endParaRPr>
          </a:p>
        </p:txBody>
      </p:sp>
      <p:sp>
        <p:nvSpPr>
          <p:cNvPr id="194" name="Text Placeholder 193"/>
          <p:cNvSpPr>
            <a:spLocks noGrp="1"/>
          </p:cNvSpPr>
          <p:nvPr>
            <p:ph type="body" sz="quarter" idx="10"/>
          </p:nvPr>
        </p:nvSpPr>
        <p:spPr/>
        <p:txBody>
          <a:bodyPr/>
          <a:lstStyle/>
          <a:p>
            <a:pPr lvl="0"/>
            <a:r>
              <a:rPr lang="en-US" dirty="0" smtClean="0">
                <a:solidFill>
                  <a:schemeClr val="bg1">
                    <a:lumMod val="65000"/>
                  </a:schemeClr>
                </a:solidFill>
              </a:rPr>
              <a:t>2006-2018</a:t>
            </a:r>
            <a:r>
              <a:rPr lang="en-US" sz="1000" dirty="0" smtClean="0">
                <a:solidFill>
                  <a:schemeClr val="bg1">
                    <a:lumMod val="65000"/>
                  </a:schemeClr>
                </a:solidFill>
              </a:rPr>
              <a:t> </a:t>
            </a:r>
            <a:r>
              <a:rPr lang="en-US" sz="1000" dirty="0">
                <a:solidFill>
                  <a:schemeClr val="bg1">
                    <a:lumMod val="65000"/>
                  </a:schemeClr>
                </a:solidFill>
              </a:rPr>
              <a:t>(millions</a:t>
            </a:r>
            <a:r>
              <a:rPr lang="en-US" sz="1000" dirty="0" smtClean="0">
                <a:solidFill>
                  <a:schemeClr val="bg1">
                    <a:lumMod val="65000"/>
                  </a:schemeClr>
                </a:solidFill>
              </a:rPr>
              <a:t>)* </a:t>
            </a:r>
            <a:endParaRPr lang="en-US" sz="1000" dirty="0">
              <a:solidFill>
                <a:schemeClr val="bg1">
                  <a:lumMod val="65000"/>
                </a:schemeClr>
              </a:solidFill>
            </a:endParaRPr>
          </a:p>
          <a:p>
            <a:endParaRPr lang="en-US" dirty="0">
              <a:solidFill>
                <a:srgbClr val="A6A6A6"/>
              </a:solidFill>
            </a:endParaRPr>
          </a:p>
          <a:p>
            <a:endParaRPr lang="en-US" dirty="0"/>
          </a:p>
        </p:txBody>
      </p:sp>
      <p:grpSp>
        <p:nvGrpSpPr>
          <p:cNvPr id="184" name="Group 183"/>
          <p:cNvGrpSpPr/>
          <p:nvPr/>
        </p:nvGrpSpPr>
        <p:grpSpPr>
          <a:xfrm>
            <a:off x="757648" y="3648843"/>
            <a:ext cx="7671128" cy="525175"/>
            <a:chOff x="1555280" y="3778009"/>
            <a:chExt cx="6038850" cy="525175"/>
          </a:xfrm>
        </p:grpSpPr>
        <p:cxnSp>
          <p:nvCxnSpPr>
            <p:cNvPr id="130" name="Straight Connector 129"/>
            <p:cNvCxnSpPr/>
            <p:nvPr/>
          </p:nvCxnSpPr>
          <p:spPr>
            <a:xfrm>
              <a:off x="1555280" y="4037848"/>
              <a:ext cx="6037859" cy="0"/>
            </a:xfrm>
            <a:prstGeom prst="line">
              <a:avLst/>
            </a:prstGeom>
            <a:ln w="12700" cmpd="sng">
              <a:solidFill>
                <a:schemeClr val="tx1">
                  <a:lumMod val="85000"/>
                  <a:lumOff val="1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555280" y="4036638"/>
              <a:ext cx="0" cy="266546"/>
            </a:xfrm>
            <a:prstGeom prst="line">
              <a:avLst/>
            </a:prstGeom>
            <a:ln w="12700" cmpd="sng">
              <a:solidFill>
                <a:schemeClr val="tx1">
                  <a:lumMod val="85000"/>
                  <a:lumOff val="15000"/>
                </a:schemeClr>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594130" y="4036638"/>
              <a:ext cx="0" cy="266546"/>
            </a:xfrm>
            <a:prstGeom prst="line">
              <a:avLst/>
            </a:prstGeom>
            <a:ln w="12700" cmpd="sng">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593139" y="3778009"/>
              <a:ext cx="0" cy="258629"/>
            </a:xfrm>
            <a:prstGeom prst="line">
              <a:avLst/>
            </a:prstGeom>
            <a:ln w="12700" cmpd="sng">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841311" y="201100"/>
            <a:ext cx="1090351" cy="906608"/>
            <a:chOff x="7841311" y="201100"/>
            <a:chExt cx="1090351" cy="906608"/>
          </a:xfrm>
        </p:grpSpPr>
        <p:sp>
          <p:nvSpPr>
            <p:cNvPr id="38" name="Oval 37"/>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cxnSp>
        <p:nvCxnSpPr>
          <p:cNvPr id="53" name="Straight Connector 52"/>
          <p:cNvCxnSpPr/>
          <p:nvPr/>
        </p:nvCxnSpPr>
        <p:spPr>
          <a:xfrm flipH="1" flipV="1">
            <a:off x="6680870" y="3907472"/>
            <a:ext cx="18144" cy="21359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01760" y="6566263"/>
            <a:ext cx="4266375" cy="276999"/>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a:p>
            <a:r>
              <a:rPr lang="en-US" sz="600" b="0" dirty="0" smtClean="0">
                <a:solidFill>
                  <a:prstClr val="white">
                    <a:lumMod val="65000"/>
                  </a:prstClr>
                </a:solidFill>
                <a:latin typeface="Verdana"/>
              </a:rPr>
              <a:t>**Due to a data collection issue, separate December 2014 data is not available</a:t>
            </a:r>
          </a:p>
        </p:txBody>
      </p:sp>
      <p:sp>
        <p:nvSpPr>
          <p:cNvPr id="73" name="Round Same Side Corner Rectangle 72"/>
          <p:cNvSpPr/>
          <p:nvPr/>
        </p:nvSpPr>
        <p:spPr>
          <a:xfrm>
            <a:off x="1434353"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4" name="Round Same Side Corner Rectangle 73"/>
          <p:cNvSpPr/>
          <p:nvPr/>
        </p:nvSpPr>
        <p:spPr>
          <a:xfrm>
            <a:off x="839278"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5" name="Round Same Side Corner Rectangle 74"/>
          <p:cNvSpPr/>
          <p:nvPr/>
        </p:nvSpPr>
        <p:spPr>
          <a:xfrm>
            <a:off x="2029428"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6" name="Round Same Side Corner Rectangle 75"/>
          <p:cNvSpPr/>
          <p:nvPr/>
        </p:nvSpPr>
        <p:spPr>
          <a:xfrm>
            <a:off x="2618527"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7" name="Round Same Side Corner Rectangle 76"/>
          <p:cNvSpPr/>
          <p:nvPr/>
        </p:nvSpPr>
        <p:spPr>
          <a:xfrm>
            <a:off x="3219578"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8" name="Round Same Side Corner Rectangle 77"/>
          <p:cNvSpPr/>
          <p:nvPr/>
        </p:nvSpPr>
        <p:spPr>
          <a:xfrm>
            <a:off x="3808251"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9" name="Round Same Side Corner Rectangle 78"/>
          <p:cNvSpPr/>
          <p:nvPr/>
        </p:nvSpPr>
        <p:spPr>
          <a:xfrm>
            <a:off x="4403326"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80" name="Round Same Side Corner Rectangle 79"/>
          <p:cNvSpPr/>
          <p:nvPr/>
        </p:nvSpPr>
        <p:spPr>
          <a:xfrm>
            <a:off x="5004377"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81" name="Round Same Side Corner Rectangle 80"/>
          <p:cNvSpPr/>
          <p:nvPr/>
        </p:nvSpPr>
        <p:spPr>
          <a:xfrm>
            <a:off x="6194527"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82" name="Round Same Side Corner Rectangle 81"/>
          <p:cNvSpPr/>
          <p:nvPr/>
        </p:nvSpPr>
        <p:spPr>
          <a:xfrm>
            <a:off x="6782165"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83" name="Round Same Side Corner Rectangle 82"/>
          <p:cNvSpPr/>
          <p:nvPr/>
        </p:nvSpPr>
        <p:spPr>
          <a:xfrm>
            <a:off x="7384677"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84" name="Round Same Side Corner Rectangle 83"/>
          <p:cNvSpPr/>
          <p:nvPr/>
        </p:nvSpPr>
        <p:spPr>
          <a:xfrm>
            <a:off x="7972315" y="6061300"/>
            <a:ext cx="435269"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aphicFrame>
        <p:nvGraphicFramePr>
          <p:cNvPr id="57" name="Chart 56"/>
          <p:cNvGraphicFramePr/>
          <p:nvPr>
            <p:extLst>
              <p:ext uri="{D42A27DB-BD31-4B8C-83A1-F6EECF244321}">
                <p14:modId xmlns:p14="http://schemas.microsoft.com/office/powerpoint/2010/main" val="1531916588"/>
              </p:ext>
            </p:extLst>
          </p:nvPr>
        </p:nvGraphicFramePr>
        <p:xfrm>
          <a:off x="757647" y="4028771"/>
          <a:ext cx="7734504" cy="26286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p:cNvGraphicFramePr/>
          <p:nvPr>
            <p:extLst>
              <p:ext uri="{D42A27DB-BD31-4B8C-83A1-F6EECF244321}">
                <p14:modId xmlns:p14="http://schemas.microsoft.com/office/powerpoint/2010/main" val="4202841474"/>
              </p:ext>
            </p:extLst>
          </p:nvPr>
        </p:nvGraphicFramePr>
        <p:xfrm>
          <a:off x="117691" y="1217610"/>
          <a:ext cx="8908616" cy="21594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126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 Same Side Corner Rectangle 46"/>
          <p:cNvSpPr/>
          <p:nvPr/>
        </p:nvSpPr>
        <p:spPr>
          <a:xfrm>
            <a:off x="3518530"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8" name="Round Same Side Corner Rectangle 47"/>
          <p:cNvSpPr/>
          <p:nvPr/>
        </p:nvSpPr>
        <p:spPr>
          <a:xfrm>
            <a:off x="3887685" y="5169045"/>
            <a:ext cx="246156" cy="680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3" name="Title 2"/>
          <p:cNvSpPr>
            <a:spLocks noGrp="1"/>
          </p:cNvSpPr>
          <p:nvPr>
            <p:ph type="title"/>
          </p:nvPr>
        </p:nvSpPr>
        <p:spPr/>
        <p:txBody>
          <a:bodyPr/>
          <a:lstStyle/>
          <a:p>
            <a:r>
              <a:rPr lang="en-US" dirty="0" smtClean="0"/>
              <a:t>Long Term Trends, Year-to-Year</a:t>
            </a:r>
            <a:r>
              <a:rPr lang="en-US" dirty="0" smtClean="0">
                <a:solidFill>
                  <a:prstClr val="white"/>
                </a:solidFill>
              </a:rPr>
              <a:t> </a:t>
            </a:r>
            <a:r>
              <a:rPr lang="en-GB" dirty="0">
                <a:solidFill>
                  <a:schemeClr val="tx1">
                    <a:lumMod val="50000"/>
                    <a:lumOff val="50000"/>
                  </a:schemeClr>
                </a:solidFill>
              </a:rPr>
              <a:t>England</a:t>
            </a:r>
            <a:endParaRPr lang="en-US" dirty="0"/>
          </a:p>
        </p:txBody>
      </p:sp>
      <p:grpSp>
        <p:nvGrpSpPr>
          <p:cNvPr id="14" name="Group 13"/>
          <p:cNvGrpSpPr/>
          <p:nvPr/>
        </p:nvGrpSpPr>
        <p:grpSpPr>
          <a:xfrm>
            <a:off x="7841311" y="201100"/>
            <a:ext cx="1090351" cy="906608"/>
            <a:chOff x="7841311" y="201100"/>
            <a:chExt cx="1090351" cy="906608"/>
          </a:xfrm>
        </p:grpSpPr>
        <p:sp>
          <p:nvSpPr>
            <p:cNvPr id="15" name="Oval 14"/>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p:spPr>
        </p:pic>
      </p:grpSp>
      <p:grpSp>
        <p:nvGrpSpPr>
          <p:cNvPr id="35" name="Group 34"/>
          <p:cNvGrpSpPr/>
          <p:nvPr/>
        </p:nvGrpSpPr>
        <p:grpSpPr>
          <a:xfrm>
            <a:off x="5628071" y="1280272"/>
            <a:ext cx="3305319" cy="353689"/>
            <a:chOff x="2009389" y="1587538"/>
            <a:chExt cx="3305319" cy="353689"/>
          </a:xfrm>
        </p:grpSpPr>
        <p:grpSp>
          <p:nvGrpSpPr>
            <p:cNvPr id="26" name="Group 25"/>
            <p:cNvGrpSpPr/>
            <p:nvPr/>
          </p:nvGrpSpPr>
          <p:grpSpPr>
            <a:xfrm>
              <a:off x="2009389" y="1587538"/>
              <a:ext cx="1659842" cy="353689"/>
              <a:chOff x="2009389" y="1587538"/>
              <a:chExt cx="1659842" cy="353689"/>
            </a:xfrm>
          </p:grpSpPr>
          <p:cxnSp>
            <p:nvCxnSpPr>
              <p:cNvPr id="19" name="Straight Connector 18"/>
              <p:cNvCxnSpPr/>
              <p:nvPr/>
            </p:nvCxnSpPr>
            <p:spPr>
              <a:xfrm>
                <a:off x="3038327" y="1652401"/>
                <a:ext cx="396007" cy="0"/>
              </a:xfrm>
              <a:prstGeom prst="line">
                <a:avLst/>
              </a:prstGeom>
              <a:ln w="31750" cmpd="sng">
                <a:solidFill>
                  <a:srgbClr val="C61678"/>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171467" y="1587538"/>
                <a:ext cx="129726" cy="129726"/>
              </a:xfrm>
              <a:prstGeom prst="ellipse">
                <a:avLst/>
              </a:prstGeom>
              <a:solidFill>
                <a:schemeClr val="bg1">
                  <a:lumMod val="95000"/>
                </a:schemeClr>
              </a:solidFill>
              <a:ln w="222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25" name="TextBox 24"/>
              <p:cNvSpPr txBox="1"/>
              <p:nvPr/>
            </p:nvSpPr>
            <p:spPr>
              <a:xfrm>
                <a:off x="2815768" y="1741172"/>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Holiday Trips</a:t>
                </a:r>
              </a:p>
            </p:txBody>
          </p:sp>
          <p:cxnSp>
            <p:nvCxnSpPr>
              <p:cNvPr id="36" name="Straight Connector 35"/>
              <p:cNvCxnSpPr/>
              <p:nvPr/>
            </p:nvCxnSpPr>
            <p:spPr>
              <a:xfrm>
                <a:off x="2231948" y="1652401"/>
                <a:ext cx="396007" cy="0"/>
              </a:xfrm>
              <a:prstGeom prst="line">
                <a:avLst/>
              </a:prstGeom>
              <a:ln w="31750" cmpd="sng"/>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365088" y="1587538"/>
                <a:ext cx="129726" cy="129726"/>
              </a:xfrm>
              <a:prstGeom prst="ellipse">
                <a:avLst/>
              </a:prstGeom>
              <a:solidFill>
                <a:schemeClr val="bg1">
                  <a:lumMod val="95000"/>
                </a:schemeClr>
              </a:solidFill>
              <a:ln w="222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0" name="TextBox 39"/>
              <p:cNvSpPr txBox="1"/>
              <p:nvPr/>
            </p:nvSpPr>
            <p:spPr>
              <a:xfrm>
                <a:off x="2009389" y="1741172"/>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All Trips</a:t>
                </a:r>
              </a:p>
            </p:txBody>
          </p:sp>
        </p:grpSp>
        <p:grpSp>
          <p:nvGrpSpPr>
            <p:cNvPr id="27" name="Group 26"/>
            <p:cNvGrpSpPr/>
            <p:nvPr/>
          </p:nvGrpSpPr>
          <p:grpSpPr>
            <a:xfrm>
              <a:off x="3638506" y="1587538"/>
              <a:ext cx="853463" cy="353689"/>
              <a:chOff x="2815768" y="1587538"/>
              <a:chExt cx="853463" cy="353689"/>
            </a:xfrm>
          </p:grpSpPr>
          <p:cxnSp>
            <p:nvCxnSpPr>
              <p:cNvPr id="28" name="Straight Connector 27"/>
              <p:cNvCxnSpPr/>
              <p:nvPr/>
            </p:nvCxnSpPr>
            <p:spPr>
              <a:xfrm>
                <a:off x="3038327" y="1652401"/>
                <a:ext cx="396007" cy="0"/>
              </a:xfrm>
              <a:prstGeom prst="line">
                <a:avLst/>
              </a:prstGeom>
              <a:ln w="31750" cmpd="sng">
                <a:solidFill>
                  <a:srgbClr val="00AEEF"/>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3171467" y="1587538"/>
                <a:ext cx="129726" cy="129726"/>
              </a:xfrm>
              <a:prstGeom prst="ellipse">
                <a:avLst/>
              </a:prstGeom>
              <a:solidFill>
                <a:schemeClr val="bg1">
                  <a:lumMod val="95000"/>
                </a:schemeClr>
              </a:solidFill>
              <a:ln w="222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30" name="TextBox 29"/>
              <p:cNvSpPr txBox="1"/>
              <p:nvPr/>
            </p:nvSpPr>
            <p:spPr>
              <a:xfrm>
                <a:off x="2815768" y="1741172"/>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Business Trips</a:t>
                </a:r>
                <a:endParaRPr lang="en-US" sz="700" b="0" dirty="0" smtClean="0">
                  <a:solidFill>
                    <a:schemeClr val="tx1">
                      <a:lumMod val="85000"/>
                      <a:lumOff val="15000"/>
                    </a:schemeClr>
                  </a:solidFill>
                  <a:latin typeface="+mn-lt"/>
                </a:endParaRPr>
              </a:p>
            </p:txBody>
          </p:sp>
        </p:grpSp>
        <p:grpSp>
          <p:nvGrpSpPr>
            <p:cNvPr id="31" name="Group 30"/>
            <p:cNvGrpSpPr/>
            <p:nvPr/>
          </p:nvGrpSpPr>
          <p:grpSpPr>
            <a:xfrm>
              <a:off x="4461245" y="1587538"/>
              <a:ext cx="853463" cy="353689"/>
              <a:chOff x="2815768" y="1587538"/>
              <a:chExt cx="853463" cy="353689"/>
            </a:xfrm>
          </p:grpSpPr>
          <p:cxnSp>
            <p:nvCxnSpPr>
              <p:cNvPr id="32" name="Straight Connector 31"/>
              <p:cNvCxnSpPr/>
              <p:nvPr/>
            </p:nvCxnSpPr>
            <p:spPr>
              <a:xfrm>
                <a:off x="3038327" y="1652401"/>
                <a:ext cx="396007" cy="0"/>
              </a:xfrm>
              <a:prstGeom prst="line">
                <a:avLst/>
              </a:prstGeom>
              <a:ln w="317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171467" y="1587538"/>
                <a:ext cx="129726" cy="129726"/>
              </a:xfrm>
              <a:prstGeom prst="ellipse">
                <a:avLst/>
              </a:prstGeom>
              <a:solidFill>
                <a:schemeClr val="bg1">
                  <a:lumMod val="95000"/>
                </a:schemeClr>
              </a:solidFill>
              <a:ln w="22225" cmpd="sng">
                <a:solidFill>
                  <a:srgbClr val="7A22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34" name="TextBox 33"/>
              <p:cNvSpPr txBox="1"/>
              <p:nvPr/>
            </p:nvSpPr>
            <p:spPr>
              <a:xfrm>
                <a:off x="2815768" y="1741172"/>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VFR Trips</a:t>
                </a:r>
              </a:p>
            </p:txBody>
          </p:sp>
        </p:grpSp>
      </p:grpSp>
      <p:sp>
        <p:nvSpPr>
          <p:cNvPr id="45" name="Round Same Side Corner Rectangle 44"/>
          <p:cNvSpPr/>
          <p:nvPr/>
        </p:nvSpPr>
        <p:spPr>
          <a:xfrm>
            <a:off x="565258"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6" name="Round Same Side Corner Rectangle 45"/>
          <p:cNvSpPr/>
          <p:nvPr/>
        </p:nvSpPr>
        <p:spPr>
          <a:xfrm>
            <a:off x="934417"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1" name="Round Same Side Corner Rectangle 60"/>
          <p:cNvSpPr/>
          <p:nvPr/>
        </p:nvSpPr>
        <p:spPr>
          <a:xfrm>
            <a:off x="1303576"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2" name="Round Same Side Corner Rectangle 61"/>
          <p:cNvSpPr/>
          <p:nvPr/>
        </p:nvSpPr>
        <p:spPr>
          <a:xfrm>
            <a:off x="1672735"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3" name="Round Same Side Corner Rectangle 62"/>
          <p:cNvSpPr/>
          <p:nvPr/>
        </p:nvSpPr>
        <p:spPr>
          <a:xfrm>
            <a:off x="2041894"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4" name="Round Same Side Corner Rectangle 63"/>
          <p:cNvSpPr/>
          <p:nvPr/>
        </p:nvSpPr>
        <p:spPr>
          <a:xfrm>
            <a:off x="2411053"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5" name="Round Same Side Corner Rectangle 64"/>
          <p:cNvSpPr/>
          <p:nvPr/>
        </p:nvSpPr>
        <p:spPr>
          <a:xfrm>
            <a:off x="2780212"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4" name="Round Same Side Corner Rectangle 43"/>
          <p:cNvSpPr/>
          <p:nvPr/>
        </p:nvSpPr>
        <p:spPr>
          <a:xfrm>
            <a:off x="3149371"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3" name="Round Same Side Corner Rectangle 42"/>
          <p:cNvSpPr/>
          <p:nvPr/>
        </p:nvSpPr>
        <p:spPr>
          <a:xfrm>
            <a:off x="7810253"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9" name="Round Same Side Corner Rectangle 48"/>
          <p:cNvSpPr/>
          <p:nvPr/>
        </p:nvSpPr>
        <p:spPr>
          <a:xfrm>
            <a:off x="8179408" y="5169045"/>
            <a:ext cx="246156" cy="680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0" name="Round Same Side Corner Rectangle 49"/>
          <p:cNvSpPr/>
          <p:nvPr/>
        </p:nvSpPr>
        <p:spPr>
          <a:xfrm>
            <a:off x="4856981"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1" name="Round Same Side Corner Rectangle 50"/>
          <p:cNvSpPr/>
          <p:nvPr/>
        </p:nvSpPr>
        <p:spPr>
          <a:xfrm>
            <a:off x="5226140"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2" name="Round Same Side Corner Rectangle 51"/>
          <p:cNvSpPr/>
          <p:nvPr/>
        </p:nvSpPr>
        <p:spPr>
          <a:xfrm>
            <a:off x="5595299"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3" name="Round Same Side Corner Rectangle 52"/>
          <p:cNvSpPr/>
          <p:nvPr/>
        </p:nvSpPr>
        <p:spPr>
          <a:xfrm>
            <a:off x="5964458"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4" name="Round Same Side Corner Rectangle 53"/>
          <p:cNvSpPr/>
          <p:nvPr/>
        </p:nvSpPr>
        <p:spPr>
          <a:xfrm>
            <a:off x="6333617"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5" name="Round Same Side Corner Rectangle 54"/>
          <p:cNvSpPr/>
          <p:nvPr/>
        </p:nvSpPr>
        <p:spPr>
          <a:xfrm>
            <a:off x="6702776"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6" name="Round Same Side Corner Rectangle 55"/>
          <p:cNvSpPr/>
          <p:nvPr/>
        </p:nvSpPr>
        <p:spPr>
          <a:xfrm>
            <a:off x="7071935"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7" name="Round Same Side Corner Rectangle 56"/>
          <p:cNvSpPr/>
          <p:nvPr/>
        </p:nvSpPr>
        <p:spPr>
          <a:xfrm>
            <a:off x="7441094"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cxnSp>
        <p:nvCxnSpPr>
          <p:cNvPr id="58" name="Straight Connector 57"/>
          <p:cNvCxnSpPr/>
          <p:nvPr/>
        </p:nvCxnSpPr>
        <p:spPr>
          <a:xfrm flipV="1">
            <a:off x="7381699" y="2185527"/>
            <a:ext cx="0" cy="296877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01760" y="6566263"/>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a:t>
            </a:r>
            <a:r>
              <a:rPr lang="en-US" sz="600" b="0" dirty="0" smtClean="0">
                <a:solidFill>
                  <a:prstClr val="white">
                    <a:lumMod val="65000"/>
                  </a:prstClr>
                </a:solidFill>
                <a:latin typeface="Verdana"/>
              </a:rPr>
              <a:t>2</a:t>
            </a:r>
            <a:endParaRPr lang="en-US" sz="600" b="0" dirty="0" smtClean="0">
              <a:solidFill>
                <a:prstClr val="white">
                  <a:lumMod val="65000"/>
                </a:prstClr>
              </a:solidFill>
              <a:latin typeface="Verdana"/>
            </a:endParaRPr>
          </a:p>
        </p:txBody>
      </p:sp>
      <p:cxnSp>
        <p:nvCxnSpPr>
          <p:cNvPr id="66" name="Straight Connector 65"/>
          <p:cNvCxnSpPr/>
          <p:nvPr/>
        </p:nvCxnSpPr>
        <p:spPr>
          <a:xfrm flipV="1">
            <a:off x="3086100" y="2225675"/>
            <a:ext cx="2999" cy="294337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2112887676"/>
              </p:ext>
            </p:extLst>
          </p:nvPr>
        </p:nvGraphicFramePr>
        <p:xfrm>
          <a:off x="404257" y="1765718"/>
          <a:ext cx="3931334"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p:cNvGraphicFramePr/>
          <p:nvPr>
            <p:extLst>
              <p:ext uri="{D42A27DB-BD31-4B8C-83A1-F6EECF244321}">
                <p14:modId xmlns:p14="http://schemas.microsoft.com/office/powerpoint/2010/main" val="1262969529"/>
              </p:ext>
            </p:extLst>
          </p:nvPr>
        </p:nvGraphicFramePr>
        <p:xfrm>
          <a:off x="4691342" y="1765718"/>
          <a:ext cx="3931334"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639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419995469"/>
              </p:ext>
            </p:extLst>
          </p:nvPr>
        </p:nvGraphicFramePr>
        <p:xfrm>
          <a:off x="218486" y="3923410"/>
          <a:ext cx="8534628" cy="2433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408175675"/>
              </p:ext>
            </p:extLst>
          </p:nvPr>
        </p:nvGraphicFramePr>
        <p:xfrm>
          <a:off x="468855" y="3923410"/>
          <a:ext cx="8534628" cy="2433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171434829"/>
              </p:ext>
            </p:extLst>
          </p:nvPr>
        </p:nvGraphicFramePr>
        <p:xfrm>
          <a:off x="290513" y="1041061"/>
          <a:ext cx="8534628" cy="24335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528827042"/>
              </p:ext>
            </p:extLst>
          </p:nvPr>
        </p:nvGraphicFramePr>
        <p:xfrm>
          <a:off x="468855" y="1041061"/>
          <a:ext cx="8566511" cy="243358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Rolling 12 Month </a:t>
            </a:r>
            <a:r>
              <a:rPr lang="en-US" dirty="0" err="1" smtClean="0"/>
              <a:t>Trendlines</a:t>
            </a:r>
            <a:r>
              <a:rPr lang="en-US" dirty="0" smtClean="0"/>
              <a:t> </a:t>
            </a:r>
            <a:r>
              <a:rPr lang="en-GB" dirty="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smtClean="0">
                <a:solidFill>
                  <a:srgbClr val="A6A6A6"/>
                </a:solidFill>
              </a:rPr>
              <a:t>All trips and spend</a:t>
            </a:r>
            <a:endParaRPr lang="en-US" dirty="0">
              <a:solidFill>
                <a:srgbClr val="A6A6A6"/>
              </a:solidFil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865" y="707376"/>
            <a:ext cx="529359" cy="53465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0865" y="3605391"/>
            <a:ext cx="529359" cy="529359"/>
          </a:xfrm>
          <a:prstGeom prst="rect">
            <a:avLst/>
          </a:prstGeom>
        </p:spPr>
      </p:pic>
      <p:cxnSp>
        <p:nvCxnSpPr>
          <p:cNvPr id="14" name="Straight Connector 13"/>
          <p:cNvCxnSpPr/>
          <p:nvPr/>
        </p:nvCxnSpPr>
        <p:spPr>
          <a:xfrm flipV="1">
            <a:off x="6837845" y="4180436"/>
            <a:ext cx="7099" cy="177046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1760" y="6566263"/>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p:txBody>
      </p:sp>
    </p:spTree>
    <p:extLst>
      <p:ext uri="{BB962C8B-B14F-4D97-AF65-F5344CB8AC3E}">
        <p14:creationId xmlns:p14="http://schemas.microsoft.com/office/powerpoint/2010/main" val="27633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9559893"/>
              </p:ext>
            </p:extLst>
          </p:nvPr>
        </p:nvGraphicFramePr>
        <p:xfrm>
          <a:off x="404256" y="1502188"/>
          <a:ext cx="8348857" cy="4827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2719683842"/>
              </p:ext>
            </p:extLst>
          </p:nvPr>
        </p:nvGraphicFramePr>
        <p:xfrm>
          <a:off x="473075" y="1418760"/>
          <a:ext cx="8360666" cy="482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Rolling 12 Month </a:t>
            </a:r>
            <a:r>
              <a:rPr lang="en-US" dirty="0" err="1"/>
              <a:t>Trendlines</a:t>
            </a:r>
            <a:r>
              <a:rPr lang="en-US" dirty="0"/>
              <a:t> </a:t>
            </a:r>
            <a:r>
              <a:rPr lang="en-GB" dirty="0" smtClean="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smtClean="0">
                <a:solidFill>
                  <a:srgbClr val="A6A6A6"/>
                </a:solidFill>
              </a:rPr>
              <a:t>Trips by purpose (millions)*</a:t>
            </a:r>
            <a:endParaRPr lang="en-US" dirty="0">
              <a:solidFill>
                <a:srgbClr val="A6A6A6"/>
              </a:solidFill>
            </a:endParaRPr>
          </a:p>
        </p:txBody>
      </p:sp>
      <p:grpSp>
        <p:nvGrpSpPr>
          <p:cNvPr id="5" name="Group 4"/>
          <p:cNvGrpSpPr/>
          <p:nvPr/>
        </p:nvGrpSpPr>
        <p:grpSpPr>
          <a:xfrm>
            <a:off x="5991572" y="1138859"/>
            <a:ext cx="2842169" cy="740915"/>
            <a:chOff x="5991572" y="1405156"/>
            <a:chExt cx="2842169" cy="740915"/>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214" y="1417757"/>
              <a:ext cx="540000" cy="534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009" y="1407676"/>
              <a:ext cx="540000" cy="540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420" y="1405156"/>
              <a:ext cx="540000" cy="545400"/>
            </a:xfrm>
            <a:prstGeom prst="rect">
              <a:avLst/>
            </a:prstGeom>
          </p:spPr>
        </p:pic>
        <p:sp>
          <p:nvSpPr>
            <p:cNvPr id="19" name="TextBox 18"/>
            <p:cNvSpPr txBox="1"/>
            <p:nvPr/>
          </p:nvSpPr>
          <p:spPr>
            <a:xfrm>
              <a:off x="5991572" y="1946016"/>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Holiday trips</a:t>
              </a:r>
            </a:p>
          </p:txBody>
        </p:sp>
        <p:sp>
          <p:nvSpPr>
            <p:cNvPr id="20" name="TextBox 19"/>
            <p:cNvSpPr txBox="1"/>
            <p:nvPr/>
          </p:nvSpPr>
          <p:spPr>
            <a:xfrm>
              <a:off x="6985925" y="1946016"/>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Business trips</a:t>
              </a:r>
            </a:p>
          </p:txBody>
        </p:sp>
        <p:sp>
          <p:nvSpPr>
            <p:cNvPr id="21" name="TextBox 20"/>
            <p:cNvSpPr txBox="1"/>
            <p:nvPr/>
          </p:nvSpPr>
          <p:spPr>
            <a:xfrm>
              <a:off x="7980278" y="1946016"/>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VFR trips</a:t>
              </a:r>
            </a:p>
          </p:txBody>
        </p:sp>
      </p:grpSp>
      <p:cxnSp>
        <p:nvCxnSpPr>
          <p:cNvPr id="16" name="Straight Connector 15"/>
          <p:cNvCxnSpPr/>
          <p:nvPr/>
        </p:nvCxnSpPr>
        <p:spPr>
          <a:xfrm flipV="1">
            <a:off x="6848612" y="2013563"/>
            <a:ext cx="34332" cy="356065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01760" y="6566263"/>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p:txBody>
      </p:sp>
    </p:spTree>
    <p:extLst>
      <p:ext uri="{BB962C8B-B14F-4D97-AF65-F5344CB8AC3E}">
        <p14:creationId xmlns:p14="http://schemas.microsoft.com/office/powerpoint/2010/main" val="3340550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921762745"/>
              </p:ext>
            </p:extLst>
          </p:nvPr>
        </p:nvGraphicFramePr>
        <p:xfrm>
          <a:off x="252348" y="1502188"/>
          <a:ext cx="8500765" cy="4827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2703032716"/>
              </p:ext>
            </p:extLst>
          </p:nvPr>
        </p:nvGraphicFramePr>
        <p:xfrm>
          <a:off x="404256" y="1502187"/>
          <a:ext cx="8348857" cy="48274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0"/>
          </p:nvPr>
        </p:nvSpPr>
        <p:spPr/>
        <p:txBody>
          <a:bodyPr/>
          <a:lstStyle/>
          <a:p>
            <a:r>
              <a:rPr lang="en-US" dirty="0" smtClean="0">
                <a:solidFill>
                  <a:srgbClr val="A6A6A6"/>
                </a:solidFill>
              </a:rPr>
              <a:t>Spend by purpose (£millions)*</a:t>
            </a:r>
            <a:endParaRPr lang="en-US" dirty="0">
              <a:solidFill>
                <a:srgbClr val="A6A6A6"/>
              </a:solidFill>
            </a:endParaRPr>
          </a:p>
        </p:txBody>
      </p:sp>
      <p:grpSp>
        <p:nvGrpSpPr>
          <p:cNvPr id="5" name="Group 4"/>
          <p:cNvGrpSpPr/>
          <p:nvPr/>
        </p:nvGrpSpPr>
        <p:grpSpPr>
          <a:xfrm>
            <a:off x="5991572" y="1138859"/>
            <a:ext cx="2842169" cy="740915"/>
            <a:chOff x="5991572" y="1405156"/>
            <a:chExt cx="2842169" cy="740915"/>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214" y="1417757"/>
              <a:ext cx="540000" cy="534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009" y="1407676"/>
              <a:ext cx="540000" cy="540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420" y="1405156"/>
              <a:ext cx="540000" cy="545400"/>
            </a:xfrm>
            <a:prstGeom prst="rect">
              <a:avLst/>
            </a:prstGeom>
          </p:spPr>
        </p:pic>
        <p:sp>
          <p:nvSpPr>
            <p:cNvPr id="19" name="TextBox 18"/>
            <p:cNvSpPr txBox="1"/>
            <p:nvPr/>
          </p:nvSpPr>
          <p:spPr>
            <a:xfrm>
              <a:off x="5991572" y="1946016"/>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Holiday trips</a:t>
              </a:r>
            </a:p>
          </p:txBody>
        </p:sp>
        <p:sp>
          <p:nvSpPr>
            <p:cNvPr id="20" name="TextBox 19"/>
            <p:cNvSpPr txBox="1"/>
            <p:nvPr/>
          </p:nvSpPr>
          <p:spPr>
            <a:xfrm>
              <a:off x="6985925" y="1946016"/>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Business trips</a:t>
              </a:r>
            </a:p>
          </p:txBody>
        </p:sp>
        <p:sp>
          <p:nvSpPr>
            <p:cNvPr id="21" name="TextBox 20"/>
            <p:cNvSpPr txBox="1"/>
            <p:nvPr/>
          </p:nvSpPr>
          <p:spPr>
            <a:xfrm>
              <a:off x="7980278" y="1946016"/>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VFR trips</a:t>
              </a:r>
            </a:p>
          </p:txBody>
        </p:sp>
      </p:grpSp>
      <p:sp>
        <p:nvSpPr>
          <p:cNvPr id="16" name="TextBox 15"/>
          <p:cNvSpPr txBox="1"/>
          <p:nvPr/>
        </p:nvSpPr>
        <p:spPr>
          <a:xfrm>
            <a:off x="1601760" y="6566263"/>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p:txBody>
      </p:sp>
      <p:sp>
        <p:nvSpPr>
          <p:cNvPr id="2" name="Title 1"/>
          <p:cNvSpPr>
            <a:spLocks noGrp="1"/>
          </p:cNvSpPr>
          <p:nvPr>
            <p:ph type="title"/>
          </p:nvPr>
        </p:nvSpPr>
        <p:spPr/>
        <p:txBody>
          <a:bodyPr/>
          <a:lstStyle/>
          <a:p>
            <a:r>
              <a:rPr lang="en-US" dirty="0"/>
              <a:t>Rolling 12 Month </a:t>
            </a:r>
            <a:r>
              <a:rPr lang="en-US" dirty="0" err="1"/>
              <a:t>Trendlines</a:t>
            </a:r>
            <a:r>
              <a:rPr lang="en-US" dirty="0"/>
              <a:t> </a:t>
            </a:r>
            <a:r>
              <a:rPr lang="en-GB" dirty="0" smtClean="0">
                <a:solidFill>
                  <a:schemeClr val="tx1">
                    <a:lumMod val="50000"/>
                    <a:lumOff val="50000"/>
                  </a:schemeClr>
                </a:solidFill>
              </a:rPr>
              <a:t>England</a:t>
            </a:r>
            <a:endParaRPr lang="en-US" dirty="0"/>
          </a:p>
        </p:txBody>
      </p:sp>
      <p:cxnSp>
        <p:nvCxnSpPr>
          <p:cNvPr id="13" name="Straight Connector 12"/>
          <p:cNvCxnSpPr/>
          <p:nvPr/>
        </p:nvCxnSpPr>
        <p:spPr>
          <a:xfrm flipV="1">
            <a:off x="6845133" y="1989159"/>
            <a:ext cx="34332" cy="356065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656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le 62"/>
          <p:cNvGraphicFramePr>
            <a:graphicFrameLocks noGrp="1"/>
          </p:cNvGraphicFramePr>
          <p:nvPr>
            <p:extLst>
              <p:ext uri="{D42A27DB-BD31-4B8C-83A1-F6EECF244321}">
                <p14:modId xmlns:p14="http://schemas.microsoft.com/office/powerpoint/2010/main" val="2602411182"/>
              </p:ext>
            </p:extLst>
          </p:nvPr>
        </p:nvGraphicFramePr>
        <p:xfrm>
          <a:off x="3833163"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South 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16.1</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16.2</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smtClean="0">
                          <a:solidFill>
                            <a:schemeClr val="bg1"/>
                          </a:solidFill>
                          <a:effectLst/>
                          <a:latin typeface="+mj-lt"/>
                        </a:rPr>
                        <a:t>+1%</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43.0</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46.0</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smtClean="0">
                          <a:solidFill>
                            <a:schemeClr val="bg1"/>
                          </a:solidFill>
                          <a:effectLst/>
                          <a:latin typeface="+mj-lt"/>
                        </a:rPr>
                        <a:t>+7%</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2709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a:solidFill>
                            <a:schemeClr val="bg1"/>
                          </a:solidFill>
                          <a:effectLst/>
                          <a:latin typeface="+mj-lt"/>
                        </a:rPr>
                        <a:t>2705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smtClean="0">
                          <a:solidFill>
                            <a:schemeClr val="bg1"/>
                          </a:solidFill>
                          <a:effectLst/>
                          <a:latin typeface="+mj-lt"/>
                        </a:rPr>
                        <a:t>0%</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smtClean="0"/>
              <a:t>Regional Analysis </a:t>
            </a:r>
            <a:r>
              <a:rPr lang="en-GB" dirty="0">
                <a:solidFill>
                  <a:schemeClr val="tx1">
                    <a:lumMod val="50000"/>
                    <a:lumOff val="50000"/>
                  </a:schemeClr>
                </a:solidFill>
              </a:rPr>
              <a:t>England</a:t>
            </a:r>
            <a:endParaRPr lang="en-US" dirty="0"/>
          </a:p>
        </p:txBody>
      </p:sp>
      <p:sp>
        <p:nvSpPr>
          <p:cNvPr id="4" name="Text Placeholder 3"/>
          <p:cNvSpPr>
            <a:spLocks noGrp="1"/>
          </p:cNvSpPr>
          <p:nvPr>
            <p:ph type="body" sz="quarter" idx="10"/>
          </p:nvPr>
        </p:nvSpPr>
        <p:spPr/>
        <p:txBody>
          <a:bodyPr/>
          <a:lstStyle/>
          <a:p>
            <a:pPr lvl="0"/>
            <a:r>
              <a:rPr lang="en-US" dirty="0" smtClean="0">
                <a:solidFill>
                  <a:srgbClr val="A6A6A6"/>
                </a:solidFill>
              </a:rPr>
              <a:t>Trip characteristics </a:t>
            </a:r>
            <a:r>
              <a:rPr lang="en-US" dirty="0">
                <a:solidFill>
                  <a:srgbClr val="A6A6A6"/>
                </a:solidFill>
              </a:rPr>
              <a:t>– </a:t>
            </a:r>
            <a:r>
              <a:rPr lang="en-US" dirty="0" smtClean="0">
                <a:solidFill>
                  <a:srgbClr val="A6A6A6"/>
                </a:solidFill>
              </a:rPr>
              <a:t>region </a:t>
            </a:r>
            <a:r>
              <a:rPr lang="en-US" sz="1000" dirty="0" smtClean="0">
                <a:solidFill>
                  <a:prstClr val="white">
                    <a:lumMod val="65000"/>
                  </a:prstClr>
                </a:solidFill>
              </a:rPr>
              <a:t>(YTD 2017 </a:t>
            </a:r>
            <a:r>
              <a:rPr lang="en-US" sz="1000" dirty="0">
                <a:solidFill>
                  <a:prstClr val="white">
                    <a:lumMod val="65000"/>
                  </a:prstClr>
                </a:solidFill>
              </a:rPr>
              <a:t>vs </a:t>
            </a:r>
            <a:r>
              <a:rPr lang="en-US" sz="1000" dirty="0" smtClean="0">
                <a:solidFill>
                  <a:prstClr val="white">
                    <a:lumMod val="65000"/>
                  </a:prstClr>
                </a:solidFill>
              </a:rPr>
              <a:t>YTD 2018)</a:t>
            </a:r>
            <a:endParaRPr lang="en-US" sz="1000" dirty="0">
              <a:solidFill>
                <a:prstClr val="white">
                  <a:lumMod val="6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79" y="1020112"/>
            <a:ext cx="3120727" cy="3751115"/>
          </a:xfrm>
          <a:prstGeom prst="rect">
            <a:avLst/>
          </a:prstGeom>
        </p:spPr>
      </p:pic>
      <p:cxnSp>
        <p:nvCxnSpPr>
          <p:cNvPr id="6" name="Straight Connector 5"/>
          <p:cNvCxnSpPr>
            <a:endCxn id="7" idx="2"/>
          </p:cNvCxnSpPr>
          <p:nvPr/>
        </p:nvCxnSpPr>
        <p:spPr>
          <a:xfrm flipV="1">
            <a:off x="1720581" y="3211576"/>
            <a:ext cx="2605146" cy="1754733"/>
          </a:xfrm>
          <a:prstGeom prst="bentConnector3">
            <a:avLst>
              <a:gd name="adj1" fmla="val 9115"/>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325727" y="3177899"/>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49" name="Straight Connector 5"/>
          <p:cNvCxnSpPr/>
          <p:nvPr/>
        </p:nvCxnSpPr>
        <p:spPr>
          <a:xfrm flipV="1">
            <a:off x="1686442" y="2487700"/>
            <a:ext cx="2731081" cy="1099327"/>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4424340" y="2452313"/>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 </a:t>
            </a:r>
          </a:p>
        </p:txBody>
      </p:sp>
      <p:cxnSp>
        <p:nvCxnSpPr>
          <p:cNvPr id="55" name="Straight Connector 5"/>
          <p:cNvCxnSpPr>
            <a:endCxn id="56" idx="2"/>
          </p:cNvCxnSpPr>
          <p:nvPr/>
        </p:nvCxnSpPr>
        <p:spPr>
          <a:xfrm flipV="1">
            <a:off x="1706926" y="1580258"/>
            <a:ext cx="3067438" cy="627487"/>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4774364" y="1546581"/>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 </a:t>
            </a:r>
          </a:p>
        </p:txBody>
      </p:sp>
      <p:graphicFrame>
        <p:nvGraphicFramePr>
          <p:cNvPr id="57" name="Table 56"/>
          <p:cNvGraphicFramePr>
            <a:graphicFrameLocks noGrp="1"/>
          </p:cNvGraphicFramePr>
          <p:nvPr>
            <p:extLst>
              <p:ext uri="{D42A27DB-BD31-4B8C-83A1-F6EECF244321}">
                <p14:modId xmlns:p14="http://schemas.microsoft.com/office/powerpoint/2010/main" val="3761534628"/>
              </p:ext>
            </p:extLst>
          </p:nvPr>
        </p:nvGraphicFramePr>
        <p:xfrm>
          <a:off x="288952" y="2134514"/>
          <a:ext cx="1440000" cy="1081398"/>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4382">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North 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5642">
                <a:tc>
                  <a:txBody>
                    <a:bodyPr/>
                    <a:lstStyle/>
                    <a:p>
                      <a:pPr algn="ctr" fontAlgn="ctr"/>
                      <a:r>
                        <a:rPr lang="en-GB" sz="600" b="1" i="0" u="none" strike="noStrike" dirty="0" smtClean="0">
                          <a:solidFill>
                            <a:schemeClr val="bg1"/>
                          </a:solidFill>
                          <a:effectLst/>
                          <a:latin typeface="+mj-lt"/>
                        </a:rPr>
                        <a:t>3.6</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4.0</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smtClean="0">
                          <a:solidFill>
                            <a:schemeClr val="bg1"/>
                          </a:solidFill>
                          <a:effectLst/>
                          <a:latin typeface="+mj-lt"/>
                        </a:rPr>
                        <a:t>+11%</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10.9</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12.8</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kern="1200" dirty="0" smtClean="0">
                          <a:solidFill>
                            <a:schemeClr val="bg1"/>
                          </a:solidFill>
                          <a:effectLst/>
                          <a:latin typeface="+mn-lt"/>
                          <a:ea typeface="+mn-ea"/>
                          <a:cs typeface="+mn-cs"/>
                        </a:rPr>
                        <a:t>+</a:t>
                      </a:r>
                      <a:r>
                        <a:rPr lang="en-GB" sz="600" b="1" i="1" u="none" strike="noStrike" dirty="0" smtClean="0">
                          <a:solidFill>
                            <a:schemeClr val="bg1"/>
                          </a:solidFill>
                          <a:effectLst/>
                          <a:latin typeface="+mj-lt"/>
                        </a:rPr>
                        <a:t>18%</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680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dirty="0">
                          <a:solidFill>
                            <a:schemeClr val="bg1"/>
                          </a:solidFill>
                          <a:effectLst/>
                          <a:latin typeface="+mj-lt"/>
                        </a:rPr>
                        <a:t>759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kern="1200" dirty="0" smtClean="0">
                          <a:solidFill>
                            <a:schemeClr val="bg1"/>
                          </a:solidFill>
                          <a:effectLst/>
                          <a:latin typeface="+mn-lt"/>
                          <a:ea typeface="+mn-ea"/>
                          <a:cs typeface="+mn-cs"/>
                        </a:rPr>
                        <a:t>+</a:t>
                      </a:r>
                      <a:r>
                        <a:rPr lang="en-GB" sz="600" b="1" i="0" u="none" strike="noStrike" dirty="0" smtClean="0">
                          <a:solidFill>
                            <a:schemeClr val="bg1"/>
                          </a:solidFill>
                          <a:effectLst/>
                          <a:latin typeface="+mj-lt"/>
                        </a:rPr>
                        <a:t>12%</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cxnSp>
        <p:nvCxnSpPr>
          <p:cNvPr id="64" name="Straight Connector 5"/>
          <p:cNvCxnSpPr>
            <a:stCxn id="61" idx="0"/>
            <a:endCxn id="65" idx="2"/>
          </p:cNvCxnSpPr>
          <p:nvPr/>
        </p:nvCxnSpPr>
        <p:spPr>
          <a:xfrm rot="5400000" flipH="1" flipV="1">
            <a:off x="2820348" y="4254483"/>
            <a:ext cx="601674" cy="660817"/>
          </a:xfrm>
          <a:prstGeom prst="bentConnector2">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451594" y="4250377"/>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69" name="Straight Connector 5"/>
          <p:cNvCxnSpPr>
            <a:endCxn id="70" idx="4"/>
          </p:cNvCxnSpPr>
          <p:nvPr/>
        </p:nvCxnSpPr>
        <p:spPr>
          <a:xfrm rot="5400000" flipH="1" flipV="1">
            <a:off x="4351462" y="4222286"/>
            <a:ext cx="884645" cy="45520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4987707" y="3940209"/>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18" name="Straight Connector 5"/>
          <p:cNvCxnSpPr>
            <a:endCxn id="119" idx="4"/>
          </p:cNvCxnSpPr>
          <p:nvPr/>
        </p:nvCxnSpPr>
        <p:spPr>
          <a:xfrm rot="16200000" flipV="1">
            <a:off x="5338483" y="3886761"/>
            <a:ext cx="984004" cy="102863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5282493" y="3841720"/>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37" name="Straight Connector 5"/>
          <p:cNvCxnSpPr>
            <a:endCxn id="138" idx="6"/>
          </p:cNvCxnSpPr>
          <p:nvPr/>
        </p:nvCxnSpPr>
        <p:spPr>
          <a:xfrm rot="10800000">
            <a:off x="5148550" y="2982211"/>
            <a:ext cx="2327784" cy="597989"/>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5081196" y="2948533"/>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46" name="Straight Connector 5"/>
          <p:cNvCxnSpPr>
            <a:endCxn id="147" idx="6"/>
          </p:cNvCxnSpPr>
          <p:nvPr/>
        </p:nvCxnSpPr>
        <p:spPr>
          <a:xfrm rot="10800000">
            <a:off x="5027078" y="2206715"/>
            <a:ext cx="2449257" cy="103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7" name="Oval 146"/>
          <p:cNvSpPr/>
          <p:nvPr/>
        </p:nvSpPr>
        <p:spPr>
          <a:xfrm>
            <a:off x="4959723" y="2173038"/>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53" name="Straight Connector 5"/>
          <p:cNvCxnSpPr>
            <a:endCxn id="154" idx="6"/>
          </p:cNvCxnSpPr>
          <p:nvPr/>
        </p:nvCxnSpPr>
        <p:spPr>
          <a:xfrm rot="10800000">
            <a:off x="5605933" y="3679993"/>
            <a:ext cx="1802125" cy="1299972"/>
          </a:xfrm>
          <a:prstGeom prst="bentConnector3">
            <a:avLst>
              <a:gd name="adj1" fmla="val 10219"/>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54" name="Oval 153"/>
          <p:cNvSpPr/>
          <p:nvPr/>
        </p:nvSpPr>
        <p:spPr>
          <a:xfrm>
            <a:off x="5538578" y="3646316"/>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val="3834334878"/>
              </p:ext>
            </p:extLst>
          </p:nvPr>
        </p:nvGraphicFramePr>
        <p:xfrm>
          <a:off x="288952" y="3492583"/>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North West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13.7</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13.3</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smtClean="0">
                          <a:solidFill>
                            <a:schemeClr val="bg1"/>
                          </a:solidFill>
                          <a:effectLst/>
                          <a:latin typeface="+mj-lt"/>
                        </a:rPr>
                        <a:t>-3%</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37.8</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34.1</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smtClean="0">
                          <a:solidFill>
                            <a:schemeClr val="bg1"/>
                          </a:solidFill>
                          <a:effectLst/>
                          <a:latin typeface="+mj-lt"/>
                        </a:rPr>
                        <a:t>-10%</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2733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dirty="0">
                          <a:solidFill>
                            <a:schemeClr val="bg1"/>
                          </a:solidFill>
                          <a:effectLst/>
                          <a:latin typeface="+mj-lt"/>
                        </a:rPr>
                        <a:t>2677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smtClean="0">
                          <a:solidFill>
                            <a:schemeClr val="bg1"/>
                          </a:solidFill>
                          <a:effectLst/>
                          <a:latin typeface="+mj-lt"/>
                        </a:rPr>
                        <a:t>-2%</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567542831"/>
              </p:ext>
            </p:extLst>
          </p:nvPr>
        </p:nvGraphicFramePr>
        <p:xfrm>
          <a:off x="288952"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West Midlands</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7.9</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7.7</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smtClean="0">
                          <a:solidFill>
                            <a:schemeClr val="bg1"/>
                          </a:solidFill>
                          <a:effectLst/>
                          <a:latin typeface="+mj-lt"/>
                        </a:rPr>
                        <a:t>-2%</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18.4</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20.0</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smtClean="0">
                          <a:solidFill>
                            <a:schemeClr val="bg1"/>
                          </a:solidFill>
                          <a:effectLst/>
                          <a:latin typeface="+mj-lt"/>
                        </a:rPr>
                        <a:t>+9%</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1225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a:solidFill>
                            <a:schemeClr val="bg1"/>
                          </a:solidFill>
                          <a:effectLst/>
                          <a:latin typeface="+mj-lt"/>
                        </a:rPr>
                        <a:t>1324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smtClean="0">
                          <a:solidFill>
                            <a:schemeClr val="bg1"/>
                          </a:solidFill>
                          <a:effectLst/>
                          <a:latin typeface="+mj-lt"/>
                        </a:rPr>
                        <a:t>+8%</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510207686"/>
              </p:ext>
            </p:extLst>
          </p:nvPr>
        </p:nvGraphicFramePr>
        <p:xfrm>
          <a:off x="7403292" y="2134514"/>
          <a:ext cx="1440000" cy="1093537"/>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4382">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Yorkshire</a:t>
                      </a:r>
                      <a:r>
                        <a:rPr lang="en-GB" sz="800" b="0" i="0" u="none" strike="noStrike" kern="1200" baseline="0" dirty="0" smtClean="0">
                          <a:solidFill>
                            <a:schemeClr val="bg1">
                              <a:lumMod val="95000"/>
                            </a:schemeClr>
                          </a:solidFill>
                          <a:latin typeface="+mn-lt"/>
                          <a:ea typeface="+mn-ea"/>
                          <a:cs typeface="+mn-cs"/>
                        </a:rPr>
                        <a:t> &amp; Humber</a:t>
                      </a:r>
                      <a:endParaRPr lang="en-GB" sz="800" b="0" i="0" u="none" strike="noStrike" kern="1200" dirty="0" smtClean="0">
                        <a:solidFill>
                          <a:schemeClr val="bg1">
                            <a:lumMod val="95000"/>
                          </a:schemeClr>
                        </a:solidFill>
                        <a:latin typeface="+mn-lt"/>
                        <a:ea typeface="+mn-ea"/>
                        <a:cs typeface="+mn-cs"/>
                      </a:endParaRP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10.7</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10.5</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a:solidFill>
                            <a:schemeClr val="bg1"/>
                          </a:solidFill>
                          <a:effectLst/>
                          <a:latin typeface="+mj-lt"/>
                        </a:rPr>
                        <a:t>-</a:t>
                      </a:r>
                      <a:r>
                        <a:rPr lang="en-GB" sz="600" b="1" i="1" u="none" strike="noStrike" dirty="0" smtClean="0">
                          <a:solidFill>
                            <a:schemeClr val="bg1"/>
                          </a:solidFill>
                          <a:effectLst/>
                          <a:latin typeface="+mj-lt"/>
                        </a:rPr>
                        <a:t>2%</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29.3</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29.9</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smtClean="0">
                          <a:solidFill>
                            <a:schemeClr val="bg1"/>
                          </a:solidFill>
                          <a:effectLst/>
                          <a:latin typeface="+mj-lt"/>
                        </a:rPr>
                        <a:t>+2%</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1745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a:solidFill>
                            <a:schemeClr val="bg1"/>
                          </a:solidFill>
                          <a:effectLst/>
                          <a:latin typeface="+mj-lt"/>
                        </a:rPr>
                        <a:t>1745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smtClean="0">
                          <a:solidFill>
                            <a:schemeClr val="bg1"/>
                          </a:solidFill>
                          <a:effectLst/>
                          <a:latin typeface="+mj-lt"/>
                        </a:rPr>
                        <a:t>0%</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932540385"/>
              </p:ext>
            </p:extLst>
          </p:nvPr>
        </p:nvGraphicFramePr>
        <p:xfrm>
          <a:off x="7403292" y="3492583"/>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smtClean="0">
                          <a:solidFill>
                            <a:srgbClr val="F2F2F2"/>
                          </a:solidFill>
                          <a:latin typeface="+mn-lt"/>
                          <a:ea typeface="+mn-ea"/>
                          <a:cs typeface="+mn-cs"/>
                        </a:rPr>
                        <a:t>East Midlands</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7.5</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7.7</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smtClean="0">
                          <a:solidFill>
                            <a:schemeClr val="bg1"/>
                          </a:solidFill>
                          <a:effectLst/>
                          <a:latin typeface="+mj-lt"/>
                        </a:rPr>
                        <a:t>+3%</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21.7</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21.6</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smtClean="0">
                          <a:solidFill>
                            <a:schemeClr val="bg1"/>
                          </a:solidFill>
                          <a:effectLst/>
                          <a:latin typeface="+mj-lt"/>
                        </a:rPr>
                        <a:t>0%</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1049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dirty="0">
                          <a:solidFill>
                            <a:schemeClr val="bg1"/>
                          </a:solidFill>
                          <a:effectLst/>
                          <a:latin typeface="+mj-lt"/>
                        </a:rPr>
                        <a:t>1191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smtClean="0">
                          <a:solidFill>
                            <a:schemeClr val="bg1"/>
                          </a:solidFill>
                          <a:effectLst/>
                          <a:latin typeface="+mj-lt"/>
                        </a:rPr>
                        <a:t>+14%</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213215968"/>
              </p:ext>
            </p:extLst>
          </p:nvPr>
        </p:nvGraphicFramePr>
        <p:xfrm>
          <a:off x="7403292"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smtClean="0">
                          <a:solidFill>
                            <a:srgbClr val="F2F2F2"/>
                          </a:solidFill>
                          <a:latin typeface="+mn-lt"/>
                          <a:ea typeface="+mn-ea"/>
                          <a:cs typeface="+mn-cs"/>
                        </a:rPr>
                        <a:t>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9.7</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8.7</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a:solidFill>
                            <a:schemeClr val="bg1"/>
                          </a:solidFill>
                          <a:effectLst/>
                          <a:latin typeface="+mj-lt"/>
                        </a:rPr>
                        <a:t>-</a:t>
                      </a:r>
                      <a:r>
                        <a:rPr lang="en-GB" sz="600" b="1" i="1" u="none" strike="noStrike" dirty="0" smtClean="0">
                          <a:solidFill>
                            <a:schemeClr val="bg1"/>
                          </a:solidFill>
                          <a:effectLst/>
                          <a:latin typeface="+mj-lt"/>
                        </a:rPr>
                        <a:t>10%</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32.6</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27.7</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a:solidFill>
                            <a:schemeClr val="bg1"/>
                          </a:solidFill>
                          <a:effectLst/>
                          <a:latin typeface="+mj-lt"/>
                        </a:rPr>
                        <a:t>-</a:t>
                      </a:r>
                      <a:r>
                        <a:rPr lang="en-GB" sz="600" b="1" i="1" u="none" strike="noStrike" dirty="0" smtClean="0">
                          <a:solidFill>
                            <a:schemeClr val="bg1"/>
                          </a:solidFill>
                          <a:effectLst/>
                          <a:latin typeface="+mj-lt"/>
                        </a:rPr>
                        <a:t>15%</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1710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a:solidFill>
                            <a:schemeClr val="bg1"/>
                          </a:solidFill>
                          <a:effectLst/>
                          <a:latin typeface="+mj-lt"/>
                        </a:rPr>
                        <a:t>1554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a:solidFill>
                            <a:schemeClr val="bg1"/>
                          </a:solidFill>
                          <a:effectLst/>
                          <a:latin typeface="+mj-lt"/>
                        </a:rPr>
                        <a:t>-</a:t>
                      </a:r>
                      <a:r>
                        <a:rPr lang="en-GB" sz="600" b="1" i="1" u="none" strike="noStrike" dirty="0" smtClean="0">
                          <a:solidFill>
                            <a:schemeClr val="bg1"/>
                          </a:solidFill>
                          <a:effectLst/>
                          <a:latin typeface="+mj-lt"/>
                        </a:rPr>
                        <a:t>9%</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543313540"/>
              </p:ext>
            </p:extLst>
          </p:nvPr>
        </p:nvGraphicFramePr>
        <p:xfrm>
          <a:off x="2070777"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South West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20.6</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19.1</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a:solidFill>
                            <a:schemeClr val="bg1"/>
                          </a:solidFill>
                          <a:effectLst/>
                          <a:latin typeface="+mj-lt"/>
                        </a:rPr>
                        <a:t>-</a:t>
                      </a:r>
                      <a:r>
                        <a:rPr lang="en-GB" sz="600" b="1" i="1" u="none" strike="noStrike" dirty="0" smtClean="0">
                          <a:solidFill>
                            <a:schemeClr val="bg1"/>
                          </a:solidFill>
                          <a:effectLst/>
                          <a:latin typeface="+mj-lt"/>
                        </a:rPr>
                        <a:t>7%</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76.8</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73.3</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smtClean="0">
                          <a:solidFill>
                            <a:schemeClr val="bg1"/>
                          </a:solidFill>
                          <a:effectLst/>
                          <a:latin typeface="+mj-lt"/>
                        </a:rPr>
                        <a:t>-5%</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4456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a:solidFill>
                            <a:schemeClr val="bg1"/>
                          </a:solidFill>
                          <a:effectLst/>
                          <a:latin typeface="+mj-lt"/>
                        </a:rPr>
                        <a:t>4334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smtClean="0">
                          <a:solidFill>
                            <a:schemeClr val="bg1"/>
                          </a:solidFill>
                          <a:effectLst/>
                          <a:latin typeface="+mj-lt"/>
                        </a:rPr>
                        <a:t>-3%</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000303146"/>
              </p:ext>
            </p:extLst>
          </p:nvPr>
        </p:nvGraphicFramePr>
        <p:xfrm>
          <a:off x="5614987"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London</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2017</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2018</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algn="ctr" fontAlgn="ctr"/>
                      <a:r>
                        <a:rPr lang="en-GB" sz="600" b="1" i="0" u="none" strike="noStrike" dirty="0" smtClean="0">
                          <a:solidFill>
                            <a:schemeClr val="bg1"/>
                          </a:solidFill>
                          <a:effectLst/>
                          <a:latin typeface="+mj-lt"/>
                        </a:rPr>
                        <a:t>12.1</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0" u="none" strike="noStrike" dirty="0" smtClean="0">
                          <a:solidFill>
                            <a:schemeClr val="bg1"/>
                          </a:solidFill>
                          <a:effectLst/>
                          <a:latin typeface="+mj-lt"/>
                        </a:rPr>
                        <a:t>11.9</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en-GB" sz="600" b="1" i="1" u="none" strike="noStrike" dirty="0">
                          <a:solidFill>
                            <a:schemeClr val="bg1"/>
                          </a:solidFill>
                          <a:effectLst/>
                          <a:latin typeface="+mj-lt"/>
                        </a:rPr>
                        <a:t>-</a:t>
                      </a:r>
                      <a:r>
                        <a:rPr lang="en-GB" sz="600" b="1" i="1" u="none" strike="noStrike" dirty="0" smtClean="0">
                          <a:solidFill>
                            <a:schemeClr val="bg1"/>
                          </a:solidFill>
                          <a:effectLst/>
                          <a:latin typeface="+mj-lt"/>
                        </a:rPr>
                        <a:t>2%</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algn="ctr" fontAlgn="ctr"/>
                      <a:r>
                        <a:rPr lang="en-GB" sz="600" b="1" i="0" u="none" strike="noStrike" dirty="0" smtClean="0">
                          <a:solidFill>
                            <a:schemeClr val="bg1"/>
                          </a:solidFill>
                          <a:effectLst/>
                          <a:latin typeface="+mj-lt"/>
                        </a:rPr>
                        <a:t>27.8</a:t>
                      </a:r>
                      <a:endParaRPr lang="en-GB" sz="6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0" u="none" strike="noStrike" dirty="0" smtClean="0">
                          <a:solidFill>
                            <a:schemeClr val="bg1"/>
                          </a:solidFill>
                          <a:effectLst/>
                          <a:latin typeface="+mj-lt"/>
                        </a:rPr>
                        <a:t>27.9</a:t>
                      </a:r>
                      <a:endParaRPr lang="en-GB" sz="600" b="1" i="0"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n-GB" sz="600" b="1" i="1" u="none" strike="noStrike" dirty="0" smtClean="0">
                          <a:solidFill>
                            <a:schemeClr val="bg1"/>
                          </a:solidFill>
                          <a:effectLst/>
                          <a:latin typeface="+mj-lt"/>
                        </a:rPr>
                        <a:t>0%</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algn="ctr" fontAlgn="ctr"/>
                      <a:r>
                        <a:rPr lang="en-GB" sz="600" b="1" i="0" u="none" strike="noStrike" dirty="0">
                          <a:solidFill>
                            <a:schemeClr val="bg1"/>
                          </a:solidFill>
                          <a:effectLst/>
                          <a:latin typeface="+mj-lt"/>
                        </a:rPr>
                        <a:t>2689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0" u="none" strike="noStrike">
                          <a:solidFill>
                            <a:schemeClr val="bg1"/>
                          </a:solidFill>
                          <a:effectLst/>
                          <a:latin typeface="+mj-lt"/>
                        </a:rPr>
                        <a:t>2985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ctr"/>
                      <a:r>
                        <a:rPr lang="en-GB" sz="600" b="1" i="1" u="none" strike="noStrike" dirty="0" smtClean="0">
                          <a:solidFill>
                            <a:schemeClr val="bg1"/>
                          </a:solidFill>
                          <a:effectLst/>
                          <a:latin typeface="+mj-lt"/>
                        </a:rPr>
                        <a:t>+11%</a:t>
                      </a:r>
                      <a:endParaRPr lang="en-GB" sz="600" b="1" i="1" u="none" strike="noStrike" dirty="0">
                        <a:solidFill>
                          <a:schemeClr val="bg1"/>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pSp>
        <p:nvGrpSpPr>
          <p:cNvPr id="3" name="Group 2"/>
          <p:cNvGrpSpPr/>
          <p:nvPr/>
        </p:nvGrpSpPr>
        <p:grpSpPr>
          <a:xfrm>
            <a:off x="6695748" y="1150372"/>
            <a:ext cx="2301858" cy="858385"/>
            <a:chOff x="6695748" y="1150372"/>
            <a:chExt cx="2301858" cy="858385"/>
          </a:xfrm>
        </p:grpSpPr>
        <p:grpSp>
          <p:nvGrpSpPr>
            <p:cNvPr id="129" name="Group 128"/>
            <p:cNvGrpSpPr/>
            <p:nvPr/>
          </p:nvGrpSpPr>
          <p:grpSpPr>
            <a:xfrm>
              <a:off x="6695748" y="1150372"/>
              <a:ext cx="1577661" cy="858385"/>
              <a:chOff x="6695748" y="1490410"/>
              <a:chExt cx="1577661" cy="858385"/>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800" y="1490410"/>
                <a:ext cx="529359" cy="534653"/>
              </a:xfrm>
              <a:prstGeom prst="rect">
                <a:avLst/>
              </a:prstGeom>
            </p:spPr>
          </p:pic>
          <p:sp>
            <p:nvSpPr>
              <p:cNvPr id="23" name="TextBox 22"/>
              <p:cNvSpPr txBox="1"/>
              <p:nvPr/>
            </p:nvSpPr>
            <p:spPr>
              <a:xfrm>
                <a:off x="6695748" y="2041018"/>
                <a:ext cx="853463" cy="307777"/>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Trips</a:t>
                </a:r>
              </a:p>
              <a:p>
                <a:pPr algn="ctr"/>
                <a:r>
                  <a:rPr lang="en-US" sz="700" b="0" dirty="0">
                    <a:solidFill>
                      <a:prstClr val="black">
                        <a:lumMod val="85000"/>
                        <a:lumOff val="15000"/>
                      </a:prstClr>
                    </a:solidFill>
                    <a:latin typeface="Verdana"/>
                  </a:rPr>
                  <a:t>(Millions)</a:t>
                </a:r>
                <a:endParaRPr lang="en-US" sz="700" b="0" dirty="0" smtClean="0">
                  <a:solidFill>
                    <a:prstClr val="black">
                      <a:lumMod val="85000"/>
                      <a:lumOff val="15000"/>
                    </a:prstClr>
                  </a:solidFill>
                  <a:latin typeface="Verdana"/>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998" y="1495704"/>
                <a:ext cx="529359" cy="524065"/>
              </a:xfrm>
              <a:prstGeom prst="rect">
                <a:avLst/>
              </a:prstGeom>
            </p:spPr>
          </p:pic>
          <p:sp>
            <p:nvSpPr>
              <p:cNvPr id="33" name="TextBox 32"/>
              <p:cNvSpPr txBox="1"/>
              <p:nvPr/>
            </p:nvSpPr>
            <p:spPr>
              <a:xfrm>
                <a:off x="7419946" y="2041018"/>
                <a:ext cx="853463" cy="307777"/>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Nights</a:t>
                </a:r>
              </a:p>
              <a:p>
                <a:pPr algn="ctr"/>
                <a:r>
                  <a:rPr lang="en-US" sz="700" b="0" dirty="0" smtClean="0">
                    <a:solidFill>
                      <a:prstClr val="black">
                        <a:lumMod val="85000"/>
                        <a:lumOff val="15000"/>
                      </a:prstClr>
                    </a:solidFill>
                    <a:latin typeface="Verdana"/>
                  </a:rPr>
                  <a:t>(Millions)</a:t>
                </a:r>
              </a:p>
            </p:txBody>
          </p:sp>
        </p:gr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6195" y="1153019"/>
              <a:ext cx="529359" cy="529359"/>
            </a:xfrm>
            <a:prstGeom prst="rect">
              <a:avLst/>
            </a:prstGeom>
          </p:spPr>
        </p:pic>
        <p:sp>
          <p:nvSpPr>
            <p:cNvPr id="39" name="TextBox 38"/>
            <p:cNvSpPr txBox="1"/>
            <p:nvPr/>
          </p:nvSpPr>
          <p:spPr>
            <a:xfrm>
              <a:off x="8144143" y="1700980"/>
              <a:ext cx="853463" cy="307777"/>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Spend</a:t>
              </a:r>
            </a:p>
            <a:p>
              <a:pPr algn="ctr"/>
              <a:r>
                <a:rPr lang="en-US" sz="700" b="0" dirty="0" smtClean="0">
                  <a:solidFill>
                    <a:prstClr val="black">
                      <a:lumMod val="85000"/>
                      <a:lumOff val="15000"/>
                    </a:prstClr>
                  </a:solidFill>
                  <a:latin typeface="Verdana"/>
                </a:rPr>
                <a:t>(£ millions)</a:t>
              </a:r>
            </a:p>
          </p:txBody>
        </p:sp>
      </p:grpSp>
    </p:spTree>
    <p:extLst>
      <p:ext uri="{BB962C8B-B14F-4D97-AF65-F5344CB8AC3E}">
        <p14:creationId xmlns:p14="http://schemas.microsoft.com/office/powerpoint/2010/main" val="3507849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UK </a:t>
            </a:r>
            <a:r>
              <a:rPr lang="en-US" dirty="0" smtClean="0"/>
              <a:t>Outbound Travel 2018 </a:t>
            </a:r>
            <a:r>
              <a:rPr lang="en-US" sz="1600" dirty="0">
                <a:solidFill>
                  <a:schemeClr val="tx1">
                    <a:lumMod val="50000"/>
                    <a:lumOff val="50000"/>
                  </a:schemeClr>
                </a:solidFill>
              </a:rPr>
              <a:t>(International Passenger Survey)</a:t>
            </a:r>
          </a:p>
        </p:txBody>
      </p:sp>
      <p:sp>
        <p:nvSpPr>
          <p:cNvPr id="10" name="Text Placeholder 9"/>
          <p:cNvSpPr>
            <a:spLocks noGrp="1"/>
          </p:cNvSpPr>
          <p:nvPr>
            <p:ph type="body" sz="quarter" idx="10"/>
          </p:nvPr>
        </p:nvSpPr>
        <p:spPr/>
        <p:txBody>
          <a:bodyPr/>
          <a:lstStyle/>
          <a:p>
            <a:r>
              <a:rPr lang="en-US" dirty="0" smtClean="0">
                <a:solidFill>
                  <a:schemeClr val="bg1">
                    <a:lumMod val="65000"/>
                  </a:schemeClr>
                </a:solidFill>
              </a:rPr>
              <a:t>Total volume </a:t>
            </a:r>
            <a:r>
              <a:rPr lang="en-US" sz="1000" dirty="0">
                <a:solidFill>
                  <a:schemeClr val="bg1">
                    <a:lumMod val="65000"/>
                  </a:schemeClr>
                </a:solidFill>
              </a:rPr>
              <a:t>(millions) </a:t>
            </a:r>
            <a:r>
              <a:rPr lang="en-US" dirty="0" smtClean="0">
                <a:solidFill>
                  <a:schemeClr val="bg1">
                    <a:lumMod val="65000"/>
                  </a:schemeClr>
                </a:solidFill>
              </a:rPr>
              <a:t>and spend </a:t>
            </a:r>
            <a:r>
              <a:rPr lang="en-US" sz="1000" dirty="0" smtClean="0">
                <a:solidFill>
                  <a:schemeClr val="bg1">
                    <a:lumMod val="65000"/>
                  </a:schemeClr>
                </a:solidFill>
              </a:rPr>
              <a:t>(£m)</a:t>
            </a:r>
            <a:endParaRPr lang="en-US" sz="1000" dirty="0">
              <a:solidFill>
                <a:schemeClr val="bg1">
                  <a:lumMod val="65000"/>
                </a:schemeClr>
              </a:solidFill>
            </a:endParaRPr>
          </a:p>
        </p:txBody>
      </p:sp>
      <p:grpSp>
        <p:nvGrpSpPr>
          <p:cNvPr id="15" name="Group 14"/>
          <p:cNvGrpSpPr/>
          <p:nvPr/>
        </p:nvGrpSpPr>
        <p:grpSpPr>
          <a:xfrm>
            <a:off x="7841311" y="205600"/>
            <a:ext cx="1094807" cy="902108"/>
            <a:chOff x="7841311" y="205600"/>
            <a:chExt cx="1094807" cy="902108"/>
          </a:xfrm>
        </p:grpSpPr>
        <p:sp>
          <p:nvSpPr>
            <p:cNvPr id="16" name="Oval 15"/>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118" y="205600"/>
              <a:ext cx="900000" cy="891000"/>
            </a:xfrm>
            <a:prstGeom prst="rect">
              <a:avLst/>
            </a:prstGeom>
            <a:effectLst>
              <a:outerShdw blurRad="254000" dir="2700000" algn="tl" rotWithShape="0">
                <a:srgbClr val="000000">
                  <a:alpha val="10000"/>
                </a:srgbClr>
              </a:outerShdw>
            </a:effectLst>
          </p:spPr>
        </p:pic>
      </p:grpSp>
      <p:grpSp>
        <p:nvGrpSpPr>
          <p:cNvPr id="18" name="Group 17"/>
          <p:cNvGrpSpPr/>
          <p:nvPr/>
        </p:nvGrpSpPr>
        <p:grpSpPr>
          <a:xfrm>
            <a:off x="682424" y="5120972"/>
            <a:ext cx="7793784" cy="281788"/>
            <a:chOff x="682424" y="4524072"/>
            <a:chExt cx="7793784" cy="281788"/>
          </a:xfrm>
          <a:solidFill>
            <a:srgbClr val="262626"/>
          </a:solidFill>
        </p:grpSpPr>
        <p:sp>
          <p:nvSpPr>
            <p:cNvPr id="19" name="Round Same Side Corner Rectangle 18"/>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20" name="Round Same Side Corner Rectangle 19"/>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21" name="Round Same Side Corner Rectangle 20"/>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grpSp>
      <p:graphicFrame>
        <p:nvGraphicFramePr>
          <p:cNvPr id="22" name="Chart 21"/>
          <p:cNvGraphicFramePr/>
          <p:nvPr>
            <p:extLst>
              <p:ext uri="{D42A27DB-BD31-4B8C-83A1-F6EECF244321}">
                <p14:modId xmlns:p14="http://schemas.microsoft.com/office/powerpoint/2010/main" val="2997740773"/>
              </p:ext>
            </p:extLst>
          </p:nvPr>
        </p:nvGraphicFramePr>
        <p:xfrm>
          <a:off x="111926" y="2313005"/>
          <a:ext cx="8937031" cy="308010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465160" y="1228992"/>
            <a:ext cx="2417894" cy="921456"/>
            <a:chOff x="6465160" y="1381662"/>
            <a:chExt cx="2417894" cy="921456"/>
          </a:xfrm>
        </p:grpSpPr>
        <p:grpSp>
          <p:nvGrpSpPr>
            <p:cNvPr id="27" name="Group 26"/>
            <p:cNvGrpSpPr/>
            <p:nvPr/>
          </p:nvGrpSpPr>
          <p:grpSpPr>
            <a:xfrm>
              <a:off x="6465160" y="1381662"/>
              <a:ext cx="1187986" cy="921456"/>
              <a:chOff x="5170124" y="1538709"/>
              <a:chExt cx="1187986" cy="921456"/>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39" name="TextBox 38"/>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Trips</a:t>
                </a:r>
              </a:p>
            </p:txBody>
          </p:sp>
          <p:cxnSp>
            <p:nvCxnSpPr>
              <p:cNvPr id="40" name="Elbow Connector 39"/>
              <p:cNvCxnSpPr>
                <a:stCxn id="41" idx="4"/>
                <a:endCxn id="38"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nvGrpSpPr>
              <p:cNvPr id="42" name="Group 41"/>
              <p:cNvGrpSpPr/>
              <p:nvPr/>
            </p:nvGrpSpPr>
            <p:grpSpPr>
              <a:xfrm>
                <a:off x="6033322" y="1703290"/>
                <a:ext cx="159091" cy="273539"/>
                <a:chOff x="5023275" y="1703291"/>
                <a:chExt cx="159091" cy="273539"/>
              </a:xfrm>
            </p:grpSpPr>
            <p:cxnSp>
              <p:nvCxnSpPr>
                <p:cNvPr id="45" name="Elbow Connector 44"/>
                <p:cNvCxnSpPr>
                  <a:stCxn id="46" idx="4"/>
                  <a:endCxn id="38"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sp>
            <p:nvSpPr>
              <p:cNvPr id="43" name="TextBox 42"/>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2017</a:t>
                </a:r>
              </a:p>
            </p:txBody>
          </p:sp>
          <p:sp>
            <p:nvSpPr>
              <p:cNvPr id="44" name="TextBox 43"/>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2018</a:t>
                </a:r>
              </a:p>
            </p:txBody>
          </p:sp>
        </p:grpSp>
        <p:grpSp>
          <p:nvGrpSpPr>
            <p:cNvPr id="28" name="Group 27"/>
            <p:cNvGrpSpPr/>
            <p:nvPr/>
          </p:nvGrpSpPr>
          <p:grpSpPr>
            <a:xfrm>
              <a:off x="7695068" y="1381662"/>
              <a:ext cx="1187986" cy="921456"/>
              <a:chOff x="5170124" y="1538709"/>
              <a:chExt cx="1187986" cy="921456"/>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1315" y="1712149"/>
                <a:ext cx="529359" cy="529359"/>
              </a:xfrm>
              <a:prstGeom prst="rect">
                <a:avLst/>
              </a:prstGeom>
            </p:spPr>
          </p:pic>
          <p:sp>
            <p:nvSpPr>
              <p:cNvPr id="30" name="TextBox 29"/>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Spend</a:t>
                </a:r>
              </a:p>
            </p:txBody>
          </p:sp>
          <p:cxnSp>
            <p:nvCxnSpPr>
              <p:cNvPr id="31" name="Elbow Connector 30"/>
              <p:cNvCxnSpPr>
                <a:stCxn id="32" idx="4"/>
                <a:endCxn id="29"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nvGrpSpPr>
              <p:cNvPr id="33" name="Group 32"/>
              <p:cNvGrpSpPr/>
              <p:nvPr/>
            </p:nvGrpSpPr>
            <p:grpSpPr>
              <a:xfrm>
                <a:off x="6033322" y="1703290"/>
                <a:ext cx="159091" cy="273539"/>
                <a:chOff x="5023275" y="1703291"/>
                <a:chExt cx="159091" cy="273539"/>
              </a:xfrm>
            </p:grpSpPr>
            <p:cxnSp>
              <p:nvCxnSpPr>
                <p:cNvPr id="36" name="Elbow Connector 35"/>
                <p:cNvCxnSpPr>
                  <a:stCxn id="37" idx="4"/>
                  <a:endCxn id="29"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sp>
            <p:nvSpPr>
              <p:cNvPr id="34" name="TextBox 33"/>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2017</a:t>
                </a:r>
              </a:p>
            </p:txBody>
          </p:sp>
          <p:sp>
            <p:nvSpPr>
              <p:cNvPr id="35" name="TextBox 34"/>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2018</a:t>
                </a:r>
              </a:p>
            </p:txBody>
          </p:sp>
        </p:grpSp>
      </p:grpSp>
      <p:graphicFrame>
        <p:nvGraphicFramePr>
          <p:cNvPr id="66" name="Table 65"/>
          <p:cNvGraphicFramePr>
            <a:graphicFrameLocks noGrp="1"/>
          </p:cNvGraphicFramePr>
          <p:nvPr>
            <p:extLst>
              <p:ext uri="{D42A27DB-BD31-4B8C-83A1-F6EECF244321}">
                <p14:modId xmlns:p14="http://schemas.microsoft.com/office/powerpoint/2010/main" val="1783891318"/>
              </p:ext>
            </p:extLst>
          </p:nvPr>
        </p:nvGraphicFramePr>
        <p:xfrm>
          <a:off x="274686" y="4823657"/>
          <a:ext cx="8608011" cy="298673"/>
        </p:xfrm>
        <a:graphic>
          <a:graphicData uri="http://schemas.openxmlformats.org/drawingml/2006/table">
            <a:tbl>
              <a:tblPr firstRow="1" bandRow="1">
                <a:tableStyleId>{5C22544A-7EE6-4342-B048-85BDC9FD1C3A}</a:tableStyleId>
              </a:tblPr>
              <a:tblGrid>
                <a:gridCol w="394429">
                  <a:extLst>
                    <a:ext uri="{9D8B030D-6E8A-4147-A177-3AD203B41FA5}">
                      <a16:colId xmlns:a16="http://schemas.microsoft.com/office/drawing/2014/main" val="20000"/>
                    </a:ext>
                  </a:extLst>
                </a:gridCol>
                <a:gridCol w="1037811">
                  <a:extLst>
                    <a:ext uri="{9D8B030D-6E8A-4147-A177-3AD203B41FA5}">
                      <a16:colId xmlns:a16="http://schemas.microsoft.com/office/drawing/2014/main" val="20001"/>
                    </a:ext>
                  </a:extLst>
                </a:gridCol>
                <a:gridCol w="1044638">
                  <a:extLst>
                    <a:ext uri="{9D8B030D-6E8A-4147-A177-3AD203B41FA5}">
                      <a16:colId xmlns:a16="http://schemas.microsoft.com/office/drawing/2014/main" val="20002"/>
                    </a:ext>
                  </a:extLst>
                </a:gridCol>
                <a:gridCol w="785186">
                  <a:extLst>
                    <a:ext uri="{9D8B030D-6E8A-4147-A177-3AD203B41FA5}">
                      <a16:colId xmlns:a16="http://schemas.microsoft.com/office/drawing/2014/main" val="20003"/>
                    </a:ext>
                  </a:extLst>
                </a:gridCol>
                <a:gridCol w="1040168">
                  <a:extLst>
                    <a:ext uri="{9D8B030D-6E8A-4147-A177-3AD203B41FA5}">
                      <a16:colId xmlns:a16="http://schemas.microsoft.com/office/drawing/2014/main" val="20004"/>
                    </a:ext>
                  </a:extLst>
                </a:gridCol>
                <a:gridCol w="1042281">
                  <a:extLst>
                    <a:ext uri="{9D8B030D-6E8A-4147-A177-3AD203B41FA5}">
                      <a16:colId xmlns:a16="http://schemas.microsoft.com/office/drawing/2014/main" val="20005"/>
                    </a:ext>
                  </a:extLst>
                </a:gridCol>
                <a:gridCol w="798841">
                  <a:extLst>
                    <a:ext uri="{9D8B030D-6E8A-4147-A177-3AD203B41FA5}">
                      <a16:colId xmlns:a16="http://schemas.microsoft.com/office/drawing/2014/main" val="20006"/>
                    </a:ext>
                  </a:extLst>
                </a:gridCol>
                <a:gridCol w="1034985">
                  <a:extLst>
                    <a:ext uri="{9D8B030D-6E8A-4147-A177-3AD203B41FA5}">
                      <a16:colId xmlns:a16="http://schemas.microsoft.com/office/drawing/2014/main" val="20007"/>
                    </a:ext>
                  </a:extLst>
                </a:gridCol>
                <a:gridCol w="1033809">
                  <a:extLst>
                    <a:ext uri="{9D8B030D-6E8A-4147-A177-3AD203B41FA5}">
                      <a16:colId xmlns:a16="http://schemas.microsoft.com/office/drawing/2014/main" val="20008"/>
                    </a:ext>
                  </a:extLst>
                </a:gridCol>
                <a:gridCol w="395863">
                  <a:extLst>
                    <a:ext uri="{9D8B030D-6E8A-4147-A177-3AD203B41FA5}">
                      <a16:colId xmlns:a16="http://schemas.microsoft.com/office/drawing/2014/main" val="20009"/>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r>
                        <a:rPr lang="en-US" sz="900" b="0" dirty="0">
                          <a:solidFill>
                            <a:srgbClr val="489A1E"/>
                          </a:solidFill>
                          <a:latin typeface="Wingdings"/>
                          <a:ea typeface="Wingdings"/>
                          <a:cs typeface="Wingdings"/>
                          <a:sym typeface="Wingdings"/>
                        </a:rPr>
                        <a:t> </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rgbClr val="FF0000"/>
                          </a:solidFill>
                          <a:effectLst/>
                          <a:latin typeface="+mn-lt"/>
                          <a:ea typeface="+mn-ea"/>
                          <a:cs typeface="+mn-cs"/>
                        </a:rPr>
                        <a:t>-5%</a:t>
                      </a:r>
                      <a:endParaRPr lang="en-US" sz="700" b="0" i="0" u="none" strike="noStrike" kern="1200" dirty="0">
                        <a:solidFill>
                          <a:srgbClr val="FF000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rgbClr val="00B050"/>
                          </a:solidFill>
                          <a:effectLst/>
                          <a:latin typeface="+mn-lt"/>
                          <a:ea typeface="+mn-ea"/>
                          <a:cs typeface="+mn-cs"/>
                        </a:rPr>
                        <a:t>+9%</a:t>
                      </a:r>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0B05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accent1"/>
                          </a:solidFill>
                          <a:effectLst/>
                          <a:latin typeface="+mn-lt"/>
                          <a:ea typeface="+mn-ea"/>
                          <a:cs typeface="+mn-cs"/>
                        </a:rPr>
                        <a:t>-1%</a:t>
                      </a:r>
                      <a:endParaRPr lang="en-US" sz="700" b="0" i="0" u="none" strike="noStrike" kern="1200" dirty="0">
                        <a:solidFill>
                          <a:schemeClr val="accent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rgbClr val="00B050"/>
                          </a:solidFill>
                          <a:effectLst/>
                          <a:latin typeface="+mn-lt"/>
                          <a:ea typeface="+mn-ea"/>
                          <a:cs typeface="+mn-cs"/>
                        </a:rPr>
                        <a:t>+7%</a:t>
                      </a:r>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US" sz="700" b="0" i="0" u="none" strike="noStrike" kern="1200" dirty="0">
                        <a:solidFill>
                          <a:schemeClr val="accent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accent1"/>
                          </a:solidFill>
                          <a:effectLst/>
                          <a:latin typeface="+mn-lt"/>
                          <a:ea typeface="+mn-ea"/>
                          <a:cs typeface="+mn-cs"/>
                        </a:rPr>
                        <a:t>-1%</a:t>
                      </a:r>
                      <a:endParaRPr lang="en-US" sz="700" b="0" i="0" u="none" strike="noStrike" kern="1200" dirty="0">
                        <a:solidFill>
                          <a:schemeClr val="accent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accent1"/>
                          </a:solidFill>
                          <a:effectLst/>
                          <a:latin typeface="+mn-lt"/>
                          <a:ea typeface="+mn-ea"/>
                          <a:cs typeface="+mn-cs"/>
                        </a:rPr>
                        <a:t>+2%</a:t>
                      </a:r>
                      <a:endParaRPr lang="en-US" sz="700" b="0" i="0" u="none" strike="noStrike" kern="1200" dirty="0">
                        <a:solidFill>
                          <a:schemeClr val="accent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B050"/>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9" name="TextBox 48"/>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2017</a:t>
            </a:r>
            <a:endParaRPr lang="en-US" sz="600" b="0" dirty="0">
              <a:solidFill>
                <a:srgbClr val="489A1E"/>
              </a:solidFill>
              <a:latin typeface="Verdana"/>
              <a:cs typeface="+mn-cs"/>
            </a:endParaRPr>
          </a:p>
        </p:txBody>
      </p:sp>
    </p:spTree>
    <p:extLst>
      <p:ext uri="{BB962C8B-B14F-4D97-AF65-F5344CB8AC3E}">
        <p14:creationId xmlns:p14="http://schemas.microsoft.com/office/powerpoint/2010/main" val="213713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lumMod val="75000"/>
                    <a:lumOff val="25000"/>
                  </a:schemeClr>
                </a:solidFill>
              </a:rPr>
              <a:t>Appendix: </a:t>
            </a:r>
            <a:r>
              <a:rPr lang="en-US" dirty="0" smtClean="0">
                <a:solidFill>
                  <a:srgbClr val="FF0000"/>
                </a:solidFill>
              </a:rPr>
              <a:t>Domestic Tourism </a:t>
            </a:r>
            <a:r>
              <a:rPr lang="en-US" dirty="0">
                <a:solidFill>
                  <a:schemeClr val="tx1">
                    <a:lumMod val="50000"/>
                    <a:lumOff val="50000"/>
                  </a:schemeClr>
                </a:solidFill>
              </a:rPr>
              <a:t>England</a:t>
            </a:r>
          </a:p>
        </p:txBody>
      </p:sp>
      <p:sp>
        <p:nvSpPr>
          <p:cNvPr id="4" name="Text Placeholder 3"/>
          <p:cNvSpPr>
            <a:spLocks noGrp="1"/>
          </p:cNvSpPr>
          <p:nvPr>
            <p:ph type="body" sz="quarter" idx="10"/>
          </p:nvPr>
        </p:nvSpPr>
        <p:spPr/>
        <p:txBody>
          <a:bodyPr/>
          <a:lstStyle/>
          <a:p>
            <a:r>
              <a:rPr lang="en-US" dirty="0" smtClean="0">
                <a:solidFill>
                  <a:schemeClr val="bg1">
                    <a:lumMod val="65000"/>
                  </a:schemeClr>
                </a:solidFill>
              </a:rPr>
              <a:t>Trip characteristics </a:t>
            </a:r>
            <a:r>
              <a:rPr lang="en-US" sz="1000" dirty="0">
                <a:solidFill>
                  <a:schemeClr val="bg1">
                    <a:lumMod val="65000"/>
                  </a:schemeClr>
                </a:solidFill>
              </a:rPr>
              <a:t>(Year-To-Date: </a:t>
            </a:r>
            <a:r>
              <a:rPr lang="en-US" sz="1000" dirty="0" smtClean="0">
                <a:solidFill>
                  <a:schemeClr val="bg1">
                    <a:lumMod val="65000"/>
                  </a:schemeClr>
                </a:solidFill>
              </a:rPr>
              <a:t>Jan-Dec 2018)</a:t>
            </a:r>
            <a:endParaRPr lang="en-US" sz="1000" dirty="0">
              <a:solidFill>
                <a:schemeClr val="bg1">
                  <a:lumMod val="65000"/>
                </a:schemeClr>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110719956"/>
              </p:ext>
            </p:extLst>
          </p:nvPr>
        </p:nvGraphicFramePr>
        <p:xfrm>
          <a:off x="267731" y="1384199"/>
          <a:ext cx="8621941" cy="2333353"/>
        </p:xfrm>
        <a:graphic>
          <a:graphicData uri="http://schemas.openxmlformats.org/drawingml/2006/table">
            <a:tbl>
              <a:tblPr/>
              <a:tblGrid>
                <a:gridCol w="182252">
                  <a:extLst>
                    <a:ext uri="{9D8B030D-6E8A-4147-A177-3AD203B41FA5}">
                      <a16:colId xmlns:a16="http://schemas.microsoft.com/office/drawing/2014/main" val="20000"/>
                    </a:ext>
                  </a:extLst>
                </a:gridCol>
                <a:gridCol w="528657">
                  <a:extLst>
                    <a:ext uri="{9D8B030D-6E8A-4147-A177-3AD203B41FA5}">
                      <a16:colId xmlns:a16="http://schemas.microsoft.com/office/drawing/2014/main" val="20001"/>
                    </a:ext>
                  </a:extLst>
                </a:gridCol>
                <a:gridCol w="988879">
                  <a:extLst>
                    <a:ext uri="{9D8B030D-6E8A-4147-A177-3AD203B41FA5}">
                      <a16:colId xmlns:a16="http://schemas.microsoft.com/office/drawing/2014/main" val="20002"/>
                    </a:ext>
                  </a:extLst>
                </a:gridCol>
                <a:gridCol w="988879">
                  <a:extLst>
                    <a:ext uri="{9D8B030D-6E8A-4147-A177-3AD203B41FA5}">
                      <a16:colId xmlns:a16="http://schemas.microsoft.com/office/drawing/2014/main" val="20003"/>
                    </a:ext>
                  </a:extLst>
                </a:gridCol>
                <a:gridCol w="988879">
                  <a:extLst>
                    <a:ext uri="{9D8B030D-6E8A-4147-A177-3AD203B41FA5}">
                      <a16:colId xmlns:a16="http://schemas.microsoft.com/office/drawing/2014/main" val="20004"/>
                    </a:ext>
                  </a:extLst>
                </a:gridCol>
                <a:gridCol w="988879">
                  <a:extLst>
                    <a:ext uri="{9D8B030D-6E8A-4147-A177-3AD203B41FA5}">
                      <a16:colId xmlns:a16="http://schemas.microsoft.com/office/drawing/2014/main" val="20005"/>
                    </a:ext>
                  </a:extLst>
                </a:gridCol>
                <a:gridCol w="988879">
                  <a:extLst>
                    <a:ext uri="{9D8B030D-6E8A-4147-A177-3AD203B41FA5}">
                      <a16:colId xmlns:a16="http://schemas.microsoft.com/office/drawing/2014/main" val="20006"/>
                    </a:ext>
                  </a:extLst>
                </a:gridCol>
                <a:gridCol w="988879">
                  <a:extLst>
                    <a:ext uri="{9D8B030D-6E8A-4147-A177-3AD203B41FA5}">
                      <a16:colId xmlns:a16="http://schemas.microsoft.com/office/drawing/2014/main" val="20007"/>
                    </a:ext>
                  </a:extLst>
                </a:gridCol>
                <a:gridCol w="988879">
                  <a:extLst>
                    <a:ext uri="{9D8B030D-6E8A-4147-A177-3AD203B41FA5}">
                      <a16:colId xmlns:a16="http://schemas.microsoft.com/office/drawing/2014/main" val="20008"/>
                    </a:ext>
                  </a:extLst>
                </a:gridCol>
                <a:gridCol w="988879">
                  <a:extLst>
                    <a:ext uri="{9D8B030D-6E8A-4147-A177-3AD203B41FA5}">
                      <a16:colId xmlns:a16="http://schemas.microsoft.com/office/drawing/2014/main" val="20009"/>
                    </a:ext>
                  </a:extLst>
                </a:gridCol>
              </a:tblGrid>
              <a:tr h="493536">
                <a:tc gridSpan="10">
                  <a:txBody>
                    <a:bodyPr/>
                    <a:lstStyle/>
                    <a:p>
                      <a:pPr marL="0" indent="0" algn="l" rtl="0" fontAlgn="b"/>
                      <a:r>
                        <a:rPr lang="en-GB" sz="1000" b="0" i="0" u="none" strike="noStrike" baseline="0" dirty="0">
                          <a:solidFill>
                            <a:schemeClr val="tx1">
                              <a:lumMod val="85000"/>
                              <a:lumOff val="15000"/>
                            </a:schemeClr>
                          </a:solidFill>
                          <a:effectLst/>
                          <a:latin typeface="+mn-lt"/>
                        </a:rPr>
                        <a:t>PURPOSE</a:t>
                      </a:r>
                      <a:endParaRPr lang="en-GB" sz="1000" b="0" i="0" u="none" strike="noStrike" dirty="0">
                        <a:solidFill>
                          <a:schemeClr val="tx1">
                            <a:lumMod val="85000"/>
                            <a:lumOff val="15000"/>
                          </a:schemeClr>
                        </a:solidFill>
                        <a:effectLst/>
                        <a:latin typeface="+mn-lt"/>
                      </a:endParaRPr>
                    </a:p>
                  </a:txBody>
                  <a:tcPr marL="36000" marR="7200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328">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b"/>
                      <a:r>
                        <a:rPr lang="en-GB" sz="700" b="0" i="0" u="none" strike="noStrike" kern="1200" dirty="0">
                          <a:solidFill>
                            <a:schemeClr val="accent2"/>
                          </a:solidFill>
                          <a:effectLst/>
                          <a:latin typeface="+mn-lt"/>
                          <a:ea typeface="+mn-ea"/>
                          <a:cs typeface="+mn-cs"/>
                        </a:rPr>
                        <a:t>Pure 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accent2"/>
                          </a:solidFill>
                          <a:effectLst/>
                          <a:latin typeface="+mn-lt"/>
                          <a:ea typeface="+mn-ea"/>
                          <a:cs typeface="+mn-cs"/>
                        </a:rPr>
                        <a:t>1-3 nights</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accent2"/>
                          </a:solidFill>
                          <a:effectLst/>
                          <a:latin typeface="+mn-lt"/>
                          <a:ea typeface="+mn-ea"/>
                          <a:cs typeface="+mn-cs"/>
                        </a:rPr>
                        <a:t>+4</a:t>
                      </a:r>
                      <a:r>
                        <a:rPr lang="en-GB" sz="700" b="0" i="0" u="none" strike="noStrike" kern="1200" baseline="0" dirty="0">
                          <a:solidFill>
                            <a:schemeClr val="accent2"/>
                          </a:solidFill>
                          <a:effectLst/>
                          <a:latin typeface="+mn-lt"/>
                          <a:ea typeface="+mn-ea"/>
                          <a:cs typeface="+mn-cs"/>
                        </a:rPr>
                        <a:t> nights</a:t>
                      </a: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2"/>
                          </a:solidFill>
                          <a:effectLst/>
                          <a:latin typeface="+mn-lt"/>
                          <a:ea typeface="+mn-ea"/>
                          <a:cs typeface="+mn-cs"/>
                        </a:rPr>
                        <a:t>VFR</a:t>
                      </a:r>
                      <a:br>
                        <a:rPr lang="en-GB" sz="700" b="0" i="0" u="none" strike="noStrike" kern="1200" dirty="0" smtClean="0">
                          <a:solidFill>
                            <a:schemeClr val="accent2"/>
                          </a:solidFill>
                          <a:effectLst/>
                          <a:latin typeface="+mn-lt"/>
                          <a:ea typeface="+mn-ea"/>
                          <a:cs typeface="+mn-cs"/>
                        </a:rPr>
                      </a:br>
                      <a:r>
                        <a:rPr lang="en-GB" sz="700" b="0" i="0" u="none" strike="noStrike" kern="1200" dirty="0" smtClean="0">
                          <a:solidFill>
                            <a:schemeClr val="accent2"/>
                          </a:solidFill>
                          <a:effectLst/>
                          <a:latin typeface="+mn-lt"/>
                          <a:ea typeface="+mn-ea"/>
                          <a:cs typeface="+mn-cs"/>
                        </a:rPr>
                        <a:t>(on 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2"/>
                          </a:solidFill>
                          <a:effectLst/>
                          <a:latin typeface="+mn-lt"/>
                          <a:ea typeface="+mn-ea"/>
                          <a:cs typeface="+mn-cs"/>
                        </a:rPr>
                        <a:t>Holiday</a:t>
                      </a:r>
                      <a:br>
                        <a:rPr lang="en-GB" sz="700" b="0" i="0" u="none" strike="noStrike" kern="1200" dirty="0" smtClean="0">
                          <a:solidFill>
                            <a:schemeClr val="accent2"/>
                          </a:solidFill>
                          <a:effectLst/>
                          <a:latin typeface="+mn-lt"/>
                          <a:ea typeface="+mn-ea"/>
                          <a:cs typeface="+mn-cs"/>
                        </a:rPr>
                      </a:br>
                      <a:r>
                        <a:rPr lang="en-GB" sz="700" b="0" i="0" u="none" strike="noStrike" kern="1200" dirty="0" smtClean="0">
                          <a:solidFill>
                            <a:schemeClr val="accent2"/>
                          </a:solidFill>
                          <a:effectLst/>
                          <a:latin typeface="+mn-lt"/>
                          <a:ea typeface="+mn-ea"/>
                          <a:cs typeface="+mn-cs"/>
                        </a:rPr>
                        <a:t>(total)</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4"/>
                          </a:solidFill>
                          <a:effectLst/>
                          <a:latin typeface="+mn-lt"/>
                          <a:ea typeface="+mn-ea"/>
                          <a:cs typeface="+mn-cs"/>
                        </a:rPr>
                        <a:t>VFR</a:t>
                      </a:r>
                    </a:p>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4"/>
                          </a:solidFill>
                          <a:effectLst/>
                          <a:latin typeface="+mn-lt"/>
                          <a:ea typeface="+mn-ea"/>
                          <a:cs typeface="+mn-cs"/>
                        </a:rPr>
                        <a:t>(non-holiday)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4"/>
                          </a:solidFill>
                          <a:effectLst/>
                          <a:latin typeface="+mn-lt"/>
                          <a:ea typeface="+mn-ea"/>
                          <a:cs typeface="+mn-cs"/>
                        </a:rPr>
                        <a:t>VFR</a:t>
                      </a:r>
                      <a:endParaRPr lang="en-GB" sz="700" b="0" i="0" u="none" strike="noStrike" kern="1200" baseline="0" dirty="0" smtClean="0">
                        <a:solidFill>
                          <a:schemeClr val="accent4"/>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baseline="0" dirty="0" smtClean="0">
                          <a:solidFill>
                            <a:schemeClr val="accent4"/>
                          </a:solidFill>
                          <a:effectLst/>
                          <a:latin typeface="+mn-lt"/>
                          <a:ea typeface="+mn-ea"/>
                          <a:cs typeface="+mn-cs"/>
                        </a:rPr>
                        <a:t>(total)</a:t>
                      </a: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bg2"/>
                          </a:solidFill>
                          <a:effectLst/>
                          <a:latin typeface="+mn-lt"/>
                          <a:ea typeface="+mn-ea"/>
                          <a:cs typeface="+mn-cs"/>
                        </a:rPr>
                        <a:t>Business</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681">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n-lt"/>
                        </a:rPr>
                        <a:t>47.2</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31.4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15.8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25.0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72.2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11.6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36.6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14.2</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2"/>
                  </a:ext>
                </a:extLst>
              </a:tr>
              <a:tr h="155681">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45.2</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29.7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15.5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24.2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69.4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11.3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35.5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13.9</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3"/>
                  </a:ext>
                </a:extLst>
              </a:tr>
              <a:tr h="155681">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4"/>
                  </a:ext>
                </a:extLst>
              </a:tr>
              <a:tr h="155681">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157.8</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59.5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96.7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74.6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232.4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27.7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102.3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31.6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5"/>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151.1</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56.8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94.3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75.1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226.2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28.6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103.6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31.8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6"/>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+3</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7"/>
                  </a:ext>
                </a:extLst>
              </a:tr>
              <a:tr h="155681">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n-lt"/>
                        </a:rPr>
                        <a:t>11022</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5853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5166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2738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13761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1213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3951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3557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8"/>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11101</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5903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5197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2753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13850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1156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3907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3815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9"/>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+7</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0"/>
                  </a:ext>
                </a:extLst>
              </a:tr>
              <a:tr h="155681">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2">
                              <a:lumMod val="60000"/>
                              <a:lumOff val="40000"/>
                            </a:schemeClr>
                          </a:solidFill>
                          <a:effectLst/>
                          <a:latin typeface="+mn-lt"/>
                          <a:ea typeface="+mn-ea"/>
                          <a:cs typeface="+mn-cs"/>
                        </a:rPr>
                        <a:t>6249</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3924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2323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3305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9551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1524</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4826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1438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1"/>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988" y="1404440"/>
            <a:ext cx="431999" cy="43199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771" y="1404353"/>
            <a:ext cx="427721" cy="43199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0071" y="1404530"/>
            <a:ext cx="431999" cy="431999"/>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4167115745"/>
              </p:ext>
            </p:extLst>
          </p:nvPr>
        </p:nvGraphicFramePr>
        <p:xfrm>
          <a:off x="309725" y="3939729"/>
          <a:ext cx="8621937" cy="2282676"/>
        </p:xfrm>
        <a:graphic>
          <a:graphicData uri="http://schemas.openxmlformats.org/drawingml/2006/table">
            <a:tbl>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gridCol w="877739">
                  <a:extLst>
                    <a:ext uri="{9D8B030D-6E8A-4147-A177-3AD203B41FA5}">
                      <a16:colId xmlns:a16="http://schemas.microsoft.com/office/drawing/2014/main" val="20006"/>
                    </a:ext>
                  </a:extLst>
                </a:gridCol>
                <a:gridCol w="877739">
                  <a:extLst>
                    <a:ext uri="{9D8B030D-6E8A-4147-A177-3AD203B41FA5}">
                      <a16:colId xmlns:a16="http://schemas.microsoft.com/office/drawing/2014/main" val="20007"/>
                    </a:ext>
                  </a:extLst>
                </a:gridCol>
                <a:gridCol w="877739">
                  <a:extLst>
                    <a:ext uri="{9D8B030D-6E8A-4147-A177-3AD203B41FA5}">
                      <a16:colId xmlns:a16="http://schemas.microsoft.com/office/drawing/2014/main" val="20008"/>
                    </a:ext>
                  </a:extLst>
                </a:gridCol>
                <a:gridCol w="877739">
                  <a:extLst>
                    <a:ext uri="{9D8B030D-6E8A-4147-A177-3AD203B41FA5}">
                      <a16:colId xmlns:a16="http://schemas.microsoft.com/office/drawing/2014/main" val="20009"/>
                    </a:ext>
                  </a:extLst>
                </a:gridCol>
                <a:gridCol w="877739">
                  <a:extLst>
                    <a:ext uri="{9D8B030D-6E8A-4147-A177-3AD203B41FA5}">
                      <a16:colId xmlns:a16="http://schemas.microsoft.com/office/drawing/2014/main" val="20010"/>
                    </a:ext>
                  </a:extLst>
                </a:gridCol>
              </a:tblGrid>
              <a:tr h="477320">
                <a:tc gridSpan="10">
                  <a:txBody>
                    <a:bodyPr/>
                    <a:lstStyle/>
                    <a:p>
                      <a:pPr marL="0" indent="0" algn="l" rtl="0" fontAlgn="b"/>
                      <a:r>
                        <a:rPr lang="en-GB" sz="1000" b="0" i="0" u="none" strike="noStrike" baseline="0" dirty="0">
                          <a:solidFill>
                            <a:schemeClr val="tx1">
                              <a:lumMod val="75000"/>
                              <a:lumOff val="25000"/>
                            </a:schemeClr>
                          </a:solidFill>
                          <a:effectLst/>
                          <a:latin typeface="+mn-lt"/>
                        </a:rPr>
                        <a:t>REGION</a:t>
                      </a:r>
                      <a:endParaRPr lang="en-GB" sz="1000" b="0" i="0" u="none" strike="noStrike" dirty="0">
                        <a:solidFill>
                          <a:schemeClr val="tx1">
                            <a:lumMod val="75000"/>
                            <a:lumOff val="25000"/>
                          </a:schemeClr>
                        </a:solidFill>
                        <a:effectLst/>
                        <a:latin typeface="+mn-lt"/>
                      </a:endParaRPr>
                    </a:p>
                  </a:txBody>
                  <a:tcPr marL="36000" marR="7200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b"/>
                      <a:endParaRPr lang="en-GB" sz="16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151">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chemeClr val="accent1"/>
                          </a:solidFill>
                          <a:effectLst/>
                          <a:latin typeface="+mn-lt"/>
                        </a:rPr>
                        <a:t>West Midlands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East of England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East Midlands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London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North West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North East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00AEEF"/>
                          </a:solidFill>
                          <a:effectLst/>
                          <a:latin typeface="+mn-lt"/>
                        </a:rPr>
                        <a:t>South East </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7A2280"/>
                          </a:solidFill>
                          <a:effectLst/>
                          <a:latin typeface="+mn-lt"/>
                        </a:rPr>
                        <a:t>South West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rgbClr val="F7911E"/>
                          </a:solidFill>
                          <a:effectLst/>
                          <a:latin typeface="+mn-lt"/>
                        </a:rPr>
                        <a:t>Yorkshire &amp;</a:t>
                      </a:r>
                      <a:br>
                        <a:rPr lang="en-US" sz="700" b="0" i="0" u="none" strike="noStrike" dirty="0">
                          <a:solidFill>
                            <a:srgbClr val="F7911E"/>
                          </a:solidFill>
                          <a:effectLst/>
                          <a:latin typeface="+mn-lt"/>
                        </a:rPr>
                      </a:br>
                      <a:r>
                        <a:rPr lang="en-US" sz="700" b="0" i="0" u="none" strike="noStrike" dirty="0" smtClean="0">
                          <a:solidFill>
                            <a:srgbClr val="F7911E"/>
                          </a:solidFill>
                          <a:effectLst/>
                          <a:latin typeface="+mn-lt"/>
                        </a:rPr>
                        <a:t>Humber</a:t>
                      </a:r>
                      <a:endParaRPr lang="en-US" sz="700" b="0" i="0" u="none" strike="noStrike" dirty="0">
                        <a:solidFill>
                          <a:srgbClr val="F7911E"/>
                        </a:solidFill>
                        <a:effectLst/>
                        <a:latin typeface="+mn-lt"/>
                      </a:endParaRP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20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n-lt"/>
                        </a:rPr>
                        <a:t>7.9</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7.5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12.1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13.7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3.6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16.1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20.6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10.7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5120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7.7</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8.7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7.7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11.9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13.3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4.0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16.2</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19.1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10.5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5120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+3</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15120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18.4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a:solidFill>
                            <a:schemeClr val="bg1"/>
                          </a:solidFill>
                          <a:effectLst/>
                          <a:latin typeface="+mn-lt"/>
                        </a:rPr>
                        <a:t>32.6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21.7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27.8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37.8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a:solidFill>
                            <a:schemeClr val="bg1"/>
                          </a:solidFill>
                          <a:effectLst/>
                          <a:latin typeface="+mn-lt"/>
                        </a:rPr>
                        <a:t>10.9</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43.0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76.8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dirty="0">
                          <a:solidFill>
                            <a:schemeClr val="bg1"/>
                          </a:solidFill>
                          <a:effectLst/>
                          <a:latin typeface="+mn-lt"/>
                        </a:rPr>
                        <a:t>29.3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20.0</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27.7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21.6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27.9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34.1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12.8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46.0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73.3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29.9</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+9</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+18</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+7</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2">
                              <a:lumMod val="60000"/>
                              <a:lumOff val="40000"/>
                            </a:schemeClr>
                          </a:solidFill>
                          <a:effectLst/>
                          <a:latin typeface="+mn-lt"/>
                          <a:ea typeface="+mn-ea"/>
                          <a:cs typeface="+mn-cs"/>
                        </a:rPr>
                        <a:t>-5%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5120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1225</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1710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1049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2689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dirty="0">
                          <a:solidFill>
                            <a:schemeClr val="bg1"/>
                          </a:solidFill>
                          <a:effectLst/>
                          <a:latin typeface="+mn-lt"/>
                        </a:rPr>
                        <a:t>2733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a:solidFill>
                            <a:schemeClr val="bg1"/>
                          </a:solidFill>
                          <a:effectLst/>
                          <a:latin typeface="+mn-lt"/>
                        </a:rPr>
                        <a:t>680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n-lt"/>
                        </a:rPr>
                        <a:t>2709</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4456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dirty="0">
                          <a:solidFill>
                            <a:schemeClr val="bg1"/>
                          </a:solidFill>
                          <a:effectLst/>
                          <a:latin typeface="+mn-lt"/>
                        </a:rPr>
                        <a:t>1745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1324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1554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1191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2985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dirty="0">
                          <a:solidFill>
                            <a:schemeClr val="bg1"/>
                          </a:solidFill>
                          <a:effectLst/>
                          <a:latin typeface="+mn-lt"/>
                        </a:rPr>
                        <a:t>2677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n-lt"/>
                        </a:rPr>
                        <a:t>759</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2705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4334</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1745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smtClean="0">
                          <a:solidFill>
                            <a:schemeClr val="tx2">
                              <a:lumMod val="25000"/>
                              <a:lumOff val="75000"/>
                            </a:schemeClr>
                          </a:solidFill>
                          <a:effectLst/>
                          <a:latin typeface="+mn-lt"/>
                        </a:rPr>
                        <a:t>+8</a:t>
                      </a:r>
                      <a:r>
                        <a:rPr lang="en-GB" sz="700" b="1" i="0" u="none" strike="noStrike" dirty="0">
                          <a:solidFill>
                            <a:schemeClr val="tx2">
                              <a:lumMod val="25000"/>
                              <a:lumOff val="75000"/>
                            </a:schemeClr>
                          </a:solidFill>
                          <a:effectLst/>
                          <a:latin typeface="+mn-lt"/>
                        </a:rPr>
                        <a:t>%</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tx2">
                              <a:lumMod val="25000"/>
                              <a:lumOff val="75000"/>
                            </a:schemeClr>
                          </a:solidFill>
                          <a:effectLst/>
                          <a:latin typeface="+mn-lt"/>
                        </a:rPr>
                        <a:t>-9%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smtClean="0">
                          <a:solidFill>
                            <a:schemeClr val="tx2">
                              <a:lumMod val="25000"/>
                              <a:lumOff val="75000"/>
                            </a:schemeClr>
                          </a:solidFill>
                          <a:effectLst/>
                          <a:latin typeface="+mn-lt"/>
                        </a:rPr>
                        <a:t>+14</a:t>
                      </a:r>
                      <a:r>
                        <a:rPr lang="en-GB" sz="700" b="1" i="0" u="none" strike="noStrike" dirty="0">
                          <a:solidFill>
                            <a:schemeClr val="tx2">
                              <a:lumMod val="25000"/>
                              <a:lumOff val="75000"/>
                            </a:schemeClr>
                          </a:solidFill>
                          <a:effectLst/>
                          <a:latin typeface="+mn-lt"/>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smtClean="0">
                          <a:solidFill>
                            <a:schemeClr val="tx2">
                              <a:lumMod val="25000"/>
                              <a:lumOff val="75000"/>
                            </a:schemeClr>
                          </a:solidFill>
                          <a:effectLst/>
                          <a:latin typeface="+mn-lt"/>
                        </a:rPr>
                        <a:t>+11</a:t>
                      </a:r>
                      <a:r>
                        <a:rPr lang="en-GB" sz="700" b="1" i="0" u="none" strike="noStrike" dirty="0">
                          <a:solidFill>
                            <a:schemeClr val="tx2">
                              <a:lumMod val="25000"/>
                              <a:lumOff val="75000"/>
                            </a:schemeClr>
                          </a:solidFill>
                          <a:effectLst/>
                          <a:latin typeface="+mn-lt"/>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dirty="0">
                          <a:solidFill>
                            <a:schemeClr val="tx2">
                              <a:lumMod val="25000"/>
                              <a:lumOff val="75000"/>
                            </a:schemeClr>
                          </a:solidFill>
                          <a:effectLst/>
                          <a:latin typeface="+mn-lt"/>
                        </a:rPr>
                        <a:t>-2%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smtClean="0">
                          <a:solidFill>
                            <a:schemeClr val="tx2">
                              <a:lumMod val="25000"/>
                              <a:lumOff val="75000"/>
                            </a:schemeClr>
                          </a:solidFill>
                          <a:effectLst/>
                          <a:latin typeface="+mn-lt"/>
                        </a:rPr>
                        <a:t>+12</a:t>
                      </a:r>
                      <a:r>
                        <a:rPr lang="en-GB" sz="700" b="1" i="0" u="none" strike="noStrike" dirty="0">
                          <a:solidFill>
                            <a:schemeClr val="tx2">
                              <a:lumMod val="25000"/>
                              <a:lumOff val="75000"/>
                            </a:schemeClr>
                          </a:solidFill>
                          <a:effectLst/>
                          <a:latin typeface="+mn-lt"/>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tx2">
                              <a:lumMod val="25000"/>
                              <a:lumOff val="75000"/>
                            </a:schemeClr>
                          </a:solidFill>
                          <a:effectLst/>
                          <a:latin typeface="+mn-lt"/>
                        </a:rPr>
                        <a:t>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tx2">
                              <a:lumMod val="25000"/>
                              <a:lumOff val="75000"/>
                            </a:schemeClr>
                          </a:solidFill>
                          <a:effectLst/>
                          <a:latin typeface="+mn-lt"/>
                        </a:rPr>
                        <a:t>-3%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dirty="0">
                          <a:solidFill>
                            <a:schemeClr val="tx2">
                              <a:lumMod val="25000"/>
                              <a:lumOff val="75000"/>
                            </a:schemeClr>
                          </a:solidFill>
                          <a:effectLst/>
                          <a:latin typeface="+mn-lt"/>
                        </a:rPr>
                        <a:t>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15120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dirty="0">
                          <a:solidFill>
                            <a:schemeClr val="tx2">
                              <a:lumMod val="25000"/>
                              <a:lumOff val="75000"/>
                            </a:schemeClr>
                          </a:solidFill>
                          <a:effectLst/>
                          <a:latin typeface="+mn-lt"/>
                        </a:rPr>
                        <a:t>981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dirty="0">
                          <a:solidFill>
                            <a:schemeClr val="tx2">
                              <a:lumMod val="25000"/>
                              <a:lumOff val="75000"/>
                            </a:schemeClr>
                          </a:solidFill>
                          <a:effectLst/>
                          <a:latin typeface="+mn-lt"/>
                        </a:rPr>
                        <a:t>1171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tx2">
                              <a:lumMod val="25000"/>
                              <a:lumOff val="75000"/>
                            </a:schemeClr>
                          </a:solidFill>
                          <a:effectLst/>
                          <a:latin typeface="+mn-lt"/>
                        </a:rPr>
                        <a:t>1041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tx2">
                              <a:lumMod val="25000"/>
                              <a:lumOff val="75000"/>
                            </a:schemeClr>
                          </a:solidFill>
                          <a:effectLst/>
                          <a:latin typeface="+mn-lt"/>
                        </a:rPr>
                        <a:t>1477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ctr"/>
                      <a:r>
                        <a:rPr lang="en-GB" sz="700" b="1" i="0" u="none" strike="noStrike" dirty="0">
                          <a:solidFill>
                            <a:schemeClr val="tx2">
                              <a:lumMod val="25000"/>
                              <a:lumOff val="75000"/>
                            </a:schemeClr>
                          </a:solidFill>
                          <a:effectLst/>
                          <a:latin typeface="+mn-lt"/>
                        </a:rPr>
                        <a:t>1768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dirty="0">
                          <a:solidFill>
                            <a:schemeClr val="tx2">
                              <a:lumMod val="25000"/>
                              <a:lumOff val="75000"/>
                            </a:schemeClr>
                          </a:solidFill>
                          <a:effectLst/>
                          <a:latin typeface="+mn-lt"/>
                        </a:rPr>
                        <a:t>516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tx2">
                              <a:lumMod val="25000"/>
                              <a:lumOff val="75000"/>
                            </a:schemeClr>
                          </a:solidFill>
                          <a:effectLst/>
                          <a:latin typeface="+mn-lt"/>
                        </a:rPr>
                        <a:t>2154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tx2">
                              <a:lumMod val="25000"/>
                              <a:lumOff val="75000"/>
                            </a:schemeClr>
                          </a:solidFill>
                          <a:effectLst/>
                          <a:latin typeface="+mn-lt"/>
                        </a:rPr>
                        <a:t>2623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ctr"/>
                      <a:r>
                        <a:rPr lang="en-GB" sz="700" b="1" i="0" u="none" strike="noStrike" dirty="0">
                          <a:solidFill>
                            <a:schemeClr val="tx2">
                              <a:lumMod val="25000"/>
                              <a:lumOff val="75000"/>
                            </a:schemeClr>
                          </a:solidFill>
                          <a:effectLst/>
                          <a:latin typeface="+mn-lt"/>
                        </a:rPr>
                        <a:t>1362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bl>
          </a:graphicData>
        </a:graphic>
      </p:graphicFrame>
      <p:grpSp>
        <p:nvGrpSpPr>
          <p:cNvPr id="24" name="Group 23"/>
          <p:cNvGrpSpPr/>
          <p:nvPr/>
        </p:nvGrpSpPr>
        <p:grpSpPr>
          <a:xfrm>
            <a:off x="7841311" y="201100"/>
            <a:ext cx="1090351" cy="906608"/>
            <a:chOff x="7841311" y="201100"/>
            <a:chExt cx="1090351" cy="906608"/>
          </a:xfrm>
        </p:grpSpPr>
        <p:sp>
          <p:nvSpPr>
            <p:cNvPr id="36" name="Oval 35"/>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40" name="TextBox 39"/>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a:t>
            </a:r>
            <a:r>
              <a:rPr lang="en-US" sz="600" b="0" dirty="0" smtClean="0">
                <a:solidFill>
                  <a:srgbClr val="404040"/>
                </a:solidFill>
                <a:latin typeface="Verdana"/>
              </a:rPr>
              <a:t>2017</a:t>
            </a:r>
            <a:endParaRPr lang="en-US" sz="600" b="0" dirty="0">
              <a:solidFill>
                <a:srgbClr val="489A1E"/>
              </a:solidFill>
              <a:latin typeface="Verdana"/>
            </a:endParaRPr>
          </a:p>
        </p:txBody>
      </p:sp>
      <p:pic>
        <p:nvPicPr>
          <p:cNvPr id="61" name="Picture 60"/>
          <p:cNvPicPr>
            <a:picLocks noChangeAspect="1"/>
          </p:cNvPicPr>
          <p:nvPr/>
        </p:nvPicPr>
        <p:blipFill>
          <a:blip r:embed="rId7"/>
          <a:stretch>
            <a:fillRect/>
          </a:stretch>
        </p:blipFill>
        <p:spPr>
          <a:xfrm>
            <a:off x="4697572" y="3989451"/>
            <a:ext cx="502512" cy="432000"/>
          </a:xfrm>
          <a:prstGeom prst="rect">
            <a:avLst/>
          </a:prstGeom>
        </p:spPr>
      </p:pic>
      <p:pic>
        <p:nvPicPr>
          <p:cNvPr id="62" name="Picture 61"/>
          <p:cNvPicPr>
            <a:picLocks noChangeAspect="1"/>
          </p:cNvPicPr>
          <p:nvPr/>
        </p:nvPicPr>
        <p:blipFill>
          <a:blip r:embed="rId8"/>
          <a:stretch>
            <a:fillRect/>
          </a:stretch>
        </p:blipFill>
        <p:spPr>
          <a:xfrm>
            <a:off x="5574589" y="3989451"/>
            <a:ext cx="503628" cy="432000"/>
          </a:xfrm>
          <a:prstGeom prst="rect">
            <a:avLst/>
          </a:prstGeom>
        </p:spPr>
      </p:pic>
      <p:pic>
        <p:nvPicPr>
          <p:cNvPr id="63" name="Picture 62"/>
          <p:cNvPicPr>
            <a:picLocks noChangeAspect="1"/>
          </p:cNvPicPr>
          <p:nvPr/>
        </p:nvPicPr>
        <p:blipFill>
          <a:blip r:embed="rId9"/>
          <a:stretch>
            <a:fillRect/>
          </a:stretch>
        </p:blipFill>
        <p:spPr>
          <a:xfrm>
            <a:off x="8209177" y="3989451"/>
            <a:ext cx="502512" cy="432000"/>
          </a:xfrm>
          <a:prstGeom prst="rect">
            <a:avLst/>
          </a:prstGeom>
        </p:spPr>
      </p:pic>
      <p:pic>
        <p:nvPicPr>
          <p:cNvPr id="64" name="Picture 63"/>
          <p:cNvPicPr>
            <a:picLocks noChangeAspect="1"/>
          </p:cNvPicPr>
          <p:nvPr/>
        </p:nvPicPr>
        <p:blipFill>
          <a:blip r:embed="rId10"/>
          <a:stretch>
            <a:fillRect/>
          </a:stretch>
        </p:blipFill>
        <p:spPr>
          <a:xfrm>
            <a:off x="2943538" y="3989451"/>
            <a:ext cx="502512" cy="432000"/>
          </a:xfrm>
          <a:prstGeom prst="rect">
            <a:avLst/>
          </a:prstGeom>
        </p:spPr>
      </p:pic>
      <p:pic>
        <p:nvPicPr>
          <p:cNvPr id="65" name="Picture 64"/>
          <p:cNvPicPr>
            <a:picLocks noChangeAspect="1"/>
          </p:cNvPicPr>
          <p:nvPr/>
        </p:nvPicPr>
        <p:blipFill>
          <a:blip r:embed="rId11"/>
          <a:stretch>
            <a:fillRect/>
          </a:stretch>
        </p:blipFill>
        <p:spPr>
          <a:xfrm>
            <a:off x="1188208" y="3989451"/>
            <a:ext cx="502512" cy="432000"/>
          </a:xfrm>
          <a:prstGeom prst="rect">
            <a:avLst/>
          </a:prstGeom>
        </p:spPr>
      </p:pic>
      <p:pic>
        <p:nvPicPr>
          <p:cNvPr id="66" name="Picture 65"/>
          <p:cNvPicPr>
            <a:picLocks noChangeAspect="1"/>
          </p:cNvPicPr>
          <p:nvPr/>
        </p:nvPicPr>
        <p:blipFill>
          <a:blip r:embed="rId12"/>
          <a:stretch>
            <a:fillRect/>
          </a:stretch>
        </p:blipFill>
        <p:spPr>
          <a:xfrm>
            <a:off x="7329739" y="3989451"/>
            <a:ext cx="504936" cy="432000"/>
          </a:xfrm>
          <a:prstGeom prst="rect">
            <a:avLst/>
          </a:prstGeom>
        </p:spPr>
      </p:pic>
      <p:pic>
        <p:nvPicPr>
          <p:cNvPr id="67" name="Picture 66"/>
          <p:cNvPicPr>
            <a:picLocks noChangeAspect="1"/>
          </p:cNvPicPr>
          <p:nvPr/>
        </p:nvPicPr>
        <p:blipFill>
          <a:blip r:embed="rId13"/>
          <a:stretch>
            <a:fillRect/>
          </a:stretch>
        </p:blipFill>
        <p:spPr>
          <a:xfrm>
            <a:off x="6452722" y="3989451"/>
            <a:ext cx="502512" cy="432000"/>
          </a:xfrm>
          <a:prstGeom prst="rect">
            <a:avLst/>
          </a:prstGeom>
        </p:spPr>
      </p:pic>
      <p:pic>
        <p:nvPicPr>
          <p:cNvPr id="68" name="Picture 67"/>
          <p:cNvPicPr>
            <a:picLocks noChangeAspect="1"/>
          </p:cNvPicPr>
          <p:nvPr/>
        </p:nvPicPr>
        <p:blipFill>
          <a:blip r:embed="rId14"/>
          <a:stretch>
            <a:fillRect/>
          </a:stretch>
        </p:blipFill>
        <p:spPr>
          <a:xfrm>
            <a:off x="3820555" y="3989451"/>
            <a:ext cx="502512" cy="432000"/>
          </a:xfrm>
          <a:prstGeom prst="rect">
            <a:avLst/>
          </a:prstGeom>
        </p:spPr>
      </p:pic>
      <p:pic>
        <p:nvPicPr>
          <p:cNvPr id="69" name="Picture 68"/>
          <p:cNvPicPr>
            <a:picLocks noChangeAspect="1"/>
          </p:cNvPicPr>
          <p:nvPr/>
        </p:nvPicPr>
        <p:blipFill>
          <a:blip r:embed="rId15"/>
          <a:stretch>
            <a:fillRect/>
          </a:stretch>
        </p:blipFill>
        <p:spPr>
          <a:xfrm>
            <a:off x="2065225" y="3989451"/>
            <a:ext cx="503808" cy="432000"/>
          </a:xfrm>
          <a:prstGeom prst="rect">
            <a:avLst/>
          </a:prstGeom>
        </p:spPr>
      </p:pic>
    </p:spTree>
    <p:extLst>
      <p:ext uri="{BB962C8B-B14F-4D97-AF65-F5344CB8AC3E}">
        <p14:creationId xmlns:p14="http://schemas.microsoft.com/office/powerpoint/2010/main" val="2022785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110"/>
          <p:cNvGraphicFramePr>
            <a:graphicFrameLocks noGrp="1"/>
          </p:cNvGraphicFramePr>
          <p:nvPr>
            <p:extLst>
              <p:ext uri="{D42A27DB-BD31-4B8C-83A1-F6EECF244321}">
                <p14:modId xmlns:p14="http://schemas.microsoft.com/office/powerpoint/2010/main" val="494724571"/>
              </p:ext>
            </p:extLst>
          </p:nvPr>
        </p:nvGraphicFramePr>
        <p:xfrm>
          <a:off x="4655776" y="1384198"/>
          <a:ext cx="4233243" cy="2349177"/>
        </p:xfrm>
        <a:graphic>
          <a:graphicData uri="http://schemas.openxmlformats.org/drawingml/2006/table">
            <a:tbl>
              <a:tblPr/>
              <a:tblGrid>
                <a:gridCol w="156352">
                  <a:extLst>
                    <a:ext uri="{9D8B030D-6E8A-4147-A177-3AD203B41FA5}">
                      <a16:colId xmlns:a16="http://schemas.microsoft.com/office/drawing/2014/main" val="20000"/>
                    </a:ext>
                  </a:extLst>
                </a:gridCol>
                <a:gridCol w="556108">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tblGrid>
              <a:tr h="494384">
                <a:tc gridSpan="6">
                  <a:txBody>
                    <a:bodyPr/>
                    <a:lstStyle/>
                    <a:p>
                      <a:pPr marL="0" indent="0" algn="l" rtl="0" fontAlgn="b"/>
                      <a:r>
                        <a:rPr lang="en-GB" sz="1000" b="0" i="0" u="none" strike="noStrike" baseline="0" dirty="0">
                          <a:solidFill>
                            <a:schemeClr val="tx1">
                              <a:lumMod val="75000"/>
                              <a:lumOff val="25000"/>
                            </a:schemeClr>
                          </a:solidFill>
                          <a:effectLst/>
                          <a:latin typeface="+mn-lt"/>
                        </a:rPr>
                        <a:t>SOCIAL</a:t>
                      </a:r>
                      <a:br>
                        <a:rPr lang="en-GB" sz="1000" b="0" i="0" u="none" strike="noStrike" baseline="0" dirty="0">
                          <a:solidFill>
                            <a:schemeClr val="tx1">
                              <a:lumMod val="75000"/>
                              <a:lumOff val="25000"/>
                            </a:schemeClr>
                          </a:solidFill>
                          <a:effectLst/>
                          <a:latin typeface="+mn-lt"/>
                        </a:rPr>
                      </a:br>
                      <a:r>
                        <a:rPr lang="en-GB" sz="1000" b="0" i="0" u="none" strike="noStrike" baseline="0" dirty="0">
                          <a:solidFill>
                            <a:schemeClr val="tx1">
                              <a:lumMod val="75000"/>
                              <a:lumOff val="25000"/>
                            </a:schemeClr>
                          </a:solidFill>
                          <a:effectLst/>
                          <a:latin typeface="+mn-lt"/>
                        </a:rPr>
                        <a:t>GRADE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261">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rgbClr val="C61678"/>
                          </a:solidFill>
                          <a:effectLst/>
                          <a:latin typeface="+mn-lt"/>
                        </a:rPr>
                        <a:t>AB</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a:solidFill>
                            <a:schemeClr val="accent4"/>
                          </a:solidFill>
                          <a:effectLst/>
                          <a:latin typeface="+mn-lt"/>
                        </a:rPr>
                        <a:t>C1</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C2</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6610">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n-lt"/>
                        </a:rPr>
                        <a:t>43.0</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30.8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15.6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56610">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n-lt"/>
                        </a:rPr>
                        <a:t>41.0</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31.0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14.5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10.9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56610">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156610">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117.7</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94.4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n-lt"/>
                        </a:rPr>
                        <a:t>49.2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38.0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156610">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112.5</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96.3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46.4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39.0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156610">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+3</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56610">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8559</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5779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2842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1867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156610">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n-lt"/>
                        </a:rPr>
                        <a:t>8596</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n-lt"/>
                        </a:rPr>
                        <a:t>5915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n-lt"/>
                        </a:rPr>
                        <a:t>2964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n-lt"/>
                        </a:rPr>
                        <a:t>1851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56610">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0%</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+4</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215042">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endParaRPr lang="en-GB" sz="700" b="0" i="0" u="none" strike="noStrike" kern="1200" dirty="0" smtClean="0">
                        <a:solidFill>
                          <a:srgbClr val="A6A6A6"/>
                        </a:solidFill>
                        <a:effectLst/>
                        <a:latin typeface="+mn-lt"/>
                        <a:ea typeface="+mn-ea"/>
                        <a:cs typeface="+mn-cs"/>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2">
                              <a:lumMod val="60000"/>
                              <a:lumOff val="40000"/>
                            </a:schemeClr>
                          </a:solidFill>
                          <a:effectLst/>
                          <a:latin typeface="+mn-lt"/>
                          <a:ea typeface="+mn-ea"/>
                          <a:cs typeface="+mn-cs"/>
                        </a:rPr>
                        <a:t>4279</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4190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2218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2171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bl>
          </a:graphicData>
        </a:graphic>
      </p:graphicFrame>
      <p:graphicFrame>
        <p:nvGraphicFramePr>
          <p:cNvPr id="116" name="Table 115"/>
          <p:cNvGraphicFramePr>
            <a:graphicFrameLocks noGrp="1"/>
          </p:cNvGraphicFramePr>
          <p:nvPr>
            <p:extLst>
              <p:ext uri="{D42A27DB-BD31-4B8C-83A1-F6EECF244321}">
                <p14:modId xmlns:p14="http://schemas.microsoft.com/office/powerpoint/2010/main" val="830341758"/>
              </p:ext>
            </p:extLst>
          </p:nvPr>
        </p:nvGraphicFramePr>
        <p:xfrm>
          <a:off x="6421081" y="3917247"/>
          <a:ext cx="2467938" cy="2330802"/>
        </p:xfrm>
        <a:graphic>
          <a:graphicData uri="http://schemas.openxmlformats.org/drawingml/2006/table">
            <a:tbl>
              <a:tblPr/>
              <a:tblGrid>
                <a:gridCol w="158897">
                  <a:extLst>
                    <a:ext uri="{9D8B030D-6E8A-4147-A177-3AD203B41FA5}">
                      <a16:colId xmlns:a16="http://schemas.microsoft.com/office/drawing/2014/main" val="20000"/>
                    </a:ext>
                  </a:extLst>
                </a:gridCol>
                <a:gridCol w="553563">
                  <a:extLst>
                    <a:ext uri="{9D8B030D-6E8A-4147-A177-3AD203B41FA5}">
                      <a16:colId xmlns:a16="http://schemas.microsoft.com/office/drawing/2014/main" val="20001"/>
                    </a:ext>
                  </a:extLst>
                </a:gridCol>
                <a:gridCol w="877739">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tblGrid>
              <a:tr h="490517">
                <a:tc gridSpan="4">
                  <a:txBody>
                    <a:bodyPr/>
                    <a:lstStyle/>
                    <a:p>
                      <a:pPr marL="0" indent="0" algn="l" rtl="0" fontAlgn="b"/>
                      <a:r>
                        <a:rPr lang="en-GB" sz="1000" b="0" i="0" u="none" strike="noStrike" baseline="0" dirty="0">
                          <a:solidFill>
                            <a:schemeClr val="tx1">
                              <a:lumMod val="75000"/>
                              <a:lumOff val="25000"/>
                            </a:schemeClr>
                          </a:solidFill>
                          <a:effectLst/>
                          <a:latin typeface="+mn-lt"/>
                        </a:rPr>
                        <a:t>CHILDREN</a:t>
                      </a:r>
                    </a:p>
                    <a:p>
                      <a:pPr marL="0" indent="0" algn="l" rtl="0" fontAlgn="b"/>
                      <a:r>
                        <a:rPr lang="en-GB" sz="1000" b="0" i="0" u="none" strike="noStrike" baseline="0" dirty="0">
                          <a:solidFill>
                            <a:schemeClr val="tx1">
                              <a:lumMod val="75000"/>
                              <a:lumOff val="25000"/>
                            </a:schemeClr>
                          </a:solidFill>
                          <a:effectLst/>
                          <a:latin typeface="+mn-lt"/>
                        </a:rPr>
                        <a:t>IN H/H</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rtl="0" fontAlgn="b"/>
                      <a:endParaRPr lang="en-GB" sz="1400" b="0" i="0" u="none" strike="noStrike" dirty="0">
                        <a:solidFill>
                          <a:schemeClr val="tx1">
                            <a:lumMod val="75000"/>
                            <a:lumOff val="25000"/>
                          </a:schemeClr>
                        </a:solidFill>
                        <a:effectLst/>
                        <a:latin typeface="+mn-lt"/>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rgbClr val="7A2280"/>
                          </a:solidFill>
                          <a:effectLst/>
                          <a:latin typeface="+mn-lt"/>
                        </a:rPr>
                        <a:t>Any</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None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j-lt"/>
                        </a:rPr>
                        <a:t>33.8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66.8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32.3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65.1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4"/>
                  </a:ext>
                </a:extLst>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97.6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201.8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97.5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196.8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7"/>
                  </a:ext>
                </a:extLst>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5496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13553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5733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13593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+4</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+0</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10"/>
                  </a:ext>
                </a:extLst>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4293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8562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11"/>
                  </a:ext>
                </a:extLst>
              </a:tr>
            </a:tbl>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3223904312"/>
              </p:ext>
            </p:extLst>
          </p:nvPr>
        </p:nvGraphicFramePr>
        <p:xfrm>
          <a:off x="279457" y="1407224"/>
          <a:ext cx="4233242" cy="2328402"/>
        </p:xfrm>
        <a:graphic>
          <a:graphicData uri="http://schemas.openxmlformats.org/drawingml/2006/table">
            <a:tbl>
              <a:tblPr>
                <a:effectLst/>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tblGrid>
              <a:tr h="490517">
                <a:tc gridSpan="6">
                  <a:txBody>
                    <a:bodyPr/>
                    <a:lstStyle/>
                    <a:p>
                      <a:pPr marL="0" indent="0" algn="l" rtl="0" fontAlgn="b"/>
                      <a:r>
                        <a:rPr lang="en-GB" sz="1000" b="0" i="0" u="none" strike="noStrike" baseline="0" dirty="0">
                          <a:solidFill>
                            <a:schemeClr val="tx1">
                              <a:lumMod val="75000"/>
                              <a:lumOff val="25000"/>
                            </a:schemeClr>
                          </a:solidFill>
                          <a:effectLst/>
                          <a:latin typeface="+mn-lt"/>
                        </a:rPr>
                        <a:t>LOCATION</a:t>
                      </a:r>
                      <a:br>
                        <a:rPr lang="en-GB" sz="1000" b="0" i="0" u="none" strike="noStrike" baseline="0" dirty="0">
                          <a:solidFill>
                            <a:schemeClr val="tx1">
                              <a:lumMod val="75000"/>
                              <a:lumOff val="25000"/>
                            </a:schemeClr>
                          </a:solidFill>
                          <a:effectLst/>
                          <a:latin typeface="+mn-lt"/>
                        </a:rPr>
                      </a:br>
                      <a:r>
                        <a:rPr lang="en-GB" sz="1000" b="0" i="0" u="none" strike="noStrike" baseline="0" dirty="0">
                          <a:solidFill>
                            <a:schemeClr val="tx1">
                              <a:lumMod val="75000"/>
                              <a:lumOff val="25000"/>
                            </a:schemeClr>
                          </a:solidFill>
                          <a:effectLst/>
                          <a:latin typeface="+mn-lt"/>
                        </a:rPr>
                        <a:t>TYPE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8480">
                        <a:alpha val="15000"/>
                      </a:srgbClr>
                    </a:solid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7284">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chemeClr val="accent1"/>
                          </a:solidFill>
                          <a:effectLst/>
                          <a:latin typeface="+mn-lt"/>
                        </a:rPr>
                        <a:t>Seaside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a:solidFill>
                            <a:schemeClr val="accent2"/>
                          </a:solidFill>
                          <a:effectLst/>
                          <a:latin typeface="+mn-lt"/>
                        </a:rPr>
                        <a:t>Large City/Town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Small Town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Countryside</a:t>
                      </a:r>
                      <a:br>
                        <a:rPr lang="en-US" sz="700" b="0" i="0" u="none" strike="noStrike">
                          <a:solidFill>
                            <a:schemeClr val="bg2"/>
                          </a:solidFill>
                          <a:effectLst/>
                          <a:latin typeface="+mn-lt"/>
                        </a:rPr>
                      </a:br>
                      <a:r>
                        <a:rPr lang="en-US" sz="700" b="0" i="0" u="none" strike="noStrike">
                          <a:solidFill>
                            <a:schemeClr val="bg2"/>
                          </a:solidFill>
                          <a:effectLst/>
                          <a:latin typeface="+mn-lt"/>
                        </a:rPr>
                        <a:t>/Village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j-lt"/>
                        </a:rPr>
                        <a:t>22.7</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42.6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19.1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17.1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21.2</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43.5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15.9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4"/>
                  </a:ext>
                </a:extLst>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86.7</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a:solidFill>
                            <a:schemeClr val="bg1"/>
                          </a:solidFill>
                          <a:effectLst/>
                          <a:latin typeface="+mj-lt"/>
                        </a:rPr>
                        <a:t>100.7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j-lt"/>
                        </a:rPr>
                        <a:t>52.9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55.2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81.4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110.4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j-lt"/>
                        </a:rPr>
                        <a:t>49.7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49.6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+10</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7"/>
                  </a:ext>
                </a:extLst>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smtClean="0">
                          <a:solidFill>
                            <a:schemeClr val="bg1"/>
                          </a:solidFill>
                          <a:effectLst/>
                          <a:latin typeface="+mj-lt"/>
                        </a:rPr>
                        <a:t>4892</a:t>
                      </a:r>
                      <a:endParaRPr lang="en-GB" sz="700" b="1" i="0" u="none" strike="noStrike" dirty="0">
                        <a:solidFill>
                          <a:schemeClr val="bg1"/>
                        </a:solidFill>
                        <a:effectLst/>
                        <a:latin typeface="+mj-lt"/>
                      </a:endParaRP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smtClean="0">
                          <a:solidFill>
                            <a:schemeClr val="bg1"/>
                          </a:solidFill>
                          <a:effectLst/>
                          <a:latin typeface="+mj-lt"/>
                        </a:rPr>
                        <a:t>7964</a:t>
                      </a:r>
                      <a:endParaRPr lang="en-GB" sz="700" b="1" i="0" u="none" strike="noStrike" dirty="0">
                        <a:solidFill>
                          <a:schemeClr val="bg1"/>
                        </a:solidFill>
                        <a:effectLst/>
                        <a:latin typeface="+mj-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smtClean="0">
                          <a:solidFill>
                            <a:schemeClr val="bg1"/>
                          </a:solidFill>
                          <a:effectLst/>
                          <a:latin typeface="+mj-lt"/>
                        </a:rPr>
                        <a:t>2902</a:t>
                      </a:r>
                      <a:endParaRPr lang="en-GB" sz="700" b="1" i="0" u="none" strike="noStrike" dirty="0">
                        <a:solidFill>
                          <a:schemeClr val="bg1"/>
                        </a:solidFill>
                        <a:effectLst/>
                        <a:latin typeface="+mj-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smtClean="0">
                          <a:solidFill>
                            <a:schemeClr val="bg1"/>
                          </a:solidFill>
                          <a:effectLst/>
                          <a:latin typeface="+mj-lt"/>
                        </a:rPr>
                        <a:t>3047</a:t>
                      </a:r>
                      <a:endParaRPr lang="en-GB" sz="700" b="1" i="0" u="none" strike="noStrike" dirty="0">
                        <a:solidFill>
                          <a:schemeClr val="bg1"/>
                        </a:solidFill>
                        <a:effectLst/>
                        <a:latin typeface="+mj-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smtClean="0">
                          <a:solidFill>
                            <a:schemeClr val="bg1"/>
                          </a:solidFill>
                          <a:effectLst/>
                          <a:latin typeface="+mj-lt"/>
                        </a:rPr>
                        <a:t>4752</a:t>
                      </a:r>
                      <a:endParaRPr lang="en-GB" sz="700" b="1" i="0" u="none" strike="noStrike" dirty="0">
                        <a:solidFill>
                          <a:schemeClr val="bg1"/>
                        </a:solidFill>
                        <a:effectLst/>
                        <a:latin typeface="+mj-lt"/>
                      </a:endParaRP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smtClean="0">
                          <a:solidFill>
                            <a:schemeClr val="bg1"/>
                          </a:solidFill>
                          <a:effectLst/>
                          <a:latin typeface="+mj-lt"/>
                        </a:rPr>
                        <a:t>8630</a:t>
                      </a:r>
                      <a:endParaRPr lang="en-GB" sz="700" b="1" i="0" u="none" strike="noStrike" dirty="0">
                        <a:solidFill>
                          <a:schemeClr val="bg1"/>
                        </a:solidFill>
                        <a:effectLst/>
                        <a:latin typeface="+mj-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smtClean="0">
                          <a:solidFill>
                            <a:schemeClr val="bg1"/>
                          </a:solidFill>
                          <a:effectLst/>
                          <a:latin typeface="+mj-lt"/>
                        </a:rPr>
                        <a:t>2952</a:t>
                      </a:r>
                      <a:endParaRPr lang="en-GB" sz="700" b="1" i="0" u="none" strike="noStrike" dirty="0">
                        <a:solidFill>
                          <a:schemeClr val="bg1"/>
                        </a:solidFill>
                        <a:effectLst/>
                        <a:latin typeface="+mj-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smtClean="0">
                          <a:solidFill>
                            <a:schemeClr val="bg1"/>
                          </a:solidFill>
                          <a:effectLst/>
                          <a:latin typeface="+mj-lt"/>
                        </a:rPr>
                        <a:t>2816</a:t>
                      </a:r>
                      <a:endParaRPr lang="en-GB" sz="700" b="1" i="0" u="none" strike="noStrike" dirty="0">
                        <a:solidFill>
                          <a:schemeClr val="bg1"/>
                        </a:solidFill>
                        <a:effectLst/>
                        <a:latin typeface="+mj-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+8</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10"/>
                  </a:ext>
                </a:extLst>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3118</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5428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2362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2120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smtClean="0">
                <a:solidFill>
                  <a:schemeClr val="tx1">
                    <a:lumMod val="75000"/>
                    <a:lumOff val="25000"/>
                  </a:schemeClr>
                </a:solidFill>
              </a:rPr>
              <a:t>Appendix: </a:t>
            </a:r>
            <a:r>
              <a:rPr lang="en-US" dirty="0" smtClean="0">
                <a:solidFill>
                  <a:srgbClr val="FF0000"/>
                </a:solidFill>
              </a:rPr>
              <a:t>Domestic Tourism </a:t>
            </a:r>
            <a:r>
              <a:rPr lang="en-US" dirty="0" smtClean="0">
                <a:solidFill>
                  <a:schemeClr val="tx1">
                    <a:lumMod val="50000"/>
                    <a:lumOff val="50000"/>
                  </a:schemeClr>
                </a:solidFill>
              </a:rPr>
              <a:t>England</a:t>
            </a:r>
            <a:endParaRPr lang="en-US" dirty="0"/>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635" y="1406600"/>
            <a:ext cx="431999" cy="427679"/>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566" y="1404353"/>
            <a:ext cx="427721" cy="431999"/>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17" y="1404530"/>
            <a:ext cx="431999" cy="431999"/>
          </a:xfrm>
          <a:prstGeom prst="rect">
            <a:avLst/>
          </a:prstGeom>
        </p:spPr>
      </p:pic>
      <p:graphicFrame>
        <p:nvGraphicFramePr>
          <p:cNvPr id="84" name="Table 83"/>
          <p:cNvGraphicFramePr>
            <a:graphicFrameLocks noGrp="1"/>
          </p:cNvGraphicFramePr>
          <p:nvPr>
            <p:extLst>
              <p:ext uri="{D42A27DB-BD31-4B8C-83A1-F6EECF244321}">
                <p14:modId xmlns:p14="http://schemas.microsoft.com/office/powerpoint/2010/main" val="407325232"/>
              </p:ext>
            </p:extLst>
          </p:nvPr>
        </p:nvGraphicFramePr>
        <p:xfrm>
          <a:off x="267731" y="3917247"/>
          <a:ext cx="5110981" cy="2330802"/>
        </p:xfrm>
        <a:graphic>
          <a:graphicData uri="http://schemas.openxmlformats.org/drawingml/2006/table">
            <a:tbl>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gridCol w="877739">
                  <a:extLst>
                    <a:ext uri="{9D8B030D-6E8A-4147-A177-3AD203B41FA5}">
                      <a16:colId xmlns:a16="http://schemas.microsoft.com/office/drawing/2014/main" val="20006"/>
                    </a:ext>
                  </a:extLst>
                </a:gridCol>
              </a:tblGrid>
              <a:tr h="490517">
                <a:tc gridSpan="7">
                  <a:txBody>
                    <a:bodyPr/>
                    <a:lstStyle/>
                    <a:p>
                      <a:pPr marL="0" indent="0" algn="l" rtl="0" fontAlgn="b"/>
                      <a:r>
                        <a:rPr lang="en-GB" sz="1000" b="0" i="0" u="none" strike="noStrike" baseline="0" dirty="0">
                          <a:solidFill>
                            <a:schemeClr val="tx1">
                              <a:lumMod val="75000"/>
                              <a:lumOff val="25000"/>
                            </a:schemeClr>
                          </a:solidFill>
                          <a:effectLst/>
                          <a:latin typeface="+mn-lt"/>
                        </a:rPr>
                        <a:t>AGE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dirty="0">
                          <a:solidFill>
                            <a:schemeClr val="accent1"/>
                          </a:solidFill>
                          <a:effectLst/>
                          <a:latin typeface="+mn-lt"/>
                        </a:rPr>
                        <a:t>16-24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25-34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35-44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44-54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55+</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j-lt"/>
                        </a:rPr>
                        <a:t>10.6</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18.0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19.5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19.9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32.6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10.1</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16.0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19.2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19.0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33.0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36.3</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dirty="0">
                          <a:solidFill>
                            <a:schemeClr val="bg1"/>
                          </a:solidFill>
                          <a:effectLst/>
                          <a:latin typeface="+mj-lt"/>
                        </a:rPr>
                        <a:t>47.7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52.7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j-lt"/>
                        </a:rPr>
                        <a:t>55.3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dirty="0">
                          <a:solidFill>
                            <a:schemeClr val="bg1"/>
                          </a:solidFill>
                          <a:effectLst/>
                          <a:latin typeface="+mj-lt"/>
                        </a:rPr>
                        <a:t>107.5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34.3</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44.5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56.6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dirty="0">
                          <a:solidFill>
                            <a:schemeClr val="bg1"/>
                          </a:solidFill>
                          <a:effectLst/>
                          <a:latin typeface="+mj-lt"/>
                        </a:rPr>
                        <a:t>51.0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107.9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+7</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+0</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1777</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3361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3298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4081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6531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1944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a:solidFill>
                            <a:schemeClr val="bg1"/>
                          </a:solidFill>
                          <a:effectLst/>
                          <a:latin typeface="+mj-lt"/>
                        </a:rPr>
                        <a:t>2936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3477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a:solidFill>
                            <a:schemeClr val="bg1"/>
                          </a:solidFill>
                          <a:effectLst/>
                          <a:latin typeface="+mj-lt"/>
                        </a:rPr>
                        <a:t>4141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b"/>
                      <a:r>
                        <a:rPr lang="en-GB" sz="700" b="1" i="0" u="none" strike="noStrike">
                          <a:solidFill>
                            <a:schemeClr val="bg1"/>
                          </a:solidFill>
                          <a:effectLst/>
                          <a:latin typeface="+mj-lt"/>
                        </a:rPr>
                        <a:t>6822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+9</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+5</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+4</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1268</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2051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2403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2090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5050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bl>
          </a:graphicData>
        </a:graphic>
      </p:graphicFrame>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9481" y="3958440"/>
            <a:ext cx="431999" cy="431999"/>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37" y="3958440"/>
            <a:ext cx="427721" cy="431999"/>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715" y="3958440"/>
            <a:ext cx="431999" cy="431999"/>
          </a:xfrm>
          <a:prstGeom prst="rect">
            <a:avLst/>
          </a:prstGeom>
        </p:spPr>
      </p:pic>
      <p:pic>
        <p:nvPicPr>
          <p:cNvPr id="88" name="Picture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7471" y="3958440"/>
            <a:ext cx="427721" cy="431999"/>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3949" y="3958440"/>
            <a:ext cx="431999" cy="431999"/>
          </a:xfrm>
          <a:prstGeom prst="rect">
            <a:avLst/>
          </a:prstGeom>
        </p:spPr>
      </p:pic>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9800" y="3958440"/>
            <a:ext cx="431999" cy="431999"/>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0577" y="3960600"/>
            <a:ext cx="427679" cy="427679"/>
          </a:xfrm>
          <a:prstGeom prst="rect">
            <a:avLst/>
          </a:prstGeom>
        </p:spPr>
      </p:pic>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1183" y="1404353"/>
            <a:ext cx="427721" cy="431999"/>
          </a:xfrm>
          <a:prstGeom prst="rect">
            <a:avLst/>
          </a:prstGeom>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9800" y="1404353"/>
            <a:ext cx="427721" cy="431999"/>
          </a:xfrm>
          <a:prstGeom prst="rect">
            <a:avLst/>
          </a:prstGeom>
        </p:spPr>
      </p:pic>
      <p:pic>
        <p:nvPicPr>
          <p:cNvPr id="108" name="Picture 10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9481" y="1406600"/>
            <a:ext cx="431999" cy="427679"/>
          </a:xfrm>
          <a:prstGeom prst="rect">
            <a:avLst/>
          </a:prstGeom>
        </p:spPr>
      </p:pic>
      <p:pic>
        <p:nvPicPr>
          <p:cNvPr id="109" name="Picture 10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09058" y="1406600"/>
            <a:ext cx="431999" cy="427679"/>
          </a:xfrm>
          <a:prstGeom prst="rect">
            <a:avLst/>
          </a:prstGeom>
        </p:spPr>
      </p:pic>
      <p:pic>
        <p:nvPicPr>
          <p:cNvPr id="110" name="Picture 10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68212" y="1406600"/>
            <a:ext cx="431999" cy="427679"/>
          </a:xfrm>
          <a:prstGeom prst="rect">
            <a:avLst/>
          </a:prstGeom>
        </p:spPr>
      </p:pic>
      <p:pic>
        <p:nvPicPr>
          <p:cNvPr id="112" name="Picture 1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26843" y="1407224"/>
            <a:ext cx="423444" cy="427679"/>
          </a:xfrm>
          <a:prstGeom prst="rect">
            <a:avLst/>
          </a:prstGeom>
        </p:spPr>
      </p:pic>
      <p:pic>
        <p:nvPicPr>
          <p:cNvPr id="113" name="Picture 1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03343" y="1407224"/>
            <a:ext cx="427679" cy="427679"/>
          </a:xfrm>
          <a:prstGeom prst="rect">
            <a:avLst/>
          </a:prstGeom>
        </p:spPr>
      </p:pic>
      <p:pic>
        <p:nvPicPr>
          <p:cNvPr id="114" name="Picture 1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81939" y="1405064"/>
            <a:ext cx="427721" cy="431999"/>
          </a:xfrm>
          <a:prstGeom prst="rect">
            <a:avLst/>
          </a:prstGeom>
        </p:spPr>
      </p:pic>
      <p:pic>
        <p:nvPicPr>
          <p:cNvPr id="115" name="Picture 1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60577" y="1407224"/>
            <a:ext cx="427679" cy="427679"/>
          </a:xfrm>
          <a:prstGeom prst="rect">
            <a:avLst/>
          </a:prstGeom>
        </p:spPr>
      </p:pic>
      <p:grpSp>
        <p:nvGrpSpPr>
          <p:cNvPr id="32" name="Group 31"/>
          <p:cNvGrpSpPr/>
          <p:nvPr/>
        </p:nvGrpSpPr>
        <p:grpSpPr>
          <a:xfrm>
            <a:off x="7841311" y="201100"/>
            <a:ext cx="1090351" cy="906608"/>
            <a:chOff x="7841311" y="201100"/>
            <a:chExt cx="1090351" cy="906608"/>
          </a:xfrm>
        </p:grpSpPr>
        <p:sp>
          <p:nvSpPr>
            <p:cNvPr id="33" name="Oval 32"/>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34" name="Picture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38" name="TextBox 37"/>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2017</a:t>
            </a:r>
            <a:endParaRPr lang="en-US" sz="600" b="0" dirty="0">
              <a:solidFill>
                <a:srgbClr val="489A1E"/>
              </a:solidFill>
              <a:latin typeface="Verdana"/>
              <a:cs typeface="+mn-cs"/>
            </a:endParaRPr>
          </a:p>
        </p:txBody>
      </p:sp>
      <p:sp>
        <p:nvSpPr>
          <p:cNvPr id="37" name="Text Placeholder 3"/>
          <p:cNvSpPr>
            <a:spLocks noGrp="1"/>
          </p:cNvSpPr>
          <p:nvPr>
            <p:ph type="body" sz="quarter" idx="10"/>
          </p:nvPr>
        </p:nvSpPr>
        <p:spPr>
          <a:xfrm>
            <a:off x="290513" y="629709"/>
            <a:ext cx="4384675" cy="392113"/>
          </a:xfrm>
        </p:spPr>
        <p:txBody>
          <a:bodyPr/>
          <a:lstStyle/>
          <a:p>
            <a:r>
              <a:rPr lang="en-US" dirty="0" smtClean="0">
                <a:solidFill>
                  <a:srgbClr val="A6A6A6"/>
                </a:solidFill>
              </a:rPr>
              <a:t>Trip characteristics </a:t>
            </a:r>
            <a:r>
              <a:rPr lang="en-US" sz="1000" dirty="0">
                <a:solidFill>
                  <a:srgbClr val="A6A6A6"/>
                </a:solidFill>
              </a:rPr>
              <a:t>(Year-To-Date: </a:t>
            </a:r>
            <a:r>
              <a:rPr lang="en-US" sz="1000" dirty="0" smtClean="0">
                <a:solidFill>
                  <a:srgbClr val="A6A6A6"/>
                </a:solidFill>
              </a:rPr>
              <a:t>Jan-Dec 2018)</a:t>
            </a:r>
            <a:endParaRPr lang="en-US" sz="1000" dirty="0">
              <a:solidFill>
                <a:srgbClr val="A6A6A6"/>
              </a:solidFill>
            </a:endParaRPr>
          </a:p>
        </p:txBody>
      </p:sp>
    </p:spTree>
    <p:extLst>
      <p:ext uri="{BB962C8B-B14F-4D97-AF65-F5344CB8AC3E}">
        <p14:creationId xmlns:p14="http://schemas.microsoft.com/office/powerpoint/2010/main" val="1719442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3531787825"/>
              </p:ext>
            </p:extLst>
          </p:nvPr>
        </p:nvGraphicFramePr>
        <p:xfrm>
          <a:off x="267731" y="1318995"/>
          <a:ext cx="8621937" cy="2444607"/>
        </p:xfrm>
        <a:graphic>
          <a:graphicData uri="http://schemas.openxmlformats.org/drawingml/2006/table">
            <a:tbl>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gridCol w="877739">
                  <a:extLst>
                    <a:ext uri="{9D8B030D-6E8A-4147-A177-3AD203B41FA5}">
                      <a16:colId xmlns:a16="http://schemas.microsoft.com/office/drawing/2014/main" val="20006"/>
                    </a:ext>
                  </a:extLst>
                </a:gridCol>
                <a:gridCol w="877739">
                  <a:extLst>
                    <a:ext uri="{9D8B030D-6E8A-4147-A177-3AD203B41FA5}">
                      <a16:colId xmlns:a16="http://schemas.microsoft.com/office/drawing/2014/main" val="20007"/>
                    </a:ext>
                  </a:extLst>
                </a:gridCol>
                <a:gridCol w="877739">
                  <a:extLst>
                    <a:ext uri="{9D8B030D-6E8A-4147-A177-3AD203B41FA5}">
                      <a16:colId xmlns:a16="http://schemas.microsoft.com/office/drawing/2014/main" val="20008"/>
                    </a:ext>
                  </a:extLst>
                </a:gridCol>
                <a:gridCol w="877739">
                  <a:extLst>
                    <a:ext uri="{9D8B030D-6E8A-4147-A177-3AD203B41FA5}">
                      <a16:colId xmlns:a16="http://schemas.microsoft.com/office/drawing/2014/main" val="20009"/>
                    </a:ext>
                  </a:extLst>
                </a:gridCol>
                <a:gridCol w="877739">
                  <a:extLst>
                    <a:ext uri="{9D8B030D-6E8A-4147-A177-3AD203B41FA5}">
                      <a16:colId xmlns:a16="http://schemas.microsoft.com/office/drawing/2014/main" val="20010"/>
                    </a:ext>
                  </a:extLst>
                </a:gridCol>
              </a:tblGrid>
              <a:tr h="490517">
                <a:tc gridSpan="10">
                  <a:txBody>
                    <a:bodyPr/>
                    <a:lstStyle/>
                    <a:p>
                      <a:pPr marL="0" indent="0" algn="l" rtl="0" fontAlgn="b"/>
                      <a:r>
                        <a:rPr lang="en-GB" sz="1000" b="0" i="0" u="none" strike="noStrike" baseline="0" dirty="0" smtClean="0">
                          <a:solidFill>
                            <a:schemeClr val="tx1">
                              <a:lumMod val="75000"/>
                              <a:lumOff val="25000"/>
                            </a:schemeClr>
                          </a:solidFill>
                          <a:effectLst/>
                          <a:latin typeface="+mn-lt"/>
                        </a:rPr>
                        <a:t>Accommodation</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b"/>
                      <a:endParaRPr lang="en-GB" sz="16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chemeClr val="accent1"/>
                          </a:solidFill>
                          <a:effectLst/>
                          <a:latin typeface="+mn-lt"/>
                        </a:rPr>
                        <a:t>Commercial</a:t>
                      </a:r>
                      <a:br>
                        <a:rPr lang="en-US" sz="700" b="0" i="0" u="none" strike="noStrike">
                          <a:solidFill>
                            <a:schemeClr val="accent1"/>
                          </a:solidFill>
                          <a:effectLst/>
                          <a:latin typeface="+mn-lt"/>
                        </a:rPr>
                      </a:br>
                      <a:r>
                        <a:rPr lang="en-US" sz="700" b="0" i="0" u="none" strike="noStrike">
                          <a:solidFill>
                            <a:schemeClr val="accent1"/>
                          </a:solidFill>
                          <a:effectLst/>
                          <a:latin typeface="+mn-lt"/>
                        </a:rPr>
                        <a:t>Accommodation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(a)</a:t>
                      </a:r>
                    </a:p>
                    <a:p>
                      <a:pPr algn="ctr" fontAlgn="ctr"/>
                      <a:r>
                        <a:rPr lang="en-US" sz="700" b="0" i="0" u="none" strike="noStrike">
                          <a:solidFill>
                            <a:schemeClr val="accent1"/>
                          </a:solidFill>
                          <a:effectLst/>
                          <a:latin typeface="+mn-lt"/>
                        </a:rPr>
                        <a:t>Serviced accom</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(b)</a:t>
                      </a:r>
                    </a:p>
                    <a:p>
                      <a:pPr algn="ctr" fontAlgn="ctr"/>
                      <a:r>
                        <a:rPr lang="en-US" sz="700" b="0" i="0" u="none" strike="noStrike">
                          <a:solidFill>
                            <a:schemeClr val="accent1"/>
                          </a:solidFill>
                          <a:effectLst/>
                          <a:latin typeface="+mn-lt"/>
                        </a:rPr>
                        <a:t>Hotel/motel/guesthouse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accent1"/>
                          </a:solidFill>
                          <a:effectLst/>
                          <a:latin typeface="+mn-lt"/>
                        </a:rPr>
                        <a:t>(c)</a:t>
                      </a:r>
                    </a:p>
                    <a:p>
                      <a:pPr algn="ctr" fontAlgn="ctr"/>
                      <a:r>
                        <a:rPr lang="en-US" sz="700" b="0" i="0" u="none" strike="noStrike" dirty="0">
                          <a:solidFill>
                            <a:schemeClr val="accent1"/>
                          </a:solidFill>
                          <a:effectLst/>
                          <a:latin typeface="+mn-lt"/>
                        </a:rPr>
                        <a:t>Bed &amp; </a:t>
                      </a:r>
                      <a:r>
                        <a:rPr lang="en-US" sz="700" b="0" i="0" u="none" strike="noStrike" dirty="0" smtClean="0">
                          <a:solidFill>
                            <a:schemeClr val="accent1"/>
                          </a:solidFill>
                          <a:effectLst/>
                          <a:latin typeface="+mn-lt"/>
                        </a:rPr>
                        <a:t>Breakfast</a:t>
                      </a:r>
                      <a:endParaRPr lang="en-US" sz="700" b="0" i="0" u="none" strike="noStrike" dirty="0">
                        <a:solidFill>
                          <a:schemeClr val="accent1"/>
                        </a:solidFill>
                        <a:effectLst/>
                        <a:latin typeface="+mn-lt"/>
                      </a:endParaRP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Total</a:t>
                      </a:r>
                      <a:br>
                        <a:rPr lang="en-US" sz="700" b="0" i="0" u="none" strike="noStrike">
                          <a:solidFill>
                            <a:schemeClr val="accent2"/>
                          </a:solidFill>
                          <a:effectLst/>
                          <a:latin typeface="+mn-lt"/>
                        </a:rPr>
                      </a:br>
                      <a:r>
                        <a:rPr lang="en-US" sz="700" b="0" i="0" u="none" strike="noStrike">
                          <a:solidFill>
                            <a:schemeClr val="accent2"/>
                          </a:solidFill>
                          <a:effectLst/>
                          <a:latin typeface="+mn-lt"/>
                        </a:rPr>
                        <a:t>self-catering rented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accent2"/>
                          </a:solidFill>
                          <a:effectLst/>
                          <a:latin typeface="+mn-lt"/>
                        </a:rPr>
                        <a:t>   (a)</a:t>
                      </a:r>
                      <a:br>
                        <a:rPr lang="en-US" sz="700" b="0" i="0" u="none" strike="noStrike" dirty="0">
                          <a:solidFill>
                            <a:schemeClr val="accent2"/>
                          </a:solidFill>
                          <a:effectLst/>
                          <a:latin typeface="+mn-lt"/>
                        </a:rPr>
                      </a:br>
                      <a:r>
                        <a:rPr lang="en-US" sz="700" b="0" i="0" u="none" strike="noStrike" dirty="0">
                          <a:solidFill>
                            <a:schemeClr val="accent2"/>
                          </a:solidFill>
                          <a:effectLst/>
                          <a:latin typeface="+mn-lt"/>
                        </a:rPr>
                        <a:t>Camping &amp; </a:t>
                      </a:r>
                      <a:r>
                        <a:rPr lang="en-US" sz="700" b="0" i="0" u="none" strike="noStrike" dirty="0" smtClean="0">
                          <a:solidFill>
                            <a:schemeClr val="accent2"/>
                          </a:solidFill>
                          <a:effectLst/>
                          <a:latin typeface="+mn-lt"/>
                        </a:rPr>
                        <a:t>Caravanning</a:t>
                      </a:r>
                      <a:r>
                        <a:rPr lang="en-US" sz="700" b="0" i="0" u="none" strike="noStrike" dirty="0">
                          <a:solidFill>
                            <a:schemeClr val="accent2"/>
                          </a:solidFill>
                          <a:effectLst/>
                          <a:latin typeface="+mn-lt"/>
                        </a:rPr>
                        <a:t/>
                      </a:r>
                      <a:br>
                        <a:rPr lang="en-US" sz="700" b="0" i="0" u="none" strike="noStrike" dirty="0">
                          <a:solidFill>
                            <a:schemeClr val="accent2"/>
                          </a:solidFill>
                          <a:effectLst/>
                          <a:latin typeface="+mn-lt"/>
                        </a:rPr>
                      </a:br>
                      <a:r>
                        <a:rPr lang="en-US" sz="700" b="0" i="0" u="none" strike="noStrike" dirty="0">
                          <a:solidFill>
                            <a:schemeClr val="accent2"/>
                          </a:solidFill>
                          <a:effectLst/>
                          <a:latin typeface="+mn-lt"/>
                        </a:rPr>
                        <a:t>   </a:t>
                      </a:r>
                      <a:r>
                        <a:rPr lang="en-US" sz="500" b="0" i="0" u="none" strike="noStrike" dirty="0">
                          <a:solidFill>
                            <a:schemeClr val="accent2"/>
                          </a:solidFill>
                          <a:effectLst/>
                          <a:latin typeface="+mn-lt"/>
                        </a:rPr>
                        <a:t>(</a:t>
                      </a:r>
                      <a:r>
                        <a:rPr lang="en-US" sz="500" b="0" i="0" u="none" strike="noStrike" dirty="0" err="1">
                          <a:solidFill>
                            <a:schemeClr val="accent2"/>
                          </a:solidFill>
                          <a:effectLst/>
                          <a:latin typeface="+mn-lt"/>
                        </a:rPr>
                        <a:t>inc.</a:t>
                      </a:r>
                      <a:r>
                        <a:rPr lang="en-US" sz="500" b="0" i="0" u="none" strike="noStrike" dirty="0">
                          <a:solidFill>
                            <a:schemeClr val="accent2"/>
                          </a:solidFill>
                          <a:effectLst/>
                          <a:latin typeface="+mn-lt"/>
                        </a:rPr>
                        <a:t> owned caravans)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(b)</a:t>
                      </a:r>
                    </a:p>
                    <a:p>
                      <a:pPr algn="ctr" fontAlgn="ctr"/>
                      <a:r>
                        <a:rPr lang="en-US" sz="700" b="0" i="0" u="none" strike="noStrike">
                          <a:solidFill>
                            <a:schemeClr val="accent2"/>
                          </a:solidFill>
                          <a:effectLst/>
                          <a:latin typeface="+mn-lt"/>
                        </a:rPr>
                        <a:t>Other</a:t>
                      </a:r>
                      <a:r>
                        <a:rPr lang="en-US" sz="700" b="0" i="0" u="none" strike="noStrike" baseline="0">
                          <a:solidFill>
                            <a:schemeClr val="accent2"/>
                          </a:solidFill>
                          <a:effectLst/>
                          <a:latin typeface="+mn-lt"/>
                        </a:rPr>
                        <a:t> </a:t>
                      </a:r>
                      <a:r>
                        <a:rPr lang="en-US" sz="700" b="0" i="0" u="none" strike="noStrike">
                          <a:solidFill>
                            <a:schemeClr val="accent2"/>
                          </a:solidFill>
                          <a:effectLst/>
                          <a:latin typeface="+mn-lt"/>
                        </a:rPr>
                        <a:t>self-catering rented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smtClean="0">
                          <a:solidFill>
                            <a:schemeClr val="accent4"/>
                          </a:solidFill>
                          <a:effectLst/>
                          <a:latin typeface="+mn-lt"/>
                        </a:rPr>
                        <a:t>Hostels*</a:t>
                      </a:r>
                      <a:endParaRPr lang="en-US" sz="700" b="0" i="0" u="none" strike="noStrike" dirty="0">
                        <a:solidFill>
                          <a:schemeClr val="accent4"/>
                        </a:solidFill>
                        <a:effectLst/>
                        <a:latin typeface="+mn-lt"/>
                      </a:endParaRP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bg2"/>
                          </a:solidFill>
                          <a:effectLst/>
                          <a:latin typeface="+mn-lt"/>
                        </a:rPr>
                        <a:t>Own home/friends'/</a:t>
                      </a:r>
                      <a:br>
                        <a:rPr lang="en-US" sz="700" b="0" i="0" u="none" strike="noStrike" dirty="0">
                          <a:solidFill>
                            <a:schemeClr val="bg2"/>
                          </a:solidFill>
                          <a:effectLst/>
                          <a:latin typeface="+mn-lt"/>
                        </a:rPr>
                      </a:br>
                      <a:r>
                        <a:rPr lang="en-US" sz="700" b="0" i="0" u="none" strike="noStrike" dirty="0">
                          <a:solidFill>
                            <a:schemeClr val="bg2"/>
                          </a:solidFill>
                          <a:effectLst/>
                          <a:latin typeface="+mn-lt"/>
                        </a:rPr>
                        <a:t>relatives'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dirty="0">
                          <a:solidFill>
                            <a:schemeClr val="bg1"/>
                          </a:solidFill>
                          <a:effectLst/>
                          <a:latin typeface="+mj-lt"/>
                        </a:rPr>
                        <a:t>62.9</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43.1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36.7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4.5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19.8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11.8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8.9</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0.6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b"/>
                      <a:r>
                        <a:rPr lang="en-GB" sz="700" b="1" i="0" u="none" strike="noStrike">
                          <a:solidFill>
                            <a:schemeClr val="bg1"/>
                          </a:solidFill>
                          <a:effectLst/>
                          <a:latin typeface="+mj-lt"/>
                        </a:rPr>
                        <a:t>35.7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60.2</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42.0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36.2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3.9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16.4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10.5</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8.3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0.3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b"/>
                      <a:r>
                        <a:rPr lang="en-GB" sz="700" b="1" i="0" u="none" strike="noStrike">
                          <a:solidFill>
                            <a:schemeClr val="bg1"/>
                          </a:solidFill>
                          <a:effectLst/>
                          <a:latin typeface="+mj-lt"/>
                        </a:rPr>
                        <a:t>35.6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4"/>
                  </a:ext>
                </a:extLst>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181.2</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92.4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dirty="0">
                          <a:solidFill>
                            <a:schemeClr val="bg1"/>
                          </a:solidFill>
                          <a:effectLst/>
                          <a:latin typeface="+mj-lt"/>
                        </a:rPr>
                        <a:t>75.4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10.3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dirty="0">
                          <a:solidFill>
                            <a:schemeClr val="bg1"/>
                          </a:solidFill>
                          <a:effectLst/>
                          <a:latin typeface="+mj-lt"/>
                        </a:rPr>
                        <a:t>87.0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j-lt"/>
                        </a:rPr>
                        <a:t>50.1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j-lt"/>
                        </a:rPr>
                        <a:t>39.4</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j-lt"/>
                        </a:rPr>
                        <a:t>1.6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b"/>
                      <a:r>
                        <a:rPr lang="en-GB" sz="700" b="1" i="0" u="none" strike="noStrike" dirty="0">
                          <a:solidFill>
                            <a:schemeClr val="bg1"/>
                          </a:solidFill>
                          <a:effectLst/>
                          <a:latin typeface="+mj-lt"/>
                        </a:rPr>
                        <a:t>106.6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175.6</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93.4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77.4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74.4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45.4</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37.0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0.7</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b"/>
                      <a:r>
                        <a:rPr lang="en-GB" sz="700" b="1" i="0" u="none" strike="noStrike">
                          <a:solidFill>
                            <a:schemeClr val="bg1"/>
                          </a:solidFill>
                          <a:effectLst/>
                          <a:latin typeface="+mj-lt"/>
                        </a:rPr>
                        <a:t>107.1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+3</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-9%</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7"/>
                  </a:ext>
                </a:extLst>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2017</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15263</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10703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9097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1065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dirty="0">
                          <a:solidFill>
                            <a:schemeClr val="bg1"/>
                          </a:solidFill>
                          <a:effectLst/>
                          <a:latin typeface="+mj-lt"/>
                        </a:rPr>
                        <a:t>4607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dirty="0">
                          <a:solidFill>
                            <a:schemeClr val="bg1"/>
                          </a:solidFill>
                          <a:effectLst/>
                          <a:latin typeface="+mj-lt"/>
                        </a:rPr>
                        <a:t>1758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2918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120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b"/>
                      <a:r>
                        <a:rPr lang="en-GB" sz="700" b="1" i="0" u="none" strike="noStrike" dirty="0">
                          <a:solidFill>
                            <a:schemeClr val="bg1"/>
                          </a:solidFill>
                          <a:effectLst/>
                          <a:latin typeface="+mj-lt"/>
                        </a:rPr>
                        <a:t>3133</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2018</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a:solidFill>
                            <a:schemeClr val="bg1"/>
                          </a:solidFill>
                          <a:effectLst/>
                          <a:latin typeface="+mj-lt"/>
                        </a:rPr>
                        <a:t>15565</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11105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9667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861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b"/>
                      <a:r>
                        <a:rPr lang="en-GB" sz="700" b="1" i="0" u="none" strike="noStrike">
                          <a:solidFill>
                            <a:schemeClr val="bg1"/>
                          </a:solidFill>
                          <a:effectLst/>
                          <a:latin typeface="+mj-lt"/>
                        </a:rPr>
                        <a:t>4285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1828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2750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a:solidFill>
                            <a:schemeClr val="bg1"/>
                          </a:solidFill>
                          <a:effectLst/>
                          <a:latin typeface="+mj-lt"/>
                        </a:rPr>
                        <a:t>74</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b"/>
                      <a:r>
                        <a:rPr lang="en-GB" sz="700" b="1" i="0" u="none" strike="noStrike">
                          <a:solidFill>
                            <a:schemeClr val="bg1"/>
                          </a:solidFill>
                          <a:effectLst/>
                          <a:latin typeface="+mj-lt"/>
                        </a:rPr>
                        <a:t>3160</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a:solidFill>
                            <a:srgbClr val="C50017"/>
                          </a:solidFill>
                          <a:latin typeface="Wingdings"/>
                          <a:ea typeface="Wingdings"/>
                          <a:cs typeface="Wingdings"/>
                          <a:sym typeface="Wingdings"/>
                        </a:rPr>
                        <a:t></a:t>
                      </a:r>
                      <a:r>
                        <a:rPr lang="en-US" sz="700" b="0">
                          <a:solidFill>
                            <a:schemeClr val="accent1"/>
                          </a:solidFill>
                          <a:latin typeface="Wingdings"/>
                          <a:ea typeface="Wingdings"/>
                          <a:cs typeface="Wingdings"/>
                          <a:sym typeface="Wingdings"/>
                        </a:rPr>
                        <a:t></a:t>
                      </a:r>
                      <a:r>
                        <a:rPr lang="en-US" sz="700" b="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+4</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+6</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+4</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2">
                              <a:lumMod val="60000"/>
                              <a:lumOff val="40000"/>
                            </a:schemeClr>
                          </a:solidFill>
                          <a:effectLst/>
                          <a:latin typeface="+mn-lt"/>
                          <a:ea typeface="+mn-ea"/>
                          <a:cs typeface="+mn-cs"/>
                        </a:rPr>
                        <a:t>-6%</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2">
                              <a:lumMod val="60000"/>
                              <a:lumOff val="40000"/>
                            </a:schemeClr>
                          </a:solidFill>
                          <a:effectLst/>
                          <a:latin typeface="+mn-lt"/>
                          <a:ea typeface="+mn-ea"/>
                          <a:cs typeface="+mn-cs"/>
                        </a:rPr>
                        <a:t>-38%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0"/>
                  </a:ext>
                </a:extLst>
              </a:tr>
              <a:tr h="96721">
                <a:tc gridSpan="2">
                  <a:txBody>
                    <a:bodyPr/>
                    <a:lstStyle/>
                    <a:p>
                      <a:pPr marL="0" marR="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Unwtd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85725" algn="r" defTabSz="9144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A6A6A6"/>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7813</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5300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4524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511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2331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1524</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1111</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42</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4798</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smtClean="0">
                <a:solidFill>
                  <a:schemeClr val="tx1">
                    <a:lumMod val="75000"/>
                    <a:lumOff val="25000"/>
                  </a:schemeClr>
                </a:solidFill>
              </a:rPr>
              <a:t>Appendix: </a:t>
            </a:r>
            <a:r>
              <a:rPr lang="en-US" dirty="0" smtClean="0">
                <a:solidFill>
                  <a:srgbClr val="FF0000"/>
                </a:solidFill>
              </a:rPr>
              <a:t>Domestic Tourism </a:t>
            </a:r>
            <a:r>
              <a:rPr lang="en-US" dirty="0">
                <a:solidFill>
                  <a:schemeClr val="tx1">
                    <a:lumMod val="50000"/>
                    <a:lumOff val="50000"/>
                  </a:schemeClr>
                </a:solidFill>
              </a:rPr>
              <a:t>England</a:t>
            </a:r>
            <a:endParaRPr lang="en-US" dirty="0"/>
          </a:p>
        </p:txBody>
      </p:sp>
      <p:sp>
        <p:nvSpPr>
          <p:cNvPr id="4" name="Text Placeholder 3"/>
          <p:cNvSpPr>
            <a:spLocks noGrp="1"/>
          </p:cNvSpPr>
          <p:nvPr>
            <p:ph type="body" sz="quarter" idx="10"/>
          </p:nvPr>
        </p:nvSpPr>
        <p:spPr/>
        <p:txBody>
          <a:bodyPr/>
          <a:lstStyle/>
          <a:p>
            <a:r>
              <a:rPr lang="en-US" dirty="0" smtClean="0">
                <a:solidFill>
                  <a:srgbClr val="A6A6A6"/>
                </a:solidFill>
              </a:rPr>
              <a:t>Trip characteristics </a:t>
            </a:r>
            <a:r>
              <a:rPr lang="en-US" sz="1000" dirty="0">
                <a:solidFill>
                  <a:srgbClr val="A6A6A6"/>
                </a:solidFill>
              </a:rPr>
              <a:t>(Year-To-Date: </a:t>
            </a:r>
            <a:r>
              <a:rPr lang="en-US" sz="1000" dirty="0" smtClean="0">
                <a:solidFill>
                  <a:srgbClr val="A6A6A6"/>
                </a:solidFill>
              </a:rPr>
              <a:t>Jan-Dec 2018)</a:t>
            </a:r>
            <a:endParaRPr lang="en-US" sz="1000" dirty="0">
              <a:solidFill>
                <a:srgbClr val="A6A6A6"/>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55" y="1408631"/>
            <a:ext cx="427721" cy="42344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829" y="1406690"/>
            <a:ext cx="431999" cy="42767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807" y="1404440"/>
            <a:ext cx="431999" cy="431999"/>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8440" y="1406492"/>
            <a:ext cx="427721" cy="427721"/>
          </a:xfrm>
          <a:prstGeom prst="rect">
            <a:avLst/>
          </a:prstGeom>
        </p:spPr>
      </p:pic>
      <p:grpSp>
        <p:nvGrpSpPr>
          <p:cNvPr id="14" name="Group 13"/>
          <p:cNvGrpSpPr/>
          <p:nvPr/>
        </p:nvGrpSpPr>
        <p:grpSpPr>
          <a:xfrm>
            <a:off x="7841311" y="201100"/>
            <a:ext cx="1090351" cy="906608"/>
            <a:chOff x="7841311" y="201100"/>
            <a:chExt cx="1090351" cy="906608"/>
          </a:xfrm>
        </p:grpSpPr>
        <p:sp>
          <p:nvSpPr>
            <p:cNvPr id="15" name="Oval 14"/>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21" name="TextBox 20"/>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600" b="0" dirty="0">
                <a:solidFill>
                  <a:srgbClr val="404040"/>
                </a:solidFill>
                <a:latin typeface="Verdana"/>
                <a:cs typeface="+mn-cs"/>
                <a:sym typeface="Wingdings"/>
              </a:rPr>
              <a:t>*</a:t>
            </a:r>
            <a:r>
              <a:rPr lang="en-US" sz="600" b="0" dirty="0" smtClean="0">
                <a:solidFill>
                  <a:srgbClr val="404040"/>
                </a:solidFill>
                <a:latin typeface="Verdana"/>
                <a:cs typeface="+mn-cs"/>
                <a:sym typeface="Wingdings"/>
              </a:rPr>
              <a:t>caution small sample size   </a:t>
            </a:r>
            <a:r>
              <a:rPr lang="en-US" sz="700" b="0" dirty="0" smtClean="0">
                <a:solidFill>
                  <a:srgbClr val="C50017"/>
                </a:solidFill>
                <a:latin typeface="Wingdings"/>
                <a:ea typeface="Wingdings"/>
                <a:cs typeface="Wingdings"/>
                <a:sym typeface="Wingdings"/>
              </a:rPr>
              <a:t></a:t>
            </a:r>
            <a:r>
              <a:rPr lang="en-US" sz="700" b="0" dirty="0" smtClean="0">
                <a:solidFill>
                  <a:schemeClr val="accent1"/>
                </a:solidFill>
                <a:latin typeface="Wingdings"/>
                <a:ea typeface="Wingdings"/>
                <a:cs typeface="Wingdings"/>
                <a:sym typeface="Wingdings"/>
              </a:rPr>
              <a:t></a:t>
            </a:r>
            <a:r>
              <a:rPr lang="en-US" sz="700" b="0" dirty="0" smtClean="0">
                <a:solidFill>
                  <a:srgbClr val="6FA132"/>
                </a:solidFill>
                <a:latin typeface="Wingdings"/>
                <a:ea typeface="Wingdings"/>
                <a:cs typeface="Wingdings"/>
                <a:sym typeface="Wingdings"/>
              </a:rPr>
              <a:t></a:t>
            </a:r>
            <a:r>
              <a:rPr lang="en-US" sz="700" b="0" dirty="0" smtClean="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2017</a:t>
            </a:r>
            <a:endParaRPr lang="en-US" sz="600" b="0" dirty="0">
              <a:solidFill>
                <a:srgbClr val="489A1E"/>
              </a:solidFill>
              <a:latin typeface="Verdana"/>
              <a:cs typeface="+mn-cs"/>
            </a:endParaRPr>
          </a:p>
        </p:txBody>
      </p:sp>
    </p:spTree>
    <p:extLst>
      <p:ext uri="{BB962C8B-B14F-4D97-AF65-F5344CB8AC3E}">
        <p14:creationId xmlns:p14="http://schemas.microsoft.com/office/powerpoint/2010/main" val="2507416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Long term trends: How to compare data collected from January 2016 onwards with data collected in December 2015 and before </a:t>
            </a:r>
            <a:endParaRPr lang="en-GB" dirty="0"/>
          </a:p>
        </p:txBody>
      </p:sp>
      <p:sp>
        <p:nvSpPr>
          <p:cNvPr id="6" name="Rectangle 5"/>
          <p:cNvSpPr/>
          <p:nvPr/>
        </p:nvSpPr>
        <p:spPr>
          <a:xfrm>
            <a:off x="87084" y="1715878"/>
            <a:ext cx="8969829" cy="3785652"/>
          </a:xfrm>
          <a:prstGeom prst="rect">
            <a:avLst/>
          </a:prstGeom>
        </p:spPr>
        <p:txBody>
          <a:bodyPr wrap="square">
            <a:spAutoFit/>
          </a:bodyPr>
          <a:lstStyle/>
          <a:p>
            <a:pPr>
              <a:spcAft>
                <a:spcPts val="0"/>
              </a:spcAft>
            </a:pPr>
            <a:r>
              <a:rPr lang="en-GB" sz="1600" b="0" dirty="0">
                <a:solidFill>
                  <a:prstClr val="black">
                    <a:lumMod val="85000"/>
                    <a:lumOff val="15000"/>
                  </a:prstClr>
                </a:solidFill>
                <a:latin typeface="+mj-lt"/>
              </a:rPr>
              <a:t>The introduction of a new data processing approach in January 2016 had an impact, albeit small, on the reported estimates for trips, nights and expenditure. </a:t>
            </a:r>
          </a:p>
          <a:p>
            <a:pPr>
              <a:spcAft>
                <a:spcPts val="0"/>
              </a:spcAft>
            </a:pPr>
            <a:r>
              <a:rPr lang="en-GB" sz="1600" b="0" dirty="0">
                <a:solidFill>
                  <a:prstClr val="black">
                    <a:lumMod val="85000"/>
                    <a:lumOff val="15000"/>
                  </a:prstClr>
                </a:solidFill>
                <a:latin typeface="+mj-lt"/>
              </a:rPr>
              <a:t> </a:t>
            </a:r>
          </a:p>
          <a:p>
            <a:pPr>
              <a:spcAft>
                <a:spcPts val="0"/>
              </a:spcAft>
            </a:pPr>
            <a:r>
              <a:rPr lang="en-GB" sz="1600" b="0" dirty="0">
                <a:solidFill>
                  <a:prstClr val="black">
                    <a:lumMod val="85000"/>
                    <a:lumOff val="15000"/>
                  </a:prstClr>
                </a:solidFill>
                <a:latin typeface="+mj-lt"/>
              </a:rPr>
              <a:t>This change also impacted trends and the ability to conduct long-term analysis. Therefore caution should be taken when comparing data from January 2016 onwards with data in December 2015 and before. Where relevant, trend breaks have been clearly marked either with asterisk or a dotted line to indicate where users should be cautious. </a:t>
            </a:r>
          </a:p>
          <a:p>
            <a:pPr>
              <a:spcAft>
                <a:spcPts val="0"/>
              </a:spcAft>
            </a:pPr>
            <a:r>
              <a:rPr lang="en-GB" sz="1600" b="0" dirty="0">
                <a:solidFill>
                  <a:prstClr val="black">
                    <a:lumMod val="85000"/>
                    <a:lumOff val="15000"/>
                  </a:prstClr>
                </a:solidFill>
                <a:latin typeface="+mj-lt"/>
              </a:rPr>
              <a:t> </a:t>
            </a:r>
          </a:p>
          <a:p>
            <a:pPr>
              <a:spcAft>
                <a:spcPts val="0"/>
              </a:spcAft>
            </a:pPr>
            <a:r>
              <a:rPr lang="en-GB" sz="1600" b="0" dirty="0">
                <a:solidFill>
                  <a:prstClr val="black">
                    <a:lumMod val="85000"/>
                    <a:lumOff val="15000"/>
                  </a:prstClr>
                </a:solidFill>
                <a:latin typeface="+mj-lt"/>
              </a:rPr>
              <a:t>As 2016 and 2017 use the same data processing approach, 2017 data can be compared to 2016 data without any concern. Similarly collected any data before December 2015 can be compared with any other data collected </a:t>
            </a:r>
            <a:r>
              <a:rPr lang="en-GB" sz="1600" b="0" dirty="0" smtClean="0">
                <a:solidFill>
                  <a:prstClr val="black">
                    <a:lumMod val="85000"/>
                    <a:lumOff val="15000"/>
                  </a:prstClr>
                </a:solidFill>
                <a:latin typeface="+mj-lt"/>
              </a:rPr>
              <a:t>prior to </a:t>
            </a:r>
            <a:r>
              <a:rPr lang="en-GB" sz="1600" b="0" dirty="0">
                <a:solidFill>
                  <a:prstClr val="black">
                    <a:lumMod val="85000"/>
                    <a:lumOff val="15000"/>
                  </a:prstClr>
                </a:solidFill>
                <a:latin typeface="+mj-lt"/>
              </a:rPr>
              <a:t>December 2015 without any concern. </a:t>
            </a:r>
            <a:endParaRPr lang="en-GB" sz="1600" b="0" dirty="0" smtClean="0">
              <a:solidFill>
                <a:prstClr val="black">
                  <a:lumMod val="85000"/>
                  <a:lumOff val="15000"/>
                </a:prstClr>
              </a:solidFill>
              <a:latin typeface="+mj-lt"/>
            </a:endParaRPr>
          </a:p>
          <a:p>
            <a:pPr>
              <a:spcAft>
                <a:spcPts val="0"/>
              </a:spcAft>
            </a:pPr>
            <a:endParaRPr lang="en-GB" sz="1600" b="0" dirty="0">
              <a:solidFill>
                <a:prstClr val="black">
                  <a:lumMod val="85000"/>
                  <a:lumOff val="15000"/>
                </a:prstClr>
              </a:solidFill>
              <a:latin typeface="+mj-lt"/>
            </a:endParaRPr>
          </a:p>
          <a:p>
            <a:pPr>
              <a:spcAft>
                <a:spcPts val="0"/>
              </a:spcAft>
            </a:pPr>
            <a:r>
              <a:rPr lang="en-GB" sz="1600" b="0" dirty="0">
                <a:solidFill>
                  <a:prstClr val="black">
                    <a:lumMod val="85000"/>
                    <a:lumOff val="15000"/>
                  </a:prstClr>
                </a:solidFill>
                <a:latin typeface="+mj-lt"/>
              </a:rPr>
              <a:t>For more information please see: </a:t>
            </a:r>
            <a:r>
              <a:rPr lang="en-GB" sz="1600" b="0" u="sng" dirty="0">
                <a:solidFill>
                  <a:srgbClr val="0563C1"/>
                </a:solidFill>
                <a:latin typeface="+mj-lt"/>
                <a:ea typeface="Calibri" panose="020F0502020204030204" pitchFamily="34" charset="0"/>
                <a:cs typeface="Times New Roman" panose="02020603050405020304" pitchFamily="18" charset="0"/>
                <a:hlinkClick r:id="rId2"/>
              </a:rPr>
              <a:t>https://www.visitbritain.org/about-gbts-and-gbdvs</a:t>
            </a:r>
            <a:endParaRPr lang="en-GB" sz="1600" b="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5032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60933877"/>
              </p:ext>
            </p:extLst>
          </p:nvPr>
        </p:nvGraphicFramePr>
        <p:xfrm>
          <a:off x="95250" y="2496093"/>
          <a:ext cx="8900600" cy="2278184"/>
        </p:xfrm>
        <a:graphic>
          <a:graphicData uri="http://schemas.openxmlformats.org/drawingml/2006/table">
            <a:tbl>
              <a:tblPr/>
              <a:tblGrid>
                <a:gridCol w="547546">
                  <a:extLst>
                    <a:ext uri="{9D8B030D-6E8A-4147-A177-3AD203B41FA5}">
                      <a16:colId xmlns:a16="http://schemas.microsoft.com/office/drawing/2014/main" val="20000"/>
                    </a:ext>
                  </a:extLst>
                </a:gridCol>
                <a:gridCol w="323375">
                  <a:extLst>
                    <a:ext uri="{9D8B030D-6E8A-4147-A177-3AD203B41FA5}">
                      <a16:colId xmlns:a16="http://schemas.microsoft.com/office/drawing/2014/main" val="20001"/>
                    </a:ext>
                  </a:extLst>
                </a:gridCol>
                <a:gridCol w="383960">
                  <a:extLst>
                    <a:ext uri="{9D8B030D-6E8A-4147-A177-3AD203B41FA5}">
                      <a16:colId xmlns:a16="http://schemas.microsoft.com/office/drawing/2014/main" val="20002"/>
                    </a:ext>
                  </a:extLst>
                </a:gridCol>
                <a:gridCol w="341781">
                  <a:extLst>
                    <a:ext uri="{9D8B030D-6E8A-4147-A177-3AD203B41FA5}">
                      <a16:colId xmlns:a16="http://schemas.microsoft.com/office/drawing/2014/main" val="20003"/>
                    </a:ext>
                  </a:extLst>
                </a:gridCol>
                <a:gridCol w="341781">
                  <a:extLst>
                    <a:ext uri="{9D8B030D-6E8A-4147-A177-3AD203B41FA5}">
                      <a16:colId xmlns:a16="http://schemas.microsoft.com/office/drawing/2014/main" val="20004"/>
                    </a:ext>
                  </a:extLst>
                </a:gridCol>
                <a:gridCol w="341781">
                  <a:extLst>
                    <a:ext uri="{9D8B030D-6E8A-4147-A177-3AD203B41FA5}">
                      <a16:colId xmlns:a16="http://schemas.microsoft.com/office/drawing/2014/main" val="20005"/>
                    </a:ext>
                  </a:extLst>
                </a:gridCol>
                <a:gridCol w="341781">
                  <a:extLst>
                    <a:ext uri="{9D8B030D-6E8A-4147-A177-3AD203B41FA5}">
                      <a16:colId xmlns:a16="http://schemas.microsoft.com/office/drawing/2014/main" val="20006"/>
                    </a:ext>
                  </a:extLst>
                </a:gridCol>
                <a:gridCol w="341781">
                  <a:extLst>
                    <a:ext uri="{9D8B030D-6E8A-4147-A177-3AD203B41FA5}">
                      <a16:colId xmlns:a16="http://schemas.microsoft.com/office/drawing/2014/main" val="20007"/>
                    </a:ext>
                  </a:extLst>
                </a:gridCol>
                <a:gridCol w="383960">
                  <a:extLst>
                    <a:ext uri="{9D8B030D-6E8A-4147-A177-3AD203B41FA5}">
                      <a16:colId xmlns:a16="http://schemas.microsoft.com/office/drawing/2014/main" val="20008"/>
                    </a:ext>
                  </a:extLst>
                </a:gridCol>
                <a:gridCol w="341781">
                  <a:extLst>
                    <a:ext uri="{9D8B030D-6E8A-4147-A177-3AD203B41FA5}">
                      <a16:colId xmlns:a16="http://schemas.microsoft.com/office/drawing/2014/main" val="20009"/>
                    </a:ext>
                  </a:extLst>
                </a:gridCol>
                <a:gridCol w="341781">
                  <a:extLst>
                    <a:ext uri="{9D8B030D-6E8A-4147-A177-3AD203B41FA5}">
                      <a16:colId xmlns:a16="http://schemas.microsoft.com/office/drawing/2014/main" val="20010"/>
                    </a:ext>
                  </a:extLst>
                </a:gridCol>
                <a:gridCol w="341781">
                  <a:extLst>
                    <a:ext uri="{9D8B030D-6E8A-4147-A177-3AD203B41FA5}">
                      <a16:colId xmlns:a16="http://schemas.microsoft.com/office/drawing/2014/main" val="20011"/>
                    </a:ext>
                  </a:extLst>
                </a:gridCol>
                <a:gridCol w="342497">
                  <a:extLst>
                    <a:ext uri="{9D8B030D-6E8A-4147-A177-3AD203B41FA5}">
                      <a16:colId xmlns:a16="http://schemas.microsoft.com/office/drawing/2014/main" val="20012"/>
                    </a:ext>
                  </a:extLst>
                </a:gridCol>
                <a:gridCol w="341065">
                  <a:extLst>
                    <a:ext uri="{9D8B030D-6E8A-4147-A177-3AD203B41FA5}">
                      <a16:colId xmlns:a16="http://schemas.microsoft.com/office/drawing/2014/main" val="20013"/>
                    </a:ext>
                  </a:extLst>
                </a:gridCol>
                <a:gridCol w="383960">
                  <a:extLst>
                    <a:ext uri="{9D8B030D-6E8A-4147-A177-3AD203B41FA5}">
                      <a16:colId xmlns:a16="http://schemas.microsoft.com/office/drawing/2014/main" val="20014"/>
                    </a:ext>
                  </a:extLst>
                </a:gridCol>
                <a:gridCol w="341781">
                  <a:extLst>
                    <a:ext uri="{9D8B030D-6E8A-4147-A177-3AD203B41FA5}">
                      <a16:colId xmlns:a16="http://schemas.microsoft.com/office/drawing/2014/main" val="20015"/>
                    </a:ext>
                  </a:extLst>
                </a:gridCol>
                <a:gridCol w="341781">
                  <a:extLst>
                    <a:ext uri="{9D8B030D-6E8A-4147-A177-3AD203B41FA5}">
                      <a16:colId xmlns:a16="http://schemas.microsoft.com/office/drawing/2014/main" val="20016"/>
                    </a:ext>
                  </a:extLst>
                </a:gridCol>
                <a:gridCol w="341781">
                  <a:extLst>
                    <a:ext uri="{9D8B030D-6E8A-4147-A177-3AD203B41FA5}">
                      <a16:colId xmlns:a16="http://schemas.microsoft.com/office/drawing/2014/main" val="20017"/>
                    </a:ext>
                  </a:extLst>
                </a:gridCol>
                <a:gridCol w="341781">
                  <a:extLst>
                    <a:ext uri="{9D8B030D-6E8A-4147-A177-3AD203B41FA5}">
                      <a16:colId xmlns:a16="http://schemas.microsoft.com/office/drawing/2014/main" val="20018"/>
                    </a:ext>
                  </a:extLst>
                </a:gridCol>
                <a:gridCol w="341781">
                  <a:extLst>
                    <a:ext uri="{9D8B030D-6E8A-4147-A177-3AD203B41FA5}">
                      <a16:colId xmlns:a16="http://schemas.microsoft.com/office/drawing/2014/main" val="20019"/>
                    </a:ext>
                  </a:extLst>
                </a:gridCol>
                <a:gridCol w="383960">
                  <a:extLst>
                    <a:ext uri="{9D8B030D-6E8A-4147-A177-3AD203B41FA5}">
                      <a16:colId xmlns:a16="http://schemas.microsoft.com/office/drawing/2014/main" val="20020"/>
                    </a:ext>
                  </a:extLst>
                </a:gridCol>
                <a:gridCol w="341781">
                  <a:extLst>
                    <a:ext uri="{9D8B030D-6E8A-4147-A177-3AD203B41FA5}">
                      <a16:colId xmlns:a16="http://schemas.microsoft.com/office/drawing/2014/main" val="20021"/>
                    </a:ext>
                  </a:extLst>
                </a:gridCol>
                <a:gridCol w="341781">
                  <a:extLst>
                    <a:ext uri="{9D8B030D-6E8A-4147-A177-3AD203B41FA5}">
                      <a16:colId xmlns:a16="http://schemas.microsoft.com/office/drawing/2014/main" val="20022"/>
                    </a:ext>
                  </a:extLst>
                </a:gridCol>
                <a:gridCol w="341781">
                  <a:extLst>
                    <a:ext uri="{9D8B030D-6E8A-4147-A177-3AD203B41FA5}">
                      <a16:colId xmlns:a16="http://schemas.microsoft.com/office/drawing/2014/main" val="20023"/>
                    </a:ext>
                  </a:extLst>
                </a:gridCol>
                <a:gridCol w="341781">
                  <a:extLst>
                    <a:ext uri="{9D8B030D-6E8A-4147-A177-3AD203B41FA5}">
                      <a16:colId xmlns:a16="http://schemas.microsoft.com/office/drawing/2014/main" val="20024"/>
                    </a:ext>
                  </a:extLst>
                </a:gridCol>
              </a:tblGrid>
              <a:tr h="508690">
                <a:tc>
                  <a:txBody>
                    <a:bodyPr/>
                    <a:lstStyle/>
                    <a:p>
                      <a:pPr marL="85725" indent="0" algn="l" rtl="0" fontAlgn="b"/>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r>
                        <a:rPr lang="en-GB" sz="1100" b="0" i="0" u="none" strike="noStrike" kern="1200" dirty="0" smtClean="0">
                          <a:solidFill>
                            <a:schemeClr val="accent1"/>
                          </a:solidFill>
                          <a:latin typeface="+mn-lt"/>
                          <a:ea typeface="+mn-ea"/>
                          <a:cs typeface="+mn-cs"/>
                        </a:rPr>
                        <a:t>All Tourism</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6">
                  <a:txBody>
                    <a:bodyPr/>
                    <a:lstStyle/>
                    <a:p>
                      <a:pPr marL="0" algn="ctr" defTabSz="914400" rtl="0" eaLnBrk="1" fontAlgn="ctr" latinLnBrk="0" hangingPunct="1"/>
                      <a:r>
                        <a:rPr lang="en-GB" sz="1100" b="0" i="0" u="none" strike="noStrike" kern="1200" dirty="0" smtClean="0">
                          <a:solidFill>
                            <a:schemeClr val="accent2"/>
                          </a:solidFill>
                          <a:latin typeface="+mn-lt"/>
                          <a:ea typeface="+mn-ea"/>
                          <a:cs typeface="+mn-cs"/>
                        </a:rPr>
                        <a:t>Holidays</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6">
                  <a:txBody>
                    <a:bodyPr/>
                    <a:lstStyle/>
                    <a:p>
                      <a:pPr marL="0" algn="ctr" defTabSz="914400" rtl="0" eaLnBrk="1" fontAlgn="ctr" latinLnBrk="0" hangingPunct="1"/>
                      <a:r>
                        <a:rPr lang="en-GB" sz="1100" b="0" i="0" u="none" strike="noStrike" kern="1200" dirty="0" smtClean="0">
                          <a:solidFill>
                            <a:schemeClr val="accent4"/>
                          </a:solidFill>
                          <a:latin typeface="+mn-lt"/>
                          <a:ea typeface="+mn-ea"/>
                          <a:cs typeface="+mn-cs"/>
                        </a:rPr>
                        <a:t>Business</a:t>
                      </a:r>
                      <a:endParaRPr lang="en-GB" sz="1100" b="0" i="0" u="none" strike="noStrike" kern="1200" dirty="0">
                        <a:solidFill>
                          <a:schemeClr val="accent4"/>
                        </a:solidFill>
                        <a:latin typeface="+mn-lt"/>
                        <a:ea typeface="+mn-ea"/>
                        <a:cs typeface="+mn-cs"/>
                      </a:endParaRP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r>
                        <a:rPr lang="en-GB" sz="1100" b="0" i="0" u="none" strike="noStrike" kern="1200" dirty="0" smtClean="0">
                          <a:solidFill>
                            <a:schemeClr val="bg2"/>
                          </a:solidFill>
                          <a:latin typeface="+mn-lt"/>
                          <a:ea typeface="+mn-ea"/>
                          <a:cs typeface="+mn-cs"/>
                        </a:rPr>
                        <a:t>VFR</a:t>
                      </a:r>
                      <a:endParaRPr lang="en-GB" sz="1100" b="0" i="0" u="none" strike="noStrike" kern="1200" dirty="0">
                        <a:solidFill>
                          <a:schemeClr val="bg2"/>
                        </a:solidFill>
                        <a:latin typeface="+mn-lt"/>
                        <a:ea typeface="+mn-ea"/>
                        <a:cs typeface="+mn-cs"/>
                      </a:endParaRP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246418">
                <a:tc>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2013</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2017</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2018</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2013</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2017</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2018</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2013</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2017</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2018</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2013</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smtClean="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2017</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2018</a:t>
                      </a:r>
                    </a:p>
                  </a:txBody>
                  <a:tcPr marL="4655" marR="4655" marT="4655"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7692">
                <a:tc>
                  <a:txBody>
                    <a:bodyPr/>
                    <a:lstStyle/>
                    <a:p>
                      <a:pPr marL="85725" indent="0" algn="r" rtl="0" fontAlgn="b"/>
                      <a:r>
                        <a:rPr lang="en-GB" sz="800" b="0" i="0" u="none" strike="noStrike" kern="1200" dirty="0" smtClean="0">
                          <a:solidFill>
                            <a:schemeClr val="tx1">
                              <a:lumMod val="75000"/>
                              <a:lumOff val="25000"/>
                            </a:schemeClr>
                          </a:solidFill>
                          <a:effectLst/>
                          <a:latin typeface="+mn-lt"/>
                          <a:ea typeface="+mn-ea"/>
                          <a:cs typeface="+mn-cs"/>
                        </a:rPr>
                        <a:t>Trip</a:t>
                      </a:r>
                      <a:endParaRPr lang="en-GB" sz="800" b="0" i="0" u="none" strike="noStrike" kern="1200" baseline="0" dirty="0" smtClean="0">
                        <a:solidFill>
                          <a:schemeClr val="tx1">
                            <a:lumMod val="75000"/>
                            <a:lumOff val="25000"/>
                          </a:schemeClr>
                        </a:solidFill>
                        <a:effectLst/>
                        <a:latin typeface="+mn-lt"/>
                        <a:ea typeface="+mn-ea"/>
                        <a:cs typeface="+mn-cs"/>
                      </a:endParaRPr>
                    </a:p>
                    <a:p>
                      <a:pPr marL="85725" indent="0" algn="r" rtl="0" fontAlgn="b"/>
                      <a:r>
                        <a:rPr lang="en-GB" sz="800" b="0" i="0" u="none" strike="noStrike" kern="1200" baseline="0" dirty="0" smtClean="0">
                          <a:solidFill>
                            <a:schemeClr val="tx1">
                              <a:lumMod val="75000"/>
                              <a:lumOff val="25000"/>
                            </a:schemeClr>
                          </a:solidFill>
                          <a:effectLst/>
                          <a:latin typeface="+mn-lt"/>
                          <a:ea typeface="+mn-ea"/>
                          <a:cs typeface="+mn-cs"/>
                        </a:rPr>
                        <a:t>Length</a:t>
                      </a:r>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kern="1200" dirty="0">
                          <a:solidFill>
                            <a:schemeClr val="bg1"/>
                          </a:solidFill>
                          <a:effectLst/>
                          <a:latin typeface="+mj-lt"/>
                          <a:ea typeface="+mn-ea"/>
                          <a:cs typeface="+mn-cs"/>
                        </a:rPr>
                        <a:t>2.92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solidFill>
                          <a:effectLst/>
                          <a:latin typeface="+mj-lt"/>
                          <a:ea typeface="+mn-ea"/>
                          <a:cs typeface="+mn-cs"/>
                        </a:rPr>
                        <a:t>2.95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2.91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2.90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2.98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3.02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solidFill>
                          <a:effectLst/>
                          <a:latin typeface="+mj-lt"/>
                          <a:ea typeface="+mn-ea"/>
                          <a:cs typeface="+mn-cs"/>
                        </a:rPr>
                        <a:t>3.33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solidFill>
                          <a:effectLst/>
                          <a:latin typeface="+mj-lt"/>
                          <a:ea typeface="+mn-ea"/>
                          <a:cs typeface="+mn-cs"/>
                        </a:rPr>
                        <a:t>3.37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3.35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3.29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3.34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3.34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solidFill>
                          <a:effectLst/>
                          <a:latin typeface="+mj-lt"/>
                          <a:ea typeface="+mn-ea"/>
                          <a:cs typeface="+mn-cs"/>
                        </a:rPr>
                        <a:t>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solidFill>
                          <a:effectLst/>
                          <a:latin typeface="+mj-lt"/>
                          <a:ea typeface="+mn-ea"/>
                          <a:cs typeface="+mn-cs"/>
                        </a:rPr>
                        <a:t>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solidFill>
                          <a:effectLst/>
                          <a:latin typeface="+mj-lt"/>
                          <a:ea typeface="+mn-ea"/>
                          <a:cs typeface="+mn-cs"/>
                        </a:rPr>
                        <a:t>2.77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700" b="1" i="0" u="none" strike="noStrike" kern="1200" dirty="0">
                          <a:solidFill>
                            <a:schemeClr val="bg1"/>
                          </a:solidFill>
                          <a:effectLst/>
                          <a:latin typeface="+mj-lt"/>
                          <a:ea typeface="+mn-ea"/>
                          <a:cs typeface="+mn-cs"/>
                        </a:rPr>
                        <a:t>2.71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2.74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2.66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2.80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2.92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507692">
                <a:tc>
                  <a:txBody>
                    <a:bodyPr/>
                    <a:lstStyle/>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Spend</a:t>
                      </a:r>
                    </a:p>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Per Night</a:t>
                      </a:r>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kern="1200" dirty="0">
                          <a:solidFill>
                            <a:schemeClr val="bg1"/>
                          </a:solidFill>
                          <a:effectLst/>
                          <a:latin typeface="+mj-lt"/>
                          <a:ea typeface="+mn-ea"/>
                          <a:cs typeface="+mn-cs"/>
                        </a:rPr>
                        <a:t>£63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solidFill>
                          <a:effectLst/>
                          <a:latin typeface="+mj-lt"/>
                          <a:ea typeface="+mn-ea"/>
                          <a:cs typeface="+mn-cs"/>
                        </a:rPr>
                        <a:t>£66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£66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solidFill>
                          <a:effectLst/>
                          <a:latin typeface="+mj-lt"/>
                          <a:ea typeface="+mn-ea"/>
                          <a:cs typeface="+mn-cs"/>
                        </a:rPr>
                        <a:t>£70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solidFill>
                          <a:effectLst/>
                          <a:latin typeface="+mj-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£73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solidFill>
                          <a:effectLst/>
                          <a:latin typeface="+mj-lt"/>
                          <a:ea typeface="+mn-ea"/>
                          <a:cs typeface="+mn-cs"/>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solidFill>
                          <a:effectLst/>
                          <a:latin typeface="+mj-lt"/>
                          <a:ea typeface="+mn-ea"/>
                          <a:cs typeface="+mn-cs"/>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£115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£112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£120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solidFill>
                          <a:effectLst/>
                          <a:latin typeface="+mj-lt"/>
                          <a:ea typeface="+mn-ea"/>
                          <a:cs typeface="+mn-cs"/>
                        </a:rPr>
                        <a:t>£38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700" b="1" i="0" u="none" strike="noStrike" kern="1200" dirty="0">
                          <a:solidFill>
                            <a:schemeClr val="bg1"/>
                          </a:solidFill>
                          <a:effectLst/>
                          <a:latin typeface="+mj-lt"/>
                          <a:ea typeface="+mn-ea"/>
                          <a:cs typeface="+mn-cs"/>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£38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507692">
                <a:tc>
                  <a:txBody>
                    <a:bodyPr/>
                    <a:lstStyle/>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Spend</a:t>
                      </a:r>
                    </a:p>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Per Trip</a:t>
                      </a:r>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kern="1200" dirty="0">
                          <a:solidFill>
                            <a:schemeClr val="bg1"/>
                          </a:solidFill>
                          <a:effectLst/>
                          <a:latin typeface="+mj-lt"/>
                          <a:ea typeface="+mn-ea"/>
                          <a:cs typeface="+mn-cs"/>
                        </a:rPr>
                        <a:t>£184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solidFill>
                          <a:effectLst/>
                          <a:latin typeface="+mj-lt"/>
                          <a:ea typeface="+mn-ea"/>
                          <a:cs typeface="+mn-cs"/>
                        </a:rPr>
                        <a:t>£195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£191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£186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£189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defRPr/>
                      </a:pPr>
                      <a:r>
                        <a:rPr lang="en-GB" sz="700" b="1" i="0" u="none" strike="noStrike" dirty="0">
                          <a:solidFill>
                            <a:schemeClr val="bg1"/>
                          </a:solidFill>
                          <a:effectLst/>
                          <a:latin typeface="+mj-lt"/>
                        </a:rPr>
                        <a:t>£198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solidFill>
                          <a:effectLst/>
                          <a:latin typeface="+mj-lt"/>
                          <a:ea typeface="+mn-ea"/>
                          <a:cs typeface="+mn-cs"/>
                        </a:rPr>
                        <a:t>£233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solidFill>
                          <a:effectLst/>
                          <a:latin typeface="+mj-lt"/>
                          <a:ea typeface="+mn-ea"/>
                          <a:cs typeface="+mn-cs"/>
                        </a:rPr>
                        <a:t>£247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£245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£233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£233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defRPr/>
                      </a:pPr>
                      <a:r>
                        <a:rPr lang="en-GB" sz="700" b="1" i="0" u="none" strike="noStrike" dirty="0">
                          <a:solidFill>
                            <a:schemeClr val="bg1"/>
                          </a:solidFill>
                          <a:effectLst/>
                          <a:latin typeface="+mj-lt"/>
                        </a:rPr>
                        <a:t>£245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solidFill>
                          <a:effectLst/>
                          <a:latin typeface="+mj-lt"/>
                          <a:ea typeface="+mn-ea"/>
                          <a:cs typeface="+mn-cs"/>
                        </a:rPr>
                        <a:t>£242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solidFill>
                          <a:effectLst/>
                          <a:latin typeface="+mj-lt"/>
                          <a:ea typeface="+mn-ea"/>
                          <a:cs typeface="+mn-cs"/>
                        </a:rPr>
                        <a:t>£258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defRPr/>
                      </a:pPr>
                      <a:r>
                        <a:rPr lang="en-GB" sz="700" b="1" i="0" u="none" strike="noStrike" dirty="0">
                          <a:solidFill>
                            <a:schemeClr val="bg1"/>
                          </a:solidFill>
                          <a:effectLst/>
                          <a:latin typeface="+mj-lt"/>
                        </a:rPr>
                        <a:t>£274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solidFill>
                          <a:effectLst/>
                          <a:latin typeface="+mj-lt"/>
                          <a:ea typeface="+mn-ea"/>
                          <a:cs typeface="+mn-cs"/>
                        </a:rPr>
                        <a:t>£107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700" b="1" i="0" u="none" strike="noStrike" kern="1200" dirty="0">
                          <a:solidFill>
                            <a:schemeClr val="bg1"/>
                          </a:solidFill>
                          <a:effectLst/>
                          <a:latin typeface="+mj-lt"/>
                          <a:ea typeface="+mn-ea"/>
                          <a:cs typeface="+mn-cs"/>
                        </a:rPr>
                        <a:t>£113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£115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£106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£108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defRPr/>
                      </a:pPr>
                      <a:r>
                        <a:rPr lang="en-GB" sz="700" b="1" i="0" u="none" strike="noStrike" dirty="0">
                          <a:solidFill>
                            <a:schemeClr val="bg1"/>
                          </a:solidFill>
                          <a:effectLst/>
                          <a:latin typeface="+mj-lt"/>
                        </a:rPr>
                        <a:t>£110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
        <p:nvSpPr>
          <p:cNvPr id="38" name="Title 37"/>
          <p:cNvSpPr>
            <a:spLocks noGrp="1"/>
          </p:cNvSpPr>
          <p:nvPr>
            <p:ph type="title"/>
          </p:nvPr>
        </p:nvSpPr>
        <p:spPr/>
        <p:txBody>
          <a:bodyPr/>
          <a:lstStyle/>
          <a:p>
            <a:r>
              <a:rPr lang="en-US" dirty="0" smtClean="0">
                <a:solidFill>
                  <a:schemeClr val="tx1">
                    <a:lumMod val="75000"/>
                    <a:lumOff val="25000"/>
                  </a:schemeClr>
                </a:solidFill>
              </a:rPr>
              <a:t>Appendix: </a:t>
            </a:r>
            <a:r>
              <a:rPr lang="en-US" dirty="0">
                <a:solidFill>
                  <a:srgbClr val="FF0000"/>
                </a:solidFill>
              </a:rPr>
              <a:t>Domestic Tourism </a:t>
            </a:r>
            <a:r>
              <a:rPr lang="en-US" dirty="0">
                <a:solidFill>
                  <a:schemeClr val="tx1">
                    <a:lumMod val="50000"/>
                    <a:lumOff val="50000"/>
                  </a:schemeClr>
                </a:solidFill>
              </a:rPr>
              <a:t>England</a:t>
            </a:r>
            <a:endParaRPr lang="en-US" sz="1200" dirty="0"/>
          </a:p>
        </p:txBody>
      </p:sp>
      <p:sp>
        <p:nvSpPr>
          <p:cNvPr id="39" name="Text Placeholder 38"/>
          <p:cNvSpPr>
            <a:spLocks noGrp="1"/>
          </p:cNvSpPr>
          <p:nvPr>
            <p:ph type="body" sz="quarter" idx="10"/>
          </p:nvPr>
        </p:nvSpPr>
        <p:spPr>
          <a:xfrm>
            <a:off x="290513" y="629709"/>
            <a:ext cx="5893004" cy="392113"/>
          </a:xfrm>
        </p:spPr>
        <p:txBody>
          <a:bodyPr/>
          <a:lstStyle/>
          <a:p>
            <a:r>
              <a:rPr lang="en-US" dirty="0" smtClean="0">
                <a:solidFill>
                  <a:srgbClr val="A6A6A6"/>
                </a:solidFill>
              </a:rPr>
              <a:t>Year to date average trip length, spend/night, spend/trip* </a:t>
            </a:r>
            <a:endParaRPr lang="en-US" dirty="0">
              <a:solidFill>
                <a:srgbClr val="A6A6A6"/>
              </a:solidFill>
            </a:endParaRPr>
          </a:p>
        </p:txBody>
      </p:sp>
      <p:grpSp>
        <p:nvGrpSpPr>
          <p:cNvPr id="45" name="Group 44"/>
          <p:cNvGrpSpPr/>
          <p:nvPr/>
        </p:nvGrpSpPr>
        <p:grpSpPr>
          <a:xfrm>
            <a:off x="1404639" y="2197218"/>
            <a:ext cx="6587098" cy="550081"/>
            <a:chOff x="1404639" y="1696748"/>
            <a:chExt cx="6587098" cy="550081"/>
          </a:xfrm>
        </p:grpSpPr>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37" y="1709349"/>
              <a:ext cx="540000" cy="534600"/>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737" y="1699268"/>
              <a:ext cx="540000" cy="540000"/>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639" y="1706829"/>
              <a:ext cx="540000" cy="540000"/>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0338" y="1696748"/>
              <a:ext cx="540000" cy="545400"/>
            </a:xfrm>
            <a:prstGeom prst="rect">
              <a:avLst/>
            </a:prstGeom>
          </p:spPr>
        </p:pic>
      </p:grpSp>
      <p:grpSp>
        <p:nvGrpSpPr>
          <p:cNvPr id="23" name="Group 22"/>
          <p:cNvGrpSpPr/>
          <p:nvPr/>
        </p:nvGrpSpPr>
        <p:grpSpPr>
          <a:xfrm>
            <a:off x="7841311" y="201100"/>
            <a:ext cx="1090351" cy="906608"/>
            <a:chOff x="7841311" y="201100"/>
            <a:chExt cx="1090351" cy="906608"/>
          </a:xfrm>
        </p:grpSpPr>
        <p:sp>
          <p:nvSpPr>
            <p:cNvPr id="24" name="Oval 2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cxnSp>
        <p:nvCxnSpPr>
          <p:cNvPr id="13" name="Straight Connector 12"/>
          <p:cNvCxnSpPr/>
          <p:nvPr/>
        </p:nvCxnSpPr>
        <p:spPr>
          <a:xfrm flipV="1">
            <a:off x="1664030" y="3254823"/>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64532"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885811"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973715" y="3240075"/>
            <a:ext cx="7374" cy="151208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01760" y="6566263"/>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a:t>
            </a:r>
            <a:r>
              <a:rPr lang="en-US" sz="600" b="0" dirty="0" smtClean="0">
                <a:solidFill>
                  <a:prstClr val="white">
                    <a:lumMod val="65000"/>
                  </a:prstClr>
                </a:solidFill>
                <a:latin typeface="Verdana"/>
              </a:rPr>
              <a:t>2</a:t>
            </a:r>
          </a:p>
        </p:txBody>
      </p:sp>
    </p:spTree>
    <p:extLst>
      <p:ext uri="{BB962C8B-B14F-4D97-AF65-F5344CB8AC3E}">
        <p14:creationId xmlns:p14="http://schemas.microsoft.com/office/powerpoint/2010/main" val="2490425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129" y="860533"/>
            <a:ext cx="8300621" cy="3816429"/>
          </a:xfrm>
          <a:prstGeom prst="rect">
            <a:avLst/>
          </a:prstGeom>
          <a:noFill/>
        </p:spPr>
        <p:txBody>
          <a:bodyPr wrap="square" rtlCol="0">
            <a:spAutoFit/>
          </a:bodyPr>
          <a:lstStyle/>
          <a:p>
            <a:r>
              <a:rPr lang="en-GB" sz="1100" dirty="0">
                <a:latin typeface="Calibri" panose="020F0502020204030204" pitchFamily="34" charset="0"/>
              </a:rPr>
              <a:t>Note about these results:</a:t>
            </a:r>
          </a:p>
          <a:p>
            <a:r>
              <a:rPr lang="en-GB" sz="1100" dirty="0">
                <a:latin typeface="Calibri" panose="020F0502020204030204" pitchFamily="34" charset="0"/>
              </a:rPr>
              <a:t> </a:t>
            </a:r>
          </a:p>
          <a:p>
            <a:r>
              <a:rPr lang="en-GB" sz="1100" b="0" dirty="0">
                <a:latin typeface="Calibri" panose="020F0502020204030204" pitchFamily="34" charset="0"/>
              </a:rPr>
              <a:t>The GB Tourism Survey is a survey of British residents, in which 2000 respondents are interviewed each week, making a total of 100,000 each year.</a:t>
            </a:r>
          </a:p>
          <a:p>
            <a:r>
              <a:rPr lang="en-GB" sz="1100" b="0" dirty="0">
                <a:latin typeface="Calibri" panose="020F0502020204030204" pitchFamily="34" charset="0"/>
              </a:rPr>
              <a:t> </a:t>
            </a:r>
          </a:p>
          <a:p>
            <a:r>
              <a:rPr lang="en-GB" sz="1100" b="0" dirty="0">
                <a:latin typeface="Calibri" panose="020F0502020204030204" pitchFamily="34" charset="0"/>
              </a:rPr>
              <a:t>Any respondent having taken one or more  overnight trips in the previous 4 week period is asked to describe the details of trips taken. Each year, data from around 17,000 trips is collected, and this is subsequently grossed up to provide population estimates. Full details of the survey methodology can be found at: </a:t>
            </a:r>
            <a:r>
              <a:rPr lang="en-GB" sz="1100" b="0" dirty="0">
                <a:latin typeface="Calibri" panose="020F0502020204030204" pitchFamily="34" charset="0"/>
                <a:hlinkClick r:id="rId2"/>
              </a:rPr>
              <a:t>https://</a:t>
            </a:r>
            <a:r>
              <a:rPr lang="en-GB" sz="1100" b="0" dirty="0" smtClean="0">
                <a:latin typeface="Calibri" panose="020F0502020204030204" pitchFamily="34" charset="0"/>
                <a:hlinkClick r:id="rId2"/>
              </a:rPr>
              <a:t>www.visitbritain.org/archive-great-britain-tourism-survey-overnight-data</a:t>
            </a:r>
            <a:endParaRPr lang="en-GB" sz="1100" b="0" dirty="0" smtClean="0">
              <a:latin typeface="Calibri" panose="020F0502020204030204" pitchFamily="34" charset="0"/>
            </a:endParaRPr>
          </a:p>
          <a:p>
            <a:r>
              <a:rPr lang="en-GB" sz="1100" b="0" dirty="0" smtClean="0">
                <a:latin typeface="Calibri" panose="020F0502020204030204" pitchFamily="34" charset="0"/>
              </a:rPr>
              <a:t> </a:t>
            </a:r>
          </a:p>
          <a:p>
            <a:r>
              <a:rPr lang="en-GB" sz="1100" b="0" dirty="0" smtClean="0">
                <a:latin typeface="Calibri" panose="020F0502020204030204" pitchFamily="34" charset="0"/>
              </a:rPr>
              <a:t>On </a:t>
            </a:r>
            <a:r>
              <a:rPr lang="en-GB" sz="1100" b="0" dirty="0">
                <a:latin typeface="Calibri" panose="020F0502020204030204" pitchFamily="34" charset="0"/>
              </a:rPr>
              <a:t>an annual basis, the survey is extremely robust, with a confidence level for England data at +/- 3% at the 95% level for the number of trips and nights measured, and +/- 4% for the expenditure figure.</a:t>
            </a:r>
          </a:p>
          <a:p>
            <a:r>
              <a:rPr lang="en-GB" sz="1100" b="0" dirty="0">
                <a:latin typeface="Calibri" panose="020F0502020204030204" pitchFamily="34" charset="0"/>
              </a:rPr>
              <a:t> </a:t>
            </a:r>
          </a:p>
          <a:p>
            <a:r>
              <a:rPr lang="en-GB" sz="1100" b="0" dirty="0">
                <a:latin typeface="Calibri" panose="020F0502020204030204" pitchFamily="34" charset="0"/>
              </a:rPr>
              <a:t>For shorter time periods and for other subsets of the data such as region or trip purpose, the margin of error is wider – guidance on confidence intervals at national and regional level for annual and quarterly data is provided on the next </a:t>
            </a:r>
            <a:r>
              <a:rPr lang="en-GB" sz="1100" b="0" dirty="0" smtClean="0">
                <a:latin typeface="Calibri" panose="020F0502020204030204" pitchFamily="34" charset="0"/>
              </a:rPr>
              <a:t>page.</a:t>
            </a:r>
          </a:p>
          <a:p>
            <a:r>
              <a:rPr lang="en-GB" sz="1100" b="0" dirty="0">
                <a:latin typeface="Calibri" panose="020F0502020204030204" pitchFamily="34" charset="0"/>
              </a:rPr>
              <a:t> </a:t>
            </a:r>
          </a:p>
          <a:p>
            <a:r>
              <a:rPr lang="en-GB" sz="1100" b="0" dirty="0">
                <a:latin typeface="Calibri" panose="020F0502020204030204" pitchFamily="34" charset="0"/>
              </a:rPr>
              <a:t>For any questions about data interpretation, please contact </a:t>
            </a:r>
            <a:r>
              <a:rPr lang="en-GB" sz="1100" b="0" dirty="0" smtClean="0">
                <a:latin typeface="Calibri" panose="020F0502020204030204" pitchFamily="34" charset="0"/>
                <a:hlinkClick r:id="rId3"/>
              </a:rPr>
              <a:t>VEResearch@visitengland.org</a:t>
            </a:r>
            <a:r>
              <a:rPr lang="en-GB" sz="1100" b="0" dirty="0" smtClean="0">
                <a:latin typeface="Calibri" panose="020F0502020204030204" pitchFamily="34" charset="0"/>
              </a:rPr>
              <a:t> </a:t>
            </a:r>
            <a:endParaRPr lang="en-GB" sz="1100" b="0" dirty="0">
              <a:latin typeface="Calibri" panose="020F0502020204030204" pitchFamily="34" charset="0"/>
            </a:endParaRPr>
          </a:p>
          <a:p>
            <a:r>
              <a:rPr lang="en-GB" sz="1100" b="0" dirty="0">
                <a:latin typeface="Calibri" panose="020F0502020204030204" pitchFamily="34" charset="0"/>
              </a:rPr>
              <a:t> </a:t>
            </a:r>
          </a:p>
          <a:p>
            <a:r>
              <a:rPr lang="en-GB" sz="1100" b="0" dirty="0">
                <a:latin typeface="Calibri" panose="020F0502020204030204" pitchFamily="34" charset="0"/>
              </a:rPr>
              <a:t>No part of this publication may be reproduced for commercial purposes without the permission of </a:t>
            </a:r>
            <a:r>
              <a:rPr lang="en-GB" sz="1100" b="0" dirty="0" err="1">
                <a:latin typeface="Calibri" panose="020F0502020204030204" pitchFamily="34" charset="0"/>
              </a:rPr>
              <a:t>VisitEngland</a:t>
            </a:r>
            <a:r>
              <a:rPr lang="en-GB" sz="1100" b="0" dirty="0">
                <a:latin typeface="Calibri" panose="020F0502020204030204" pitchFamily="34" charset="0"/>
              </a:rPr>
              <a:t>. Extracts may be quoted if the source is acknowledged. </a:t>
            </a:r>
          </a:p>
          <a:p>
            <a:r>
              <a:rPr lang="en-GB" sz="1100" b="0" dirty="0">
                <a:latin typeface="Calibri" panose="020F0502020204030204" pitchFamily="34" charset="0"/>
              </a:rPr>
              <a:t> </a:t>
            </a:r>
          </a:p>
          <a:p>
            <a:r>
              <a:rPr lang="en-GB" sz="1100" b="0" dirty="0">
                <a:latin typeface="Calibri" panose="020F0502020204030204" pitchFamily="34" charset="0"/>
              </a:rPr>
              <a:t>Users wishing to include results from this survey within a press release should contact </a:t>
            </a:r>
            <a:r>
              <a:rPr lang="en-GB" sz="1100" b="0" dirty="0" smtClean="0">
                <a:latin typeface="Calibri" panose="020F0502020204030204" pitchFamily="34" charset="0"/>
              </a:rPr>
              <a:t>Charlotte Sanders in the </a:t>
            </a:r>
            <a:r>
              <a:rPr lang="en-GB" sz="1100" b="0" dirty="0" err="1" smtClean="0">
                <a:latin typeface="Calibri" panose="020F0502020204030204" pitchFamily="34" charset="0"/>
              </a:rPr>
              <a:t>VisitEngland</a:t>
            </a:r>
            <a:r>
              <a:rPr lang="en-GB" sz="1100" b="0" dirty="0" smtClean="0">
                <a:latin typeface="Calibri" panose="020F0502020204030204" pitchFamily="34" charset="0"/>
              </a:rPr>
              <a:t> Press Office </a:t>
            </a:r>
            <a:r>
              <a:rPr lang="en-GB" sz="1100" b="0" dirty="0" smtClean="0">
                <a:latin typeface="Calibri" panose="020F0502020204030204" pitchFamily="34" charset="0"/>
                <a:hlinkClick r:id="rId4"/>
              </a:rPr>
              <a:t>charlotte.sanders@visitengland.org </a:t>
            </a:r>
            <a:r>
              <a:rPr lang="en-GB" sz="1100" b="0" dirty="0" smtClean="0">
                <a:latin typeface="Calibri" panose="020F0502020204030204" pitchFamily="34" charset="0"/>
              </a:rPr>
              <a:t>for </a:t>
            </a:r>
            <a:r>
              <a:rPr lang="en-GB" sz="1100" b="0" dirty="0">
                <a:latin typeface="Calibri" panose="020F0502020204030204" pitchFamily="34" charset="0"/>
              </a:rPr>
              <a:t>review prior to external release.</a:t>
            </a:r>
          </a:p>
        </p:txBody>
      </p:sp>
    </p:spTree>
    <p:extLst>
      <p:ext uri="{BB962C8B-B14F-4D97-AF65-F5344CB8AC3E}">
        <p14:creationId xmlns:p14="http://schemas.microsoft.com/office/powerpoint/2010/main" val="344571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647"/>
            <a:ext cx="9143999" cy="777922"/>
          </a:xfrm>
        </p:spPr>
        <p:txBody>
          <a:bodyPr/>
          <a:lstStyle/>
          <a:p>
            <a:pPr lvl="0"/>
            <a:r>
              <a:rPr lang="en-GB" dirty="0" smtClean="0"/>
              <a:t>GB Domestic Tourism:  </a:t>
            </a:r>
            <a:br>
              <a:rPr lang="en-GB" dirty="0" smtClean="0"/>
            </a:br>
            <a:r>
              <a:rPr lang="en-GB" dirty="0" smtClean="0"/>
              <a:t>Confidence Limits at the 95% level</a:t>
            </a:r>
            <a:br>
              <a:rPr lang="en-GB" dirty="0" smtClean="0"/>
            </a:br>
            <a:endParaRPr lang="en-GB" dirty="0">
              <a:solidFill>
                <a:schemeClr val="accent5"/>
              </a:solidFill>
            </a:endParaRPr>
          </a:p>
        </p:txBody>
      </p:sp>
      <p:sp>
        <p:nvSpPr>
          <p:cNvPr id="7" name="TextBox 6"/>
          <p:cNvSpPr txBox="1"/>
          <p:nvPr/>
        </p:nvSpPr>
        <p:spPr>
          <a:xfrm>
            <a:off x="235376" y="4011602"/>
            <a:ext cx="6820875" cy="215444"/>
          </a:xfrm>
          <a:prstGeom prst="rect">
            <a:avLst/>
          </a:prstGeom>
          <a:noFill/>
        </p:spPr>
        <p:txBody>
          <a:bodyPr wrap="square" rtlCol="0">
            <a:spAutoFit/>
          </a:bodyPr>
          <a:lstStyle/>
          <a:p>
            <a:r>
              <a:rPr lang="en-US" sz="800" b="0" i="1" dirty="0" smtClean="0">
                <a:solidFill>
                  <a:prstClr val="white">
                    <a:lumMod val="65000"/>
                  </a:prstClr>
                </a:solidFill>
                <a:latin typeface="Verdana"/>
              </a:rPr>
              <a:t>Based on Quarter 4</a:t>
            </a:r>
          </a:p>
        </p:txBody>
      </p:sp>
      <p:graphicFrame>
        <p:nvGraphicFramePr>
          <p:cNvPr id="6" name="Table 5"/>
          <p:cNvGraphicFramePr>
            <a:graphicFrameLocks noGrp="1"/>
          </p:cNvGraphicFramePr>
          <p:nvPr>
            <p:extLst>
              <p:ext uri="{D42A27DB-BD31-4B8C-83A1-F6EECF244321}">
                <p14:modId xmlns:p14="http://schemas.microsoft.com/office/powerpoint/2010/main" val="3846375342"/>
              </p:ext>
            </p:extLst>
          </p:nvPr>
        </p:nvGraphicFramePr>
        <p:xfrm>
          <a:off x="213064" y="1178361"/>
          <a:ext cx="8717869" cy="2360772"/>
        </p:xfrm>
        <a:graphic>
          <a:graphicData uri="http://schemas.openxmlformats.org/drawingml/2006/table">
            <a:tbl>
              <a:tblPr/>
              <a:tblGrid>
                <a:gridCol w="2325181">
                  <a:extLst>
                    <a:ext uri="{9D8B030D-6E8A-4147-A177-3AD203B41FA5}">
                      <a16:colId xmlns:a16="http://schemas.microsoft.com/office/drawing/2014/main" val="20000"/>
                    </a:ext>
                  </a:extLst>
                </a:gridCol>
                <a:gridCol w="1065448">
                  <a:extLst>
                    <a:ext uri="{9D8B030D-6E8A-4147-A177-3AD203B41FA5}">
                      <a16:colId xmlns:a16="http://schemas.microsoft.com/office/drawing/2014/main" val="20001"/>
                    </a:ext>
                  </a:extLst>
                </a:gridCol>
                <a:gridCol w="1065448">
                  <a:extLst>
                    <a:ext uri="{9D8B030D-6E8A-4147-A177-3AD203B41FA5}">
                      <a16:colId xmlns:a16="http://schemas.microsoft.com/office/drawing/2014/main" val="20002"/>
                    </a:ext>
                  </a:extLst>
                </a:gridCol>
                <a:gridCol w="1065448">
                  <a:extLst>
                    <a:ext uri="{9D8B030D-6E8A-4147-A177-3AD203B41FA5}">
                      <a16:colId xmlns:a16="http://schemas.microsoft.com/office/drawing/2014/main" val="20003"/>
                    </a:ext>
                  </a:extLst>
                </a:gridCol>
                <a:gridCol w="1065448">
                  <a:extLst>
                    <a:ext uri="{9D8B030D-6E8A-4147-A177-3AD203B41FA5}">
                      <a16:colId xmlns:a16="http://schemas.microsoft.com/office/drawing/2014/main" val="20004"/>
                    </a:ext>
                  </a:extLst>
                </a:gridCol>
                <a:gridCol w="1065448">
                  <a:extLst>
                    <a:ext uri="{9D8B030D-6E8A-4147-A177-3AD203B41FA5}">
                      <a16:colId xmlns:a16="http://schemas.microsoft.com/office/drawing/2014/main" val="20005"/>
                    </a:ext>
                  </a:extLst>
                </a:gridCol>
                <a:gridCol w="1065448">
                  <a:extLst>
                    <a:ext uri="{9D8B030D-6E8A-4147-A177-3AD203B41FA5}">
                      <a16:colId xmlns:a16="http://schemas.microsoft.com/office/drawing/2014/main" val="20006"/>
                    </a:ext>
                  </a:extLst>
                </a:gridCol>
              </a:tblGrid>
              <a:tr h="355259">
                <a:tc>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lumMod val="50000"/>
                              <a:lumOff val="50000"/>
                            </a:schemeClr>
                          </a:solidFill>
                          <a:effectLst/>
                          <a:latin typeface="+mj-lt"/>
                        </a:rPr>
                        <a:t> </a:t>
                      </a:r>
                      <a:endParaRPr lang="en-GB" sz="800" b="1" i="0" u="none" strike="noStrike" kern="1200" dirty="0">
                        <a:solidFill>
                          <a:schemeClr val="tx1">
                            <a:lumMod val="50000"/>
                            <a:lumOff val="50000"/>
                          </a:schemeClr>
                        </a:solidFill>
                        <a:effectLst/>
                        <a:latin typeface="+mj-lt"/>
                        <a:ea typeface="+mn-ea"/>
                        <a:cs typeface="+mn-cs"/>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a:solidFill>
                            <a:schemeClr val="bg2"/>
                          </a:solidFill>
                          <a:effectLst/>
                          <a:latin typeface="+mj-lt"/>
                        </a:rPr>
                        <a:t>TRIPS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a:solidFill>
                            <a:schemeClr val="accent6"/>
                          </a:solidFill>
                          <a:effectLst/>
                          <a:latin typeface="+mj-lt"/>
                        </a:rPr>
                        <a:t>BEDNIGHTS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a:solidFill>
                            <a:schemeClr val="accent4"/>
                          </a:solidFill>
                          <a:effectLst/>
                          <a:latin typeface="+mj-lt"/>
                        </a:rPr>
                        <a:t>EXPENDITURE (£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0"/>
                  </a:ext>
                </a:extLst>
              </a:tr>
              <a:tr h="180957">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0" u="none" strike="noStrike" kern="1200" dirty="0">
                          <a:solidFill>
                            <a:schemeClr val="tx1">
                              <a:lumMod val="50000"/>
                              <a:lumOff val="50000"/>
                            </a:schemeClr>
                          </a:solidFill>
                          <a:effectLst/>
                          <a:latin typeface="+mj-lt"/>
                          <a:ea typeface="+mn-ea"/>
                          <a:cs typeface="+mn-cs"/>
                        </a:rPr>
                        <a:t>Destination:</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bg2"/>
                          </a:solidFill>
                          <a:effectLst/>
                          <a:latin typeface="+mj-lt"/>
                          <a:ea typeface="+mn-ea"/>
                          <a:cs typeface="+mn-cs"/>
                        </a:rPr>
                        <a:t>Single Quarter</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bg2"/>
                          </a:solidFill>
                          <a:effectLst/>
                          <a:latin typeface="+mj-lt"/>
                          <a:ea typeface="+mn-ea"/>
                          <a:cs typeface="+mn-cs"/>
                        </a:rPr>
                        <a:t>Annual</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6"/>
                          </a:solidFill>
                          <a:effectLst/>
                          <a:latin typeface="+mj-lt"/>
                          <a:ea typeface="+mn-ea"/>
                          <a:cs typeface="+mn-cs"/>
                        </a:rPr>
                        <a:t>Single Quarter</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6"/>
                          </a:solidFill>
                          <a:effectLst/>
                          <a:latin typeface="+mj-lt"/>
                          <a:ea typeface="+mn-ea"/>
                          <a:cs typeface="+mn-cs"/>
                        </a:rPr>
                        <a:t>Annual</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4"/>
                          </a:solidFill>
                          <a:effectLst/>
                          <a:latin typeface="+mj-lt"/>
                          <a:ea typeface="+mn-ea"/>
                          <a:cs typeface="+mn-cs"/>
                        </a:rPr>
                        <a:t>Single Quarter</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4"/>
                          </a:solidFill>
                          <a:effectLst/>
                          <a:latin typeface="+mj-lt"/>
                          <a:ea typeface="+mn-ea"/>
                          <a:cs typeface="+mn-cs"/>
                        </a:rPr>
                        <a:t>Annual</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6144">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1" u="none" strike="noStrike" kern="1200" dirty="0">
                          <a:solidFill>
                            <a:schemeClr val="tx1">
                              <a:lumMod val="50000"/>
                              <a:lumOff val="50000"/>
                            </a:schemeClr>
                          </a:solidFill>
                          <a:effectLst/>
                          <a:latin typeface="+mj-lt"/>
                          <a:ea typeface="+mn-ea"/>
                          <a:cs typeface="+mn-cs"/>
                        </a:rPr>
                        <a:t>GB Total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bg2"/>
                          </a:solidFill>
                          <a:effectLst/>
                          <a:latin typeface="+mj-lt"/>
                        </a:rPr>
                        <a:t>5.8%</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bg2"/>
                          </a:solidFill>
                          <a:effectLst/>
                          <a:latin typeface="+mj-lt"/>
                        </a:rPr>
                        <a:t>2.6%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6"/>
                          </a:solidFill>
                          <a:effectLst/>
                          <a:latin typeface="+mj-lt"/>
                        </a:rPr>
                        <a:t>7.0%</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6"/>
                          </a:solidFill>
                          <a:effectLst/>
                          <a:latin typeface="+mj-lt"/>
                        </a:rPr>
                        <a:t>3.1%</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4"/>
                          </a:solidFill>
                          <a:effectLst/>
                          <a:latin typeface="+mn-lt"/>
                        </a:rPr>
                        <a:t>7.4%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4"/>
                          </a:solidFill>
                          <a:effectLst/>
                          <a:latin typeface="+mj-lt"/>
                        </a:rPr>
                        <a:t>3.5%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7919">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0" u="none" strike="noStrike" kern="1200" dirty="0">
                          <a:solidFill>
                            <a:schemeClr val="tx1">
                              <a:lumMod val="50000"/>
                              <a:lumOff val="50000"/>
                            </a:schemeClr>
                          </a:solidFill>
                          <a:effectLst/>
                          <a:latin typeface="+mj-lt"/>
                          <a:ea typeface="+mn-ea"/>
                          <a:cs typeface="+mn-cs"/>
                        </a:rPr>
                        <a:t>England Total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bg2"/>
                          </a:solidFill>
                          <a:effectLst/>
                          <a:latin typeface="+mj-lt"/>
                        </a:rPr>
                        <a:t>6.2%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bg2"/>
                          </a:solidFill>
                          <a:effectLst/>
                          <a:latin typeface="+mj-lt"/>
                        </a:rPr>
                        <a:t>2.8%</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6"/>
                          </a:solidFill>
                          <a:effectLst/>
                          <a:latin typeface="+mj-lt"/>
                        </a:rPr>
                        <a:t>7.3%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6"/>
                          </a:solidFill>
                          <a:effectLst/>
                          <a:latin typeface="+mj-lt"/>
                        </a:rPr>
                        <a:t>3.3%</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4"/>
                          </a:solidFill>
                          <a:effectLst/>
                          <a:latin typeface="+mn-lt"/>
                        </a:rPr>
                        <a:t>8.1%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4"/>
                          </a:solidFill>
                          <a:effectLst/>
                          <a:latin typeface="+mj-lt"/>
                        </a:rPr>
                        <a:t>3.8%</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2504">
                <a:tc>
                  <a:txBody>
                    <a:bodyPr/>
                    <a:lstStyle/>
                    <a:p>
                      <a:pPr algn="l" fontAlgn="b"/>
                      <a:r>
                        <a:rPr lang="en-GB" sz="800" b="0" i="0" u="none" strike="noStrike" kern="1200" dirty="0">
                          <a:solidFill>
                            <a:schemeClr val="tx1">
                              <a:lumMod val="50000"/>
                              <a:lumOff val="50000"/>
                            </a:schemeClr>
                          </a:solidFill>
                          <a:effectLst/>
                          <a:latin typeface="+mj-lt"/>
                          <a:ea typeface="+mn-ea"/>
                          <a:cs typeface="+mn-cs"/>
                        </a:rPr>
                        <a:t>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17.1%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7.8%</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19.0%</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9.7%</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n-lt"/>
                        </a:rPr>
                        <a:t>22.4%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11.2%</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6131">
                <a:tc>
                  <a:txBody>
                    <a:bodyPr/>
                    <a:lstStyle/>
                    <a:p>
                      <a:pPr algn="l" fontAlgn="b"/>
                      <a:r>
                        <a:rPr lang="en-GB" sz="800" b="0" i="0" u="none" strike="noStrike" kern="1200" dirty="0">
                          <a:solidFill>
                            <a:schemeClr val="tx1">
                              <a:lumMod val="50000"/>
                              <a:lumOff val="50000"/>
                            </a:schemeClr>
                          </a:solidFill>
                          <a:effectLst/>
                          <a:latin typeface="+mj-lt"/>
                          <a:ea typeface="+mn-ea"/>
                          <a:cs typeface="+mn-cs"/>
                        </a:rPr>
                        <a:t>East Midlands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17.7%</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8.3%</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21.4%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10.3%</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n-lt"/>
                        </a:rPr>
                        <a:t>23.2%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11.2%</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6131">
                <a:tc>
                  <a:txBody>
                    <a:bodyPr/>
                    <a:lstStyle/>
                    <a:p>
                      <a:pPr algn="l" fontAlgn="b"/>
                      <a:r>
                        <a:rPr lang="en-GB" sz="800" b="0" i="0" u="none" strike="noStrike" kern="1200" dirty="0">
                          <a:solidFill>
                            <a:schemeClr val="tx1">
                              <a:lumMod val="50000"/>
                              <a:lumOff val="50000"/>
                            </a:schemeClr>
                          </a:solidFill>
                          <a:effectLst/>
                          <a:latin typeface="+mj-lt"/>
                          <a:ea typeface="+mn-ea"/>
                          <a:cs typeface="+mn-cs"/>
                        </a:rPr>
                        <a:t>London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15.9%</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7.5%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26.5%</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11.6%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n-lt"/>
                        </a:rPr>
                        <a:t>24.9%</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11.4%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6131">
                <a:tc>
                  <a:txBody>
                    <a:bodyPr/>
                    <a:lstStyle/>
                    <a:p>
                      <a:pPr algn="l" fontAlgn="b"/>
                      <a:r>
                        <a:rPr lang="en-GB" sz="800" b="0" i="0" u="none" strike="noStrike" kern="1200" dirty="0">
                          <a:solidFill>
                            <a:schemeClr val="tx1">
                              <a:lumMod val="50000"/>
                              <a:lumOff val="50000"/>
                            </a:schemeClr>
                          </a:solidFill>
                          <a:effectLst/>
                          <a:latin typeface="+mj-lt"/>
                          <a:ea typeface="+mn-ea"/>
                          <a:cs typeface="+mn-cs"/>
                        </a:rPr>
                        <a:t>North 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24.6%</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11.3%</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29.4%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13.6%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n-lt"/>
                        </a:rPr>
                        <a:t>37.1%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17.6%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6131">
                <a:tc>
                  <a:txBody>
                    <a:bodyPr/>
                    <a:lstStyle/>
                    <a:p>
                      <a:pPr algn="l" fontAlgn="b"/>
                      <a:r>
                        <a:rPr lang="en-GB" sz="800" b="0" i="0" u="none" strike="noStrike" kern="1200" dirty="0">
                          <a:solidFill>
                            <a:schemeClr val="tx1">
                              <a:lumMod val="50000"/>
                              <a:lumOff val="50000"/>
                            </a:schemeClr>
                          </a:solidFill>
                          <a:effectLst/>
                          <a:latin typeface="+mj-lt"/>
                          <a:ea typeface="+mn-ea"/>
                          <a:cs typeface="+mn-cs"/>
                        </a:rPr>
                        <a:t>North 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12.9%</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6.2%</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16.3%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7.5%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chemeClr val="accent4"/>
                          </a:solidFill>
                          <a:effectLst/>
                          <a:latin typeface="+mn-lt"/>
                        </a:rPr>
                        <a:t>17.4%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8.4%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6131">
                <a:tc>
                  <a:txBody>
                    <a:bodyPr/>
                    <a:lstStyle/>
                    <a:p>
                      <a:pPr algn="l" fontAlgn="b"/>
                      <a:r>
                        <a:rPr lang="en-GB" sz="800" b="0" i="0" u="none" strike="noStrike" kern="1200" dirty="0">
                          <a:solidFill>
                            <a:schemeClr val="tx1">
                              <a:lumMod val="50000"/>
                              <a:lumOff val="50000"/>
                            </a:schemeClr>
                          </a:solidFill>
                          <a:effectLst/>
                          <a:latin typeface="+mj-lt"/>
                          <a:ea typeface="+mn-ea"/>
                          <a:cs typeface="+mn-cs"/>
                        </a:rPr>
                        <a:t>South 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12.8%</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6.0%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17.2%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7.7%</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n-lt"/>
                        </a:rPr>
                        <a:t>18.2%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8.4%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6131">
                <a:tc>
                  <a:txBody>
                    <a:bodyPr/>
                    <a:lstStyle/>
                    <a:p>
                      <a:pPr algn="l" fontAlgn="b"/>
                      <a:r>
                        <a:rPr lang="en-GB" sz="800" b="0" i="0" u="none" strike="noStrike" kern="1200" dirty="0">
                          <a:solidFill>
                            <a:schemeClr val="tx1">
                              <a:lumMod val="50000"/>
                              <a:lumOff val="50000"/>
                            </a:schemeClr>
                          </a:solidFill>
                          <a:effectLst/>
                          <a:latin typeface="+mj-lt"/>
                          <a:ea typeface="+mn-ea"/>
                          <a:cs typeface="+mn-cs"/>
                        </a:rPr>
                        <a:t>South 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12.7%</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5.5%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13.4%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6.4%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n-lt"/>
                        </a:rPr>
                        <a:t>16.4%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7.9%</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6131">
                <a:tc>
                  <a:txBody>
                    <a:bodyPr/>
                    <a:lstStyle/>
                    <a:p>
                      <a:pPr algn="l" fontAlgn="b"/>
                      <a:r>
                        <a:rPr lang="en-GB" sz="800" b="0" i="0" u="none" strike="noStrike" kern="1200" dirty="0">
                          <a:solidFill>
                            <a:schemeClr val="tx1">
                              <a:lumMod val="50000"/>
                              <a:lumOff val="50000"/>
                            </a:schemeClr>
                          </a:solidFill>
                          <a:effectLst/>
                          <a:latin typeface="+mj-lt"/>
                          <a:ea typeface="+mn-ea"/>
                          <a:cs typeface="+mn-cs"/>
                        </a:rPr>
                        <a:t>West Midlands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16.6%</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8.1%</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19.1%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10.4%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n-lt"/>
                        </a:rPr>
                        <a:t>21.8%</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11.8%</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6131">
                <a:tc>
                  <a:txBody>
                    <a:bodyPr/>
                    <a:lstStyle/>
                    <a:p>
                      <a:pPr algn="l" fontAlgn="b"/>
                      <a:r>
                        <a:rPr lang="en-GB" sz="800" b="0" i="0" u="none" strike="noStrike" kern="1200" dirty="0" err="1">
                          <a:solidFill>
                            <a:schemeClr val="tx1">
                              <a:lumMod val="50000"/>
                              <a:lumOff val="50000"/>
                            </a:schemeClr>
                          </a:solidFill>
                          <a:effectLst/>
                          <a:latin typeface="+mj-lt"/>
                          <a:ea typeface="+mn-ea"/>
                          <a:cs typeface="+mn-cs"/>
                        </a:rPr>
                        <a:t>Yorks</a:t>
                      </a:r>
                      <a:r>
                        <a:rPr lang="en-GB" sz="800" b="0" i="0" u="none" strike="noStrike" kern="1200" dirty="0">
                          <a:solidFill>
                            <a:schemeClr val="tx1">
                              <a:lumMod val="50000"/>
                              <a:lumOff val="50000"/>
                            </a:schemeClr>
                          </a:solidFill>
                          <a:effectLst/>
                          <a:latin typeface="+mj-lt"/>
                          <a:ea typeface="+mn-ea"/>
                          <a:cs typeface="+mn-cs"/>
                        </a:rPr>
                        <a:t> &amp; </a:t>
                      </a:r>
                      <a:r>
                        <a:rPr lang="en-GB" sz="800" b="0" i="0" u="none" strike="noStrike" kern="1200" dirty="0" err="1">
                          <a:solidFill>
                            <a:schemeClr val="tx1">
                              <a:lumMod val="50000"/>
                              <a:lumOff val="50000"/>
                            </a:schemeClr>
                          </a:solidFill>
                          <a:effectLst/>
                          <a:latin typeface="+mj-lt"/>
                          <a:ea typeface="+mn-ea"/>
                          <a:cs typeface="+mn-cs"/>
                        </a:rPr>
                        <a:t>Humb</a:t>
                      </a:r>
                      <a:endParaRPr lang="en-GB" sz="800" b="0" i="0" u="none" strike="noStrike" kern="1200" dirty="0">
                        <a:solidFill>
                          <a:schemeClr val="tx1">
                            <a:lumMod val="50000"/>
                            <a:lumOff val="50000"/>
                          </a:schemeClr>
                        </a:solidFill>
                        <a:effectLst/>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15.7%</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bg2"/>
                          </a:solidFill>
                          <a:effectLst/>
                          <a:latin typeface="+mj-lt"/>
                        </a:rPr>
                        <a:t>7.2%</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19.3%</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6"/>
                          </a:solidFill>
                          <a:effectLst/>
                          <a:latin typeface="+mj-lt"/>
                        </a:rPr>
                        <a:t>9.4%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n-lt"/>
                        </a:rPr>
                        <a:t>20.8%</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chemeClr val="accent4"/>
                          </a:solidFill>
                          <a:effectLst/>
                          <a:latin typeface="+mj-lt"/>
                        </a:rPr>
                        <a:t>10.5%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2916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421084052"/>
              </p:ext>
            </p:extLst>
          </p:nvPr>
        </p:nvGraphicFramePr>
        <p:xfrm>
          <a:off x="300421" y="1606378"/>
          <a:ext cx="8473178" cy="4387168"/>
        </p:xfrm>
        <a:graphic>
          <a:graphicData uri="http://schemas.openxmlformats.org/drawingml/2006/table">
            <a:tbl>
              <a:tblPr firstRow="1" bandRow="1">
                <a:tableStyleId>{5C22544A-7EE6-4342-B048-85BDC9FD1C3A}</a:tableStyleId>
              </a:tblPr>
              <a:tblGrid>
                <a:gridCol w="3789374">
                  <a:extLst>
                    <a:ext uri="{9D8B030D-6E8A-4147-A177-3AD203B41FA5}">
                      <a16:colId xmlns:a16="http://schemas.microsoft.com/office/drawing/2014/main" val="20000"/>
                    </a:ext>
                  </a:extLst>
                </a:gridCol>
                <a:gridCol w="4683804">
                  <a:extLst>
                    <a:ext uri="{9D8B030D-6E8A-4147-A177-3AD203B41FA5}">
                      <a16:colId xmlns:a16="http://schemas.microsoft.com/office/drawing/2014/main" val="20001"/>
                    </a:ext>
                  </a:extLst>
                </a:gridCol>
              </a:tblGrid>
              <a:tr h="32555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dirty="0" smtClean="0">
                        <a:solidFill>
                          <a:schemeClr val="accent3"/>
                        </a:solidFill>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Headlines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240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December 2018</a:t>
                      </a:r>
                      <a:endParaRPr kumimoji="0" lang="en-US" sz="800" b="0" i="0" u="none" strike="noStrike" kern="1200" cap="none" spc="0" normalizeH="0" baseline="0" noProof="0" dirty="0">
                        <a:ln>
                          <a:noFill/>
                        </a:ln>
                        <a:solidFill>
                          <a:srgbClr val="A6A6A6"/>
                        </a:solidFill>
                        <a:effectLst/>
                        <a:uLnTx/>
                        <a:uFillTx/>
                        <a:latin typeface="Arial" charset="0"/>
                        <a:ea typeface="+mn-ea"/>
                        <a:cs typeface="Arial" charset="0"/>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chemeClr val="bg1">
                            <a:lumMod val="50000"/>
                          </a:schemeClr>
                        </a:solidFill>
                        <a:effectLst/>
                        <a:uLnTx/>
                        <a:uFillTx/>
                        <a:latin typeface="Arial" charset="0"/>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5891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Clr>
                          <a:schemeClr val="tx1">
                            <a:lumMod val="85000"/>
                            <a:lumOff val="15000"/>
                          </a:schemeClr>
                        </a:buClr>
                        <a:buSzPct val="120000"/>
                        <a:buFont typeface="Lucida Grande"/>
                        <a:buChar char="•"/>
                      </a:pPr>
                      <a:r>
                        <a:rPr kumimoji="0" lang="en-GB" sz="800" b="0" i="0" u="none" strike="noStrike" kern="1200" cap="none" spc="0" normalizeH="0" baseline="0" dirty="0" smtClean="0">
                          <a:ln>
                            <a:noFill/>
                          </a:ln>
                          <a:solidFill>
                            <a:prstClr val="black">
                              <a:lumMod val="85000"/>
                              <a:lumOff val="15000"/>
                            </a:prstClr>
                          </a:solidFill>
                          <a:effectLst/>
                          <a:uLnTx/>
                          <a:uFillTx/>
                          <a:latin typeface="+mn-lt"/>
                          <a:ea typeface="+mn-ea"/>
                          <a:cs typeface="Arial" charset="0"/>
                        </a:rPr>
                        <a:t>There were 10.4 million domestic overnight trips in GB in December 2018, which is down -4% from 10.8 million trips in December 2017. </a:t>
                      </a:r>
                    </a:p>
                    <a:p>
                      <a:pPr marL="171450" lvl="0" indent="-171450">
                        <a:buClr>
                          <a:schemeClr val="tx1">
                            <a:lumMod val="85000"/>
                            <a:lumOff val="15000"/>
                          </a:schemeClr>
                        </a:buClr>
                        <a:buSzPct val="120000"/>
                        <a:buFont typeface="Lucida Grande"/>
                        <a:buChar char="•"/>
                      </a:pPr>
                      <a:r>
                        <a:rPr kumimoji="0" lang="en-GB" sz="800" b="0" i="0" u="none" strike="noStrike" kern="1200" cap="none" spc="0" normalizeH="0" baseline="0" dirty="0" smtClean="0">
                          <a:ln>
                            <a:noFill/>
                          </a:ln>
                          <a:solidFill>
                            <a:prstClr val="black">
                              <a:lumMod val="85000"/>
                              <a:lumOff val="15000"/>
                            </a:prstClr>
                          </a:solidFill>
                          <a:effectLst/>
                          <a:uLnTx/>
                          <a:uFillTx/>
                          <a:latin typeface="+mn-lt"/>
                          <a:ea typeface="+mn-ea"/>
                          <a:cs typeface="Arial" charset="0"/>
                        </a:rPr>
                        <a:t>Expenditure increased by +3% to £1.8 billion, while the number of nights decreased by -6% to 33.0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8914">
                <a:tc>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charset="0"/>
                        </a:rPr>
                        <a:t>There were 9.1 million domestic overnight trips to England in December 2018, down by   -2% on the same month last year.</a:t>
                      </a:r>
                    </a:p>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charset="0"/>
                        </a:rPr>
                        <a:t>Spend increased by +7% to £1.5 billion, and bednights decreased by -6% to 27.9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629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Arial" charset="0"/>
                        </a:rPr>
                        <a:t>YEAR-TO-DATE </a:t>
                      </a:r>
                    </a:p>
                  </a:txBody>
                  <a:tcPr marL="72000" marR="1270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FF0000"/>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63475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dirty="0" smtClean="0">
                          <a:solidFill>
                            <a:schemeClr val="tx1"/>
                          </a:solidFill>
                          <a:latin typeface="+mn-lt"/>
                        </a:rPr>
                        <a:t>In the year to December 2018, GB trips </a:t>
                      </a:r>
                      <a:r>
                        <a:rPr lang="en-GB" sz="800" b="0" kern="1200" dirty="0" smtClean="0">
                          <a:solidFill>
                            <a:schemeClr val="tx1"/>
                          </a:solidFill>
                          <a:latin typeface="+mn-lt"/>
                          <a:ea typeface="+mn-ea"/>
                          <a:cs typeface="+mn-cs"/>
                        </a:rPr>
                        <a:t>were down by -2% at 118.5 million, compared to 120.7 million in the same period in 2017.</a:t>
                      </a:r>
                      <a:endParaRPr lang="en-GB" sz="800" b="0" kern="1200" dirty="0" smtClean="0">
                        <a:solidFill>
                          <a:srgbClr val="FF000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baseline="0" dirty="0" smtClean="0">
                          <a:solidFill>
                            <a:schemeClr val="tx1"/>
                          </a:solidFill>
                          <a:latin typeface="+mn-lt"/>
                        </a:rPr>
                        <a:t>Nights remained unchanged for the year-to-date at 370.3 million, while spend increased for the year to date by +1% to £23.9 billion.</a:t>
                      </a:r>
                      <a:endParaRPr lang="en-GB" sz="800" b="0" dirty="0" smtClean="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3475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dirty="0" smtClean="0">
                          <a:solidFill>
                            <a:schemeClr val="tx1"/>
                          </a:solidFill>
                          <a:latin typeface="+mn-lt"/>
                        </a:rPr>
                        <a:t>In the year to</a:t>
                      </a:r>
                      <a:r>
                        <a:rPr lang="en-GB" sz="800" b="0" baseline="0" dirty="0" smtClean="0">
                          <a:solidFill>
                            <a:schemeClr val="tx1"/>
                          </a:solidFill>
                          <a:latin typeface="+mn-lt"/>
                        </a:rPr>
                        <a:t> December </a:t>
                      </a:r>
                      <a:r>
                        <a:rPr lang="en-GB" sz="800" b="0" dirty="0" smtClean="0">
                          <a:solidFill>
                            <a:schemeClr val="tx1"/>
                          </a:solidFill>
                          <a:latin typeface="+mn-lt"/>
                        </a:rPr>
                        <a:t>2018, trips to England decreased by -3% to</a:t>
                      </a:r>
                      <a:r>
                        <a:rPr lang="en-GB" sz="800" b="0" baseline="0" dirty="0" smtClean="0">
                          <a:solidFill>
                            <a:schemeClr val="tx1"/>
                          </a:solidFill>
                          <a:latin typeface="+mn-lt"/>
                        </a:rPr>
                        <a:t> 97.4</a:t>
                      </a:r>
                      <a:r>
                        <a:rPr lang="en-GB" sz="800" b="0" dirty="0" smtClean="0">
                          <a:solidFill>
                            <a:schemeClr val="tx1"/>
                          </a:solidFill>
                          <a:latin typeface="+mn-lt"/>
                        </a:rPr>
                        <a:t> million,</a:t>
                      </a:r>
                      <a:r>
                        <a:rPr lang="en-GB" sz="800" b="0" baseline="0" dirty="0" smtClean="0">
                          <a:solidFill>
                            <a:schemeClr val="tx1"/>
                          </a:solidFill>
                          <a:latin typeface="+mn-lt"/>
                        </a:rPr>
                        <a:t> compared to 100.6 million in the same period in 2017</a:t>
                      </a:r>
                      <a:r>
                        <a:rPr lang="en-GB" sz="800" b="0" kern="1200" dirty="0" smtClean="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kern="1200" dirty="0" smtClean="0">
                          <a:solidFill>
                            <a:schemeClr val="tx1"/>
                          </a:solidFill>
                          <a:latin typeface="+mn-lt"/>
                          <a:ea typeface="+mn-ea"/>
                          <a:cs typeface="+mn-cs"/>
                        </a:rPr>
                        <a:t>Nights were</a:t>
                      </a:r>
                      <a:r>
                        <a:rPr lang="en-GB" sz="800" b="0" kern="1200" baseline="0" dirty="0" smtClean="0">
                          <a:solidFill>
                            <a:schemeClr val="tx1"/>
                          </a:solidFill>
                          <a:latin typeface="+mn-lt"/>
                          <a:ea typeface="+mn-ea"/>
                          <a:cs typeface="+mn-cs"/>
                        </a:rPr>
                        <a:t> down by -2% at 294.3 million</a:t>
                      </a:r>
                      <a:r>
                        <a:rPr lang="en-GB" sz="800" b="0" kern="1200" dirty="0" smtClean="0">
                          <a:solidFill>
                            <a:schemeClr val="tx1"/>
                          </a:solidFill>
                          <a:latin typeface="+mn-lt"/>
                          <a:ea typeface="+mn-ea"/>
                          <a:cs typeface="+mn-cs"/>
                        </a:rPr>
                        <a:t>,</a:t>
                      </a:r>
                      <a:r>
                        <a:rPr lang="en-GB" sz="800" b="0" kern="1200" baseline="0" dirty="0" smtClean="0">
                          <a:solidFill>
                            <a:schemeClr val="tx1"/>
                          </a:solidFill>
                          <a:latin typeface="+mn-lt"/>
                          <a:ea typeface="+mn-ea"/>
                          <a:cs typeface="+mn-cs"/>
                        </a:rPr>
                        <a:t> while spend increased by +1% for the year to date to £19.3 billion</a:t>
                      </a:r>
                      <a:r>
                        <a:rPr lang="en-GB" sz="800" b="0" kern="1200" dirty="0" smtClean="0">
                          <a:solidFill>
                            <a:schemeClr val="tx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34544">
                <a:tc>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Context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611028">
                <a:tc>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anose="020B0604020202020204" pitchFamily="34" charset="0"/>
                        <a:buChar char="•"/>
                      </a:pPr>
                      <a:r>
                        <a:rPr lang="en-GB" sz="800" b="0" kern="1200" baseline="0" dirty="0" smtClean="0">
                          <a:solidFill>
                            <a:schemeClr val="tx1"/>
                          </a:solidFill>
                          <a:latin typeface="+mn-lt"/>
                          <a:ea typeface="+mn-ea"/>
                          <a:cs typeface="+mn-cs"/>
                        </a:rPr>
                        <a:t>December started mild and changeable with westerly winds, and this pattern continued until the 9</a:t>
                      </a:r>
                      <a:r>
                        <a:rPr lang="en-GB" sz="800" b="0" kern="1200" baseline="30000" dirty="0" smtClean="0">
                          <a:solidFill>
                            <a:schemeClr val="tx1"/>
                          </a:solidFill>
                          <a:latin typeface="+mn-lt"/>
                          <a:ea typeface="+mn-ea"/>
                          <a:cs typeface="+mn-cs"/>
                        </a:rPr>
                        <a:t>th,</a:t>
                      </a:r>
                      <a:r>
                        <a:rPr lang="en-GB" sz="800" b="0" kern="1200" baseline="0" dirty="0" smtClean="0">
                          <a:solidFill>
                            <a:schemeClr val="tx1"/>
                          </a:solidFill>
                          <a:latin typeface="+mn-lt"/>
                          <a:ea typeface="+mn-ea"/>
                          <a:cs typeface="+mn-cs"/>
                        </a:rPr>
                        <a:t> followed by a colder quieter spell between the 10th and 14th, Storm Deirdre brought widespread freezing rain on the 15th, The mild changeable weather returned from the 16th to 23rd.  From the 24th onwards it was somewhat more settled.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0" y="1"/>
            <a:ext cx="9143999" cy="878696"/>
          </a:xfrm>
        </p:spPr>
        <p:txBody>
          <a:bodyPr/>
          <a:lstStyle/>
          <a:p>
            <a:r>
              <a:rPr lang="en-GB" dirty="0" smtClean="0"/>
              <a:t>Summary of Results </a:t>
            </a:r>
            <a:r>
              <a:rPr lang="en-GB" dirty="0" smtClean="0">
                <a:solidFill>
                  <a:schemeClr val="tx1">
                    <a:lumMod val="50000"/>
                    <a:lumOff val="50000"/>
                  </a:schemeClr>
                </a:solidFill>
              </a:rPr>
              <a:t>GB And England</a:t>
            </a:r>
            <a:endParaRPr lang="en-GB" dirty="0">
              <a:solidFill>
                <a:schemeClr val="tx1">
                  <a:lumMod val="50000"/>
                  <a:lumOff val="50000"/>
                </a:schemeClr>
              </a:solidFill>
            </a:endParaRPr>
          </a:p>
        </p:txBody>
      </p:sp>
      <p:sp>
        <p:nvSpPr>
          <p:cNvPr id="6" name="TextBox 5"/>
          <p:cNvSpPr txBox="1"/>
          <p:nvPr/>
        </p:nvSpPr>
        <p:spPr>
          <a:xfrm>
            <a:off x="1160710" y="1646770"/>
            <a:ext cx="710082" cy="230832"/>
          </a:xfrm>
          <a:prstGeom prst="rect">
            <a:avLst/>
          </a:prstGeom>
          <a:noFill/>
        </p:spPr>
        <p:txBody>
          <a:bodyPr wrap="square" rtlCol="0">
            <a:spAutoFit/>
          </a:bodyPr>
          <a:lstStyle/>
          <a:p>
            <a:pPr algn="ctr"/>
            <a:r>
              <a:rPr lang="en-US" sz="900" b="0" dirty="0" err="1" smtClean="0">
                <a:solidFill>
                  <a:srgbClr val="FF4359"/>
                </a:solidFill>
                <a:latin typeface="Verdana"/>
              </a:rPr>
              <a:t>Trips</a:t>
            </a:r>
          </a:p>
        </p:txBody>
      </p:sp>
      <p:sp>
        <p:nvSpPr>
          <p:cNvPr id="20" name="TextBox 19"/>
          <p:cNvSpPr txBox="1"/>
          <p:nvPr/>
        </p:nvSpPr>
        <p:spPr>
          <a:xfrm>
            <a:off x="2056514" y="1646770"/>
            <a:ext cx="710082" cy="230832"/>
          </a:xfrm>
          <a:prstGeom prst="rect">
            <a:avLst/>
          </a:prstGeom>
          <a:noFill/>
        </p:spPr>
        <p:txBody>
          <a:bodyPr wrap="square" rtlCol="0">
            <a:spAutoFit/>
          </a:bodyPr>
          <a:lstStyle/>
          <a:p>
            <a:pPr algn="ctr"/>
            <a:r>
              <a:rPr lang="en-US" sz="900" b="0" dirty="0" err="1" smtClean="0">
                <a:solidFill>
                  <a:srgbClr val="FF4359"/>
                </a:solidFill>
                <a:latin typeface="Verdana"/>
              </a:rPr>
              <a:t>Nights</a:t>
            </a:r>
          </a:p>
        </p:txBody>
      </p:sp>
      <p:grpSp>
        <p:nvGrpSpPr>
          <p:cNvPr id="24" name="Group 23"/>
          <p:cNvGrpSpPr/>
          <p:nvPr/>
        </p:nvGrpSpPr>
        <p:grpSpPr>
          <a:xfrm>
            <a:off x="375583" y="5463374"/>
            <a:ext cx="2314532" cy="503032"/>
            <a:chOff x="375583" y="4954585"/>
            <a:chExt cx="2314532" cy="503032"/>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3" y="5042288"/>
              <a:ext cx="464163" cy="336518"/>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2001" y="4954585"/>
              <a:ext cx="508114" cy="503032"/>
            </a:xfrm>
            <a:prstGeom prst="rect">
              <a:avLst/>
            </a:prstGeom>
            <a:effectLst/>
          </p:spPr>
        </p:pic>
      </p:grpSp>
      <p:sp>
        <p:nvSpPr>
          <p:cNvPr id="36" name="TextBox 35"/>
          <p:cNvSpPr txBox="1"/>
          <p:nvPr/>
        </p:nvSpPr>
        <p:spPr>
          <a:xfrm>
            <a:off x="2082452" y="5093816"/>
            <a:ext cx="710082" cy="230832"/>
          </a:xfrm>
          <a:prstGeom prst="rect">
            <a:avLst/>
          </a:prstGeom>
          <a:noFill/>
        </p:spPr>
        <p:txBody>
          <a:bodyPr wrap="square" rtlCol="0">
            <a:spAutoFit/>
          </a:bodyPr>
          <a:lstStyle/>
          <a:p>
            <a:pPr algn="ctr"/>
            <a:r>
              <a:rPr lang="en-US" sz="900" b="0" dirty="0" err="1" smtClean="0">
                <a:solidFill>
                  <a:srgbClr val="FF4359"/>
                </a:solidFill>
                <a:latin typeface="Verdana"/>
              </a:rPr>
              <a:t>Weather</a:t>
            </a:r>
          </a:p>
        </p:txBody>
      </p:sp>
      <p:sp>
        <p:nvSpPr>
          <p:cNvPr id="27" name="TextBox 26"/>
          <p:cNvSpPr txBox="1"/>
          <p:nvPr/>
        </p:nvSpPr>
        <p:spPr>
          <a:xfrm>
            <a:off x="2928465" y="1646770"/>
            <a:ext cx="710082" cy="230832"/>
          </a:xfrm>
          <a:prstGeom prst="rect">
            <a:avLst/>
          </a:prstGeom>
          <a:noFill/>
        </p:spPr>
        <p:txBody>
          <a:bodyPr wrap="square" rtlCol="0">
            <a:spAutoFit/>
          </a:bodyPr>
          <a:lstStyle/>
          <a:p>
            <a:pPr algn="ctr"/>
            <a:r>
              <a:rPr lang="en-US" sz="900" b="0" dirty="0" smtClean="0">
                <a:solidFill>
                  <a:srgbClr val="FF4359"/>
                </a:solidFill>
                <a:latin typeface="Verdana"/>
              </a:rPr>
              <a:t>Spend</a:t>
            </a:r>
          </a:p>
        </p:txBody>
      </p:sp>
      <p:grpSp>
        <p:nvGrpSpPr>
          <p:cNvPr id="4" name="Group 3"/>
          <p:cNvGrpSpPr/>
          <p:nvPr/>
        </p:nvGrpSpPr>
        <p:grpSpPr>
          <a:xfrm>
            <a:off x="375582" y="2267567"/>
            <a:ext cx="3159521" cy="503194"/>
            <a:chOff x="375582" y="2267567"/>
            <a:chExt cx="3159521" cy="503194"/>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2" y="2358184"/>
              <a:ext cx="464163" cy="336518"/>
            </a:xfrm>
            <a:prstGeom prst="rect">
              <a:avLst/>
            </a:prstGeom>
          </p:spPr>
        </p:pic>
        <p:sp>
          <p:nvSpPr>
            <p:cNvPr id="47" name="Oval 46"/>
            <p:cNvSpPr/>
            <p:nvPr/>
          </p:nvSpPr>
          <p:spPr>
            <a:xfrm>
              <a:off x="1266974" y="2267567"/>
              <a:ext cx="503194" cy="503194"/>
            </a:xfrm>
            <a:prstGeom prst="ellipse">
              <a:avLst/>
            </a:pr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prstClr val="white"/>
                  </a:solidFill>
                </a:rPr>
                <a:t>-</a:t>
              </a:r>
              <a:r>
                <a:rPr lang="en-US" sz="900" b="0" dirty="0">
                  <a:solidFill>
                    <a:prstClr val="white"/>
                  </a:solidFill>
                </a:rPr>
                <a:t>4</a:t>
              </a:r>
              <a:r>
                <a:rPr lang="en-US" sz="900" b="0" dirty="0" smtClean="0">
                  <a:solidFill>
                    <a:prstClr val="white"/>
                  </a:solidFill>
                </a:rPr>
                <a:t>%</a:t>
              </a:r>
            </a:p>
          </p:txBody>
        </p:sp>
        <p:sp>
          <p:nvSpPr>
            <p:cNvPr id="19" name="Oval 18"/>
            <p:cNvSpPr/>
            <p:nvPr/>
          </p:nvSpPr>
          <p:spPr>
            <a:xfrm>
              <a:off x="2149441" y="2267567"/>
              <a:ext cx="503194" cy="503194"/>
            </a:xfrm>
            <a:prstGeom prst="ellipse">
              <a:avLst/>
            </a:pr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a:t>
              </a:r>
              <a:r>
                <a:rPr lang="en-US" sz="900" b="0" dirty="0">
                  <a:solidFill>
                    <a:srgbClr val="FFFFFF"/>
                  </a:solidFill>
                </a:rPr>
                <a:t>6</a:t>
              </a:r>
              <a:r>
                <a:rPr lang="en-US" sz="900" b="0" dirty="0" smtClean="0">
                  <a:solidFill>
                    <a:srgbClr val="FFFFFF"/>
                  </a:solidFill>
                </a:rPr>
                <a:t>%</a:t>
              </a:r>
            </a:p>
          </p:txBody>
        </p:sp>
        <p:sp>
          <p:nvSpPr>
            <p:cNvPr id="31" name="Oval 30"/>
            <p:cNvSpPr/>
            <p:nvPr/>
          </p:nvSpPr>
          <p:spPr>
            <a:xfrm>
              <a:off x="3031909" y="2267567"/>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+3%</a:t>
              </a:r>
            </a:p>
          </p:txBody>
        </p:sp>
      </p:grpSp>
      <p:grpSp>
        <p:nvGrpSpPr>
          <p:cNvPr id="5" name="Group 4"/>
          <p:cNvGrpSpPr/>
          <p:nvPr/>
        </p:nvGrpSpPr>
        <p:grpSpPr>
          <a:xfrm>
            <a:off x="378741" y="2943551"/>
            <a:ext cx="3156362" cy="503194"/>
            <a:chOff x="378741" y="2943551"/>
            <a:chExt cx="3156362" cy="503194"/>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41" y="3033045"/>
              <a:ext cx="457847" cy="336518"/>
            </a:xfrm>
            <a:prstGeom prst="rect">
              <a:avLst/>
            </a:prstGeom>
            <a:effectLst>
              <a:outerShdw blurRad="127000" dir="2700000" algn="tl" rotWithShape="0">
                <a:srgbClr val="000000">
                  <a:alpha val="15000"/>
                </a:srgbClr>
              </a:outerShdw>
            </a:effectLst>
          </p:spPr>
        </p:pic>
        <p:sp>
          <p:nvSpPr>
            <p:cNvPr id="29" name="Oval 28"/>
            <p:cNvSpPr/>
            <p:nvPr/>
          </p:nvSpPr>
          <p:spPr>
            <a:xfrm>
              <a:off x="1266974" y="2943551"/>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a:t>
              </a:r>
              <a:r>
                <a:rPr lang="en-US" sz="900" b="0" dirty="0">
                  <a:solidFill>
                    <a:srgbClr val="FFFFFF"/>
                  </a:solidFill>
                </a:rPr>
                <a:t>2</a:t>
              </a:r>
              <a:r>
                <a:rPr lang="en-US" sz="900" b="0" dirty="0" smtClean="0">
                  <a:solidFill>
                    <a:srgbClr val="FFFFFF"/>
                  </a:solidFill>
                </a:rPr>
                <a:t>%</a:t>
              </a:r>
            </a:p>
          </p:txBody>
        </p:sp>
        <p:sp>
          <p:nvSpPr>
            <p:cNvPr id="30" name="Oval 29"/>
            <p:cNvSpPr/>
            <p:nvPr/>
          </p:nvSpPr>
          <p:spPr>
            <a:xfrm>
              <a:off x="2149441" y="2943551"/>
              <a:ext cx="503194" cy="503194"/>
            </a:xfrm>
            <a:prstGeom prst="ellipse">
              <a:avLst/>
            </a:pr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a:t>
              </a:r>
              <a:r>
                <a:rPr lang="en-US" sz="900" b="0" dirty="0">
                  <a:solidFill>
                    <a:srgbClr val="FFFFFF"/>
                  </a:solidFill>
                </a:rPr>
                <a:t>6</a:t>
              </a:r>
              <a:r>
                <a:rPr lang="en-US" sz="900" b="0" dirty="0" smtClean="0">
                  <a:solidFill>
                    <a:srgbClr val="FFFFFF"/>
                  </a:solidFill>
                </a:rPr>
                <a:t>%</a:t>
              </a:r>
            </a:p>
          </p:txBody>
        </p:sp>
        <p:sp>
          <p:nvSpPr>
            <p:cNvPr id="35" name="Oval 34"/>
            <p:cNvSpPr/>
            <p:nvPr/>
          </p:nvSpPr>
          <p:spPr>
            <a:xfrm>
              <a:off x="3031909" y="2943551"/>
              <a:ext cx="503194" cy="503194"/>
            </a:xfrm>
            <a:prstGeom prst="ellipse">
              <a:avLst/>
            </a:prstGeom>
            <a:solidFill>
              <a:schemeClr val="accent5">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+7%</a:t>
              </a:r>
            </a:p>
          </p:txBody>
        </p:sp>
      </p:grpSp>
      <p:grpSp>
        <p:nvGrpSpPr>
          <p:cNvPr id="7" name="Group 6"/>
          <p:cNvGrpSpPr/>
          <p:nvPr/>
        </p:nvGrpSpPr>
        <p:grpSpPr>
          <a:xfrm>
            <a:off x="375583" y="3841188"/>
            <a:ext cx="3159520" cy="503194"/>
            <a:chOff x="375583" y="3841188"/>
            <a:chExt cx="3159520" cy="503194"/>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3" y="3939756"/>
              <a:ext cx="464163" cy="336518"/>
            </a:xfrm>
            <a:prstGeom prst="rect">
              <a:avLst/>
            </a:prstGeom>
          </p:spPr>
        </p:pic>
        <p:sp>
          <p:nvSpPr>
            <p:cNvPr id="33" name="Oval 32"/>
            <p:cNvSpPr/>
            <p:nvPr/>
          </p:nvSpPr>
          <p:spPr>
            <a:xfrm>
              <a:off x="1266974" y="3841188"/>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a:t>
              </a:r>
            </a:p>
          </p:txBody>
        </p:sp>
        <p:sp>
          <p:nvSpPr>
            <p:cNvPr id="34" name="Oval 33"/>
            <p:cNvSpPr/>
            <p:nvPr/>
          </p:nvSpPr>
          <p:spPr>
            <a:xfrm>
              <a:off x="2157393" y="3841188"/>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0</a:t>
              </a:r>
              <a:r>
                <a:rPr lang="en-US" sz="900" b="0" dirty="0" smtClean="0">
                  <a:solidFill>
                    <a:srgbClr val="FFFFFF"/>
                  </a:solidFill>
                </a:rPr>
                <a:t>%</a:t>
              </a:r>
            </a:p>
          </p:txBody>
        </p:sp>
        <p:sp>
          <p:nvSpPr>
            <p:cNvPr id="37" name="Oval 36"/>
            <p:cNvSpPr/>
            <p:nvPr/>
          </p:nvSpPr>
          <p:spPr>
            <a:xfrm>
              <a:off x="3031909" y="3841188"/>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grpSp>
      <p:grpSp>
        <p:nvGrpSpPr>
          <p:cNvPr id="8" name="Group 7"/>
          <p:cNvGrpSpPr/>
          <p:nvPr/>
        </p:nvGrpSpPr>
        <p:grpSpPr>
          <a:xfrm>
            <a:off x="378741" y="4501442"/>
            <a:ext cx="3156362" cy="503194"/>
            <a:chOff x="378741" y="4501442"/>
            <a:chExt cx="3156362" cy="503194"/>
          </a:xfrm>
        </p:grpSpPr>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41" y="4559960"/>
              <a:ext cx="457847" cy="336518"/>
            </a:xfrm>
            <a:prstGeom prst="rect">
              <a:avLst/>
            </a:prstGeom>
            <a:effectLst>
              <a:outerShdw blurRad="127000" dir="2700000" algn="tl" rotWithShape="0">
                <a:srgbClr val="000000">
                  <a:alpha val="15000"/>
                </a:srgbClr>
              </a:outerShdw>
            </a:effectLst>
          </p:spPr>
        </p:pic>
        <p:sp>
          <p:nvSpPr>
            <p:cNvPr id="45" name="Oval 44"/>
            <p:cNvSpPr/>
            <p:nvPr/>
          </p:nvSpPr>
          <p:spPr>
            <a:xfrm>
              <a:off x="1266974" y="450144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-3%</a:t>
              </a:r>
            </a:p>
          </p:txBody>
        </p:sp>
        <p:sp>
          <p:nvSpPr>
            <p:cNvPr id="46" name="Oval 45"/>
            <p:cNvSpPr/>
            <p:nvPr/>
          </p:nvSpPr>
          <p:spPr>
            <a:xfrm>
              <a:off x="2161368" y="450144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a:t>
              </a:r>
            </a:p>
          </p:txBody>
        </p:sp>
        <p:sp>
          <p:nvSpPr>
            <p:cNvPr id="39" name="Oval 38"/>
            <p:cNvSpPr/>
            <p:nvPr/>
          </p:nvSpPr>
          <p:spPr>
            <a:xfrm>
              <a:off x="3031909" y="450144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grpSp>
    </p:spTree>
    <p:extLst>
      <p:ext uri="{BB962C8B-B14F-4D97-AF65-F5344CB8AC3E}">
        <p14:creationId xmlns:p14="http://schemas.microsoft.com/office/powerpoint/2010/main" val="23151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2734782374"/>
              </p:ext>
            </p:extLst>
          </p:nvPr>
        </p:nvGraphicFramePr>
        <p:xfrm>
          <a:off x="300421" y="1606377"/>
          <a:ext cx="8473178" cy="2406894"/>
        </p:xfrm>
        <a:graphic>
          <a:graphicData uri="http://schemas.openxmlformats.org/drawingml/2006/table">
            <a:tbl>
              <a:tblPr firstRow="1" bandRow="1">
                <a:tableStyleId>{5C22544A-7EE6-4342-B048-85BDC9FD1C3A}</a:tableStyleId>
              </a:tblPr>
              <a:tblGrid>
                <a:gridCol w="757875">
                  <a:extLst>
                    <a:ext uri="{9D8B030D-6E8A-4147-A177-3AD203B41FA5}">
                      <a16:colId xmlns:a16="http://schemas.microsoft.com/office/drawing/2014/main" val="20000"/>
                    </a:ext>
                  </a:extLst>
                </a:gridCol>
                <a:gridCol w="917281">
                  <a:extLst>
                    <a:ext uri="{9D8B030D-6E8A-4147-A177-3AD203B41FA5}">
                      <a16:colId xmlns:a16="http://schemas.microsoft.com/office/drawing/2014/main" val="20001"/>
                    </a:ext>
                  </a:extLst>
                </a:gridCol>
                <a:gridCol w="917282">
                  <a:extLst>
                    <a:ext uri="{9D8B030D-6E8A-4147-A177-3AD203B41FA5}">
                      <a16:colId xmlns:a16="http://schemas.microsoft.com/office/drawing/2014/main" val="20002"/>
                    </a:ext>
                  </a:extLst>
                </a:gridCol>
                <a:gridCol w="917281">
                  <a:extLst>
                    <a:ext uri="{9D8B030D-6E8A-4147-A177-3AD203B41FA5}">
                      <a16:colId xmlns:a16="http://schemas.microsoft.com/office/drawing/2014/main" val="20003"/>
                    </a:ext>
                  </a:extLst>
                </a:gridCol>
                <a:gridCol w="279655">
                  <a:extLst>
                    <a:ext uri="{9D8B030D-6E8A-4147-A177-3AD203B41FA5}">
                      <a16:colId xmlns:a16="http://schemas.microsoft.com/office/drawing/2014/main" val="20004"/>
                    </a:ext>
                  </a:extLst>
                </a:gridCol>
                <a:gridCol w="4683804">
                  <a:extLst>
                    <a:ext uri="{9D8B030D-6E8A-4147-A177-3AD203B41FA5}">
                      <a16:colId xmlns:a16="http://schemas.microsoft.com/office/drawing/2014/main" val="20005"/>
                    </a:ext>
                  </a:extLst>
                </a:gridCol>
              </a:tblGrid>
              <a:tr h="332271">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Arial" charset="0"/>
                        </a:rPr>
                        <a:t>YEAR-TO-DATE </a:t>
                      </a:r>
                      <a:r>
                        <a:rPr kumimoji="0" lang="en-US" sz="700" b="0" i="0" u="none" strike="noStrike" kern="1200" cap="none" spc="0" normalizeH="0" baseline="0" noProof="0" dirty="0" smtClean="0">
                          <a:ln>
                            <a:noFill/>
                          </a:ln>
                          <a:solidFill>
                            <a:srgbClr val="A6A6A6"/>
                          </a:solidFill>
                          <a:effectLst/>
                          <a:uLnTx/>
                          <a:uFillTx/>
                          <a:latin typeface="+mn-lt"/>
                          <a:ea typeface="+mn-ea"/>
                          <a:cs typeface="Arial" charset="0"/>
                        </a:rPr>
                        <a:t>(January-December 2018)</a:t>
                      </a: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Trip Characteristics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240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prstClr val="white">
                              <a:lumMod val="50000"/>
                            </a:prstClr>
                          </a:solidFill>
                          <a:effectLst/>
                          <a:uLnTx/>
                          <a:uFillTx/>
                          <a:latin typeface="+mn-lt"/>
                          <a:ea typeface="+mn-ea"/>
                          <a:cs typeface="+mn-cs"/>
                        </a:rPr>
                        <a:t> </a:t>
                      </a:r>
                      <a:endParaRPr kumimoji="0" lang="en-US" sz="8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Trips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Nights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Spend</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a:solidFill>
                          <a:srgbClr val="FF4359"/>
                        </a:solidFill>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chemeClr val="accent3">
                              <a:lumMod val="60000"/>
                              <a:lumOff val="40000"/>
                            </a:schemeClr>
                          </a:solidFill>
                          <a:effectLst/>
                          <a:uLnTx/>
                          <a:uFillTx/>
                          <a:latin typeface="+mn-lt"/>
                          <a:ea typeface="+mn-ea"/>
                          <a:cs typeface="Arial" charset="0"/>
                        </a:rPr>
                        <a:t>PURPOSE</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600101">
                <a:tc gridSpan="5">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tx1">
                            <a:lumMod val="85000"/>
                            <a:lumOff val="15000"/>
                          </a:schemeClr>
                        </a:buClr>
                        <a:buSzPct val="120000"/>
                        <a:buFont typeface="Lucida Grande"/>
                        <a:buChar char="•"/>
                        <a:tabLst/>
                        <a:defRPr/>
                      </a:pPr>
                      <a:r>
                        <a:rPr lang="en-GB" sz="800" b="1" dirty="0" smtClean="0">
                          <a:solidFill>
                            <a:schemeClr val="tx1">
                              <a:lumMod val="85000"/>
                              <a:lumOff val="15000"/>
                            </a:schemeClr>
                          </a:solidFill>
                          <a:latin typeface="+mn-lt"/>
                        </a:rPr>
                        <a:t>HOLIDAY TRIPS </a:t>
                      </a:r>
                      <a:r>
                        <a:rPr lang="en-GB" sz="800" b="0" dirty="0" smtClean="0">
                          <a:solidFill>
                            <a:schemeClr val="tx1">
                              <a:lumMod val="85000"/>
                              <a:lumOff val="15000"/>
                            </a:schemeClr>
                          </a:solidFill>
                          <a:latin typeface="+mn-lt"/>
                        </a:rPr>
                        <a:t>in</a:t>
                      </a:r>
                      <a:r>
                        <a:rPr lang="en-GB" sz="800" b="0" baseline="0" dirty="0" smtClean="0">
                          <a:solidFill>
                            <a:schemeClr val="tx1">
                              <a:lumMod val="85000"/>
                              <a:lumOff val="15000"/>
                            </a:schemeClr>
                          </a:solidFill>
                          <a:latin typeface="+mn-lt"/>
                        </a:rPr>
                        <a:t> England from January to December 2018 decreased by -4% compared to the same period in 2017, with 45.2 million trips recorded.</a:t>
                      </a:r>
                      <a:endParaRPr lang="en-GB" sz="800" b="1" dirty="0" smtClean="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baseline="0" dirty="0" smtClean="0">
                          <a:solidFill>
                            <a:schemeClr val="tx1">
                              <a:lumMod val="85000"/>
                              <a:lumOff val="15000"/>
                            </a:schemeClr>
                          </a:solidFill>
                          <a:latin typeface="+mn-lt"/>
                        </a:rPr>
                        <a:t>Expenditure increased by 1% at £11.1 billion, while nights decreased by -4% to 151.1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00101">
                <a:tc gridSpan="5">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lang="en-GB" sz="800" b="1" dirty="0" smtClean="0">
                          <a:solidFill>
                            <a:schemeClr val="tx1">
                              <a:lumMod val="85000"/>
                              <a:lumOff val="15000"/>
                            </a:schemeClr>
                          </a:solidFill>
                          <a:latin typeface="+mn-lt"/>
                        </a:rPr>
                        <a:t>VISITS</a:t>
                      </a:r>
                      <a:r>
                        <a:rPr lang="en-GB" sz="800" b="1" baseline="0" dirty="0" smtClean="0">
                          <a:solidFill>
                            <a:schemeClr val="tx1">
                              <a:lumMod val="85000"/>
                              <a:lumOff val="15000"/>
                            </a:schemeClr>
                          </a:solidFill>
                          <a:latin typeface="+mn-lt"/>
                        </a:rPr>
                        <a:t> TO FRIENDS AND RELATIVES </a:t>
                      </a:r>
                      <a:r>
                        <a:rPr lang="en-GB" sz="800" b="0" baseline="0" dirty="0" smtClean="0">
                          <a:solidFill>
                            <a:schemeClr val="tx1">
                              <a:lumMod val="85000"/>
                              <a:lumOff val="15000"/>
                            </a:schemeClr>
                          </a:solidFill>
                          <a:latin typeface="+mn-lt"/>
                        </a:rPr>
                        <a:t>decreased by -3% to 35.5 million, with bednights up by +1% and expenditure decreasing -1%. </a:t>
                      </a:r>
                      <a:r>
                        <a:rPr lang="en-GB" sz="800" b="0" kern="1200" baseline="0" dirty="0" smtClean="0">
                          <a:solidFill>
                            <a:schemeClr val="tx1">
                              <a:lumMod val="85000"/>
                              <a:lumOff val="15000"/>
                            </a:schemeClr>
                          </a:solidFill>
                          <a:latin typeface="+mn-lt"/>
                          <a:ea typeface="+mn-ea"/>
                          <a:cs typeface="+mn-cs"/>
                        </a:rPr>
                        <a:t>Non-holiday VFR trip volume decreased by -3% and holiday VFR trips decreased by -3%.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00101">
                <a:tc gridSpan="5">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lang="en-GB" sz="800" b="1" dirty="0" smtClean="0">
                          <a:solidFill>
                            <a:schemeClr val="tx1">
                              <a:lumMod val="85000"/>
                              <a:lumOff val="15000"/>
                            </a:schemeClr>
                          </a:solidFill>
                          <a:latin typeface="+mn-lt"/>
                        </a:rPr>
                        <a:t>BUSINESS</a:t>
                      </a:r>
                      <a:r>
                        <a:rPr lang="en-GB" sz="800" b="0" dirty="0" smtClean="0">
                          <a:solidFill>
                            <a:schemeClr val="tx1">
                              <a:lumMod val="85000"/>
                              <a:lumOff val="15000"/>
                            </a:schemeClr>
                          </a:solidFill>
                          <a:latin typeface="+mn-lt"/>
                        </a:rPr>
                        <a:t> trips</a:t>
                      </a:r>
                      <a:r>
                        <a:rPr lang="en-GB" sz="800" b="0" baseline="0" dirty="0" smtClean="0">
                          <a:solidFill>
                            <a:schemeClr val="tx1">
                              <a:lumMod val="85000"/>
                              <a:lumOff val="15000"/>
                            </a:schemeClr>
                          </a:solidFill>
                          <a:latin typeface="+mn-lt"/>
                        </a:rPr>
                        <a:t> decreased for the January to December period by -2% to 13.9 million. Nights increased by +1%, whilst spend increased compared to the same period in 2017, by +7%.</a:t>
                      </a:r>
                      <a:endParaRPr kumimoji="0" lang="en-GB" sz="800" b="0" i="0" u="none" strike="noStrike" kern="1200" cap="none" spc="0" normalizeH="0" baseline="0" noProof="0" dirty="0">
                        <a:ln>
                          <a:noFill/>
                        </a:ln>
                        <a:solidFill>
                          <a:prstClr val="black">
                            <a:lumMod val="85000"/>
                            <a:lumOff val="15000"/>
                          </a:prstClr>
                        </a:solidFill>
                        <a:effectLst/>
                        <a:uLnTx/>
                        <a:uFillTx/>
                        <a:latin typeface="+mn-lt"/>
                        <a:ea typeface="+mn-ea"/>
                        <a:cs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GB" dirty="0"/>
              <a:t>Summary of Results </a:t>
            </a:r>
            <a:r>
              <a:rPr lang="en-GB" dirty="0" smtClean="0">
                <a:solidFill>
                  <a:schemeClr val="tx1">
                    <a:lumMod val="50000"/>
                    <a:lumOff val="50000"/>
                  </a:schemeClr>
                </a:solidFill>
              </a:rPr>
              <a:t>England</a:t>
            </a:r>
            <a:endParaRPr lang="en-GB" dirty="0"/>
          </a:p>
        </p:txBody>
      </p:sp>
      <p:graphicFrame>
        <p:nvGraphicFramePr>
          <p:cNvPr id="22" name="Table 21"/>
          <p:cNvGraphicFramePr>
            <a:graphicFrameLocks noGrp="1"/>
          </p:cNvGraphicFramePr>
          <p:nvPr>
            <p:extLst>
              <p:ext uri="{D42A27DB-BD31-4B8C-83A1-F6EECF244321}">
                <p14:modId xmlns:p14="http://schemas.microsoft.com/office/powerpoint/2010/main" val="3500670202"/>
              </p:ext>
            </p:extLst>
          </p:nvPr>
        </p:nvGraphicFramePr>
        <p:xfrm>
          <a:off x="307966" y="4040250"/>
          <a:ext cx="8473178" cy="1697595"/>
        </p:xfrm>
        <a:graphic>
          <a:graphicData uri="http://schemas.openxmlformats.org/drawingml/2006/table">
            <a:tbl>
              <a:tblPr firstRow="1" bandRow="1">
                <a:tableStyleId>{5C22544A-7EE6-4342-B048-85BDC9FD1C3A}</a:tableStyleId>
              </a:tblPr>
              <a:tblGrid>
                <a:gridCol w="1110742">
                  <a:extLst>
                    <a:ext uri="{9D8B030D-6E8A-4147-A177-3AD203B41FA5}">
                      <a16:colId xmlns:a16="http://schemas.microsoft.com/office/drawing/2014/main" val="20000"/>
                    </a:ext>
                  </a:extLst>
                </a:gridCol>
                <a:gridCol w="1023055">
                  <a:extLst>
                    <a:ext uri="{9D8B030D-6E8A-4147-A177-3AD203B41FA5}">
                      <a16:colId xmlns:a16="http://schemas.microsoft.com/office/drawing/2014/main" val="20001"/>
                    </a:ext>
                  </a:extLst>
                </a:gridCol>
                <a:gridCol w="952573">
                  <a:extLst>
                    <a:ext uri="{9D8B030D-6E8A-4147-A177-3AD203B41FA5}">
                      <a16:colId xmlns:a16="http://schemas.microsoft.com/office/drawing/2014/main" val="20002"/>
                    </a:ext>
                  </a:extLst>
                </a:gridCol>
                <a:gridCol w="703004">
                  <a:extLst>
                    <a:ext uri="{9D8B030D-6E8A-4147-A177-3AD203B41FA5}">
                      <a16:colId xmlns:a16="http://schemas.microsoft.com/office/drawing/2014/main" val="20003"/>
                    </a:ext>
                  </a:extLst>
                </a:gridCol>
                <a:gridCol w="4683804">
                  <a:extLst>
                    <a:ext uri="{9D8B030D-6E8A-4147-A177-3AD203B41FA5}">
                      <a16:colId xmlns:a16="http://schemas.microsoft.com/office/drawing/2014/main" val="20004"/>
                    </a:ext>
                  </a:extLst>
                </a:gridCol>
              </a:tblGrid>
              <a:tr h="0">
                <a:tc>
                  <a:txBody>
                    <a:bodyPr/>
                    <a:lstStyle/>
                    <a:p>
                      <a:pPr lvl="0"/>
                      <a:endParaRPr lang="en-GB" sz="900" kern="1200" dirty="0">
                        <a:solidFill>
                          <a:srgbClr val="404040"/>
                        </a:solidFill>
                        <a:effectLst/>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FF4359"/>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kern="1200" dirty="0" smtClean="0">
                        <a:solidFill>
                          <a:srgbClr val="FF4359"/>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chemeClr val="accent3">
                              <a:lumMod val="60000"/>
                              <a:lumOff val="40000"/>
                            </a:schemeClr>
                          </a:solidFill>
                          <a:effectLst/>
                          <a:uLnTx/>
                          <a:uFillTx/>
                          <a:latin typeface="+mn-lt"/>
                          <a:ea typeface="+mn-ea"/>
                          <a:cs typeface="Arial" charset="0"/>
                        </a:rPr>
                        <a:t>TRIP TAKERS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534400">
                <a:tc gridSpan="4">
                  <a:txBody>
                    <a:bodyPr/>
                    <a:lstStyle/>
                    <a:p>
                      <a:pPr lvl="0"/>
                      <a:endParaRPr lang="en-GB" sz="900" kern="1200" dirty="0">
                        <a:solidFill>
                          <a:srgbClr val="262626"/>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lang="en-GB" sz="800" b="0" baseline="0" dirty="0" smtClean="0">
                          <a:solidFill>
                            <a:srgbClr val="262626"/>
                          </a:solidFill>
                          <a:latin typeface="+mn-lt"/>
                        </a:rPr>
                        <a:t>The 55+ age group were the only age group to increase in trips of all purposes for Jan-Dec compared to the same time in 2017, increasing by +1%. The only social income group to increase were the C1 group, increasing by +1%.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lvl="0"/>
                      <a:endParaRPr lang="en-GB" sz="900" kern="1200" dirty="0">
                        <a:solidFill>
                          <a:srgbClr val="404040"/>
                        </a:solidFill>
                        <a:effectLst/>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rgbClr val="FF4359"/>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DESTINATION TYPE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600875">
                <a:tc gridSpan="4">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smtClean="0">
                          <a:ln>
                            <a:noFill/>
                          </a:ln>
                          <a:solidFill>
                            <a:srgbClr val="262626"/>
                          </a:solidFill>
                          <a:effectLst/>
                          <a:uLnTx/>
                          <a:uFillTx/>
                          <a:latin typeface="+mn-lt"/>
                          <a:ea typeface="+mn-ea"/>
                          <a:cs typeface="Arial" charset="0"/>
                        </a:rPr>
                        <a:t>The North East and East Midlands saw the greatest increases in trips of all purposes taken during the Jan-Dec period, increasing in trip volume by +11% and +3% respectively. For the different destination types, large cities / large towns increased in trip volumes by +2%, whilst all other destination types decreased.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11" y="4339636"/>
            <a:ext cx="500417" cy="505422"/>
          </a:xfrm>
          <a:prstGeom prst="rect">
            <a:avLst/>
          </a:prstGeom>
        </p:spPr>
      </p:pic>
      <p:sp>
        <p:nvSpPr>
          <p:cNvPr id="28" name="Oval 27"/>
          <p:cNvSpPr/>
          <p:nvPr/>
        </p:nvSpPr>
        <p:spPr>
          <a:xfrm>
            <a:off x="2193189" y="521616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+3%</a:t>
            </a:r>
          </a:p>
        </p:txBody>
      </p:sp>
      <p:sp>
        <p:nvSpPr>
          <p:cNvPr id="32" name="Oval 31"/>
          <p:cNvSpPr/>
          <p:nvPr/>
        </p:nvSpPr>
        <p:spPr>
          <a:xfrm>
            <a:off x="1241650" y="521616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+11%</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11" y="5216169"/>
            <a:ext cx="505422" cy="505422"/>
          </a:xfrm>
          <a:prstGeom prst="rect">
            <a:avLst/>
          </a:prstGeom>
        </p:spPr>
      </p:pic>
      <p:sp>
        <p:nvSpPr>
          <p:cNvPr id="34" name="Oval 33"/>
          <p:cNvSpPr/>
          <p:nvPr/>
        </p:nvSpPr>
        <p:spPr>
          <a:xfrm>
            <a:off x="2734409" y="4339636"/>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+1%</a:t>
            </a:r>
          </a:p>
        </p:txBody>
      </p:sp>
      <p:sp>
        <p:nvSpPr>
          <p:cNvPr id="36" name="Oval 35"/>
          <p:cNvSpPr/>
          <p:nvPr/>
        </p:nvSpPr>
        <p:spPr>
          <a:xfrm>
            <a:off x="1704721" y="4339636"/>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+1%</a:t>
            </a:r>
          </a:p>
        </p:txBody>
      </p:sp>
      <p:sp>
        <p:nvSpPr>
          <p:cNvPr id="37" name="TextBox 36"/>
          <p:cNvSpPr txBox="1"/>
          <p:nvPr/>
        </p:nvSpPr>
        <p:spPr>
          <a:xfrm>
            <a:off x="1738200" y="4099703"/>
            <a:ext cx="399469" cy="215444"/>
          </a:xfrm>
          <a:prstGeom prst="rect">
            <a:avLst/>
          </a:prstGeom>
          <a:noFill/>
        </p:spPr>
        <p:txBody>
          <a:bodyPr wrap="none" rtlCol="0">
            <a:spAutoFit/>
          </a:bodyPr>
          <a:lstStyle/>
          <a:p>
            <a:pPr lvl="0" algn="ctr" fontAlgn="auto">
              <a:spcBef>
                <a:spcPts val="0"/>
              </a:spcBef>
              <a:spcAft>
                <a:spcPts val="0"/>
              </a:spcAft>
              <a:defRPr/>
            </a:pPr>
            <a:r>
              <a:rPr lang="en-US" sz="800" b="0" dirty="0" smtClean="0">
                <a:solidFill>
                  <a:srgbClr val="FF4359"/>
                </a:solidFill>
                <a:latin typeface="+mn-lt"/>
              </a:rPr>
              <a:t>55+</a:t>
            </a:r>
            <a:endParaRPr lang="en-GB" sz="800" dirty="0">
              <a:solidFill>
                <a:srgbClr val="FF4359"/>
              </a:solidFill>
              <a:latin typeface="+mn-lt"/>
            </a:endParaRPr>
          </a:p>
        </p:txBody>
      </p:sp>
      <p:sp>
        <p:nvSpPr>
          <p:cNvPr id="42" name="TextBox 41"/>
          <p:cNvSpPr txBox="1"/>
          <p:nvPr/>
        </p:nvSpPr>
        <p:spPr>
          <a:xfrm>
            <a:off x="2811692" y="4099703"/>
            <a:ext cx="322524" cy="215444"/>
          </a:xfrm>
          <a:prstGeom prst="rect">
            <a:avLst/>
          </a:prstGeom>
          <a:noFill/>
        </p:spPr>
        <p:txBody>
          <a:bodyPr wrap="none" rtlCol="0">
            <a:spAutoFit/>
          </a:bodyPr>
          <a:lstStyle/>
          <a:p>
            <a:pPr lvl="0" algn="ctr" fontAlgn="auto">
              <a:spcBef>
                <a:spcPts val="0"/>
              </a:spcBef>
              <a:spcAft>
                <a:spcPts val="0"/>
              </a:spcAft>
              <a:defRPr/>
            </a:pPr>
            <a:r>
              <a:rPr lang="en-US" sz="800" b="0" dirty="0" smtClean="0">
                <a:solidFill>
                  <a:srgbClr val="FF4359"/>
                </a:solidFill>
                <a:latin typeface="+mn-lt"/>
              </a:rPr>
              <a:t>C1</a:t>
            </a:r>
            <a:endParaRPr lang="en-GB" sz="800" dirty="0">
              <a:solidFill>
                <a:srgbClr val="FF4359"/>
              </a:solidFill>
              <a:latin typeface="+mn-lt"/>
            </a:endParaRPr>
          </a:p>
        </p:txBody>
      </p:sp>
      <p:sp>
        <p:nvSpPr>
          <p:cNvPr id="41" name="TextBox 40"/>
          <p:cNvSpPr txBox="1"/>
          <p:nvPr/>
        </p:nvSpPr>
        <p:spPr>
          <a:xfrm>
            <a:off x="1102479" y="4900264"/>
            <a:ext cx="728084" cy="215444"/>
          </a:xfrm>
          <a:prstGeom prst="rect">
            <a:avLst/>
          </a:prstGeom>
          <a:noFill/>
        </p:spPr>
        <p:txBody>
          <a:bodyPr wrap="none" rtlCol="0">
            <a:spAutoFit/>
          </a:bodyPr>
          <a:lstStyle/>
          <a:p>
            <a:pPr algn="ctr" fontAlgn="auto">
              <a:spcBef>
                <a:spcPts val="0"/>
              </a:spcBef>
              <a:spcAft>
                <a:spcPts val="0"/>
              </a:spcAft>
              <a:defRPr/>
            </a:pPr>
            <a:r>
              <a:rPr lang="en-US" sz="800" b="0" dirty="0" smtClean="0">
                <a:solidFill>
                  <a:srgbClr val="FF4359"/>
                </a:solidFill>
                <a:latin typeface="+mn-lt"/>
              </a:rPr>
              <a:t>North East</a:t>
            </a:r>
            <a:endParaRPr lang="en-GB" sz="800" b="0" dirty="0">
              <a:solidFill>
                <a:srgbClr val="FF4359"/>
              </a:solidFill>
              <a:latin typeface="+mn-lt"/>
            </a:endParaRPr>
          </a:p>
        </p:txBody>
      </p:sp>
      <p:sp>
        <p:nvSpPr>
          <p:cNvPr id="43" name="TextBox 42"/>
          <p:cNvSpPr txBox="1"/>
          <p:nvPr/>
        </p:nvSpPr>
        <p:spPr>
          <a:xfrm>
            <a:off x="2004955" y="4900264"/>
            <a:ext cx="891591" cy="215444"/>
          </a:xfrm>
          <a:prstGeom prst="rect">
            <a:avLst/>
          </a:prstGeom>
          <a:noFill/>
        </p:spPr>
        <p:txBody>
          <a:bodyPr wrap="none" rtlCol="0">
            <a:spAutoFit/>
          </a:bodyPr>
          <a:lstStyle/>
          <a:p>
            <a:pPr lvl="0" algn="ctr" fontAlgn="auto">
              <a:spcBef>
                <a:spcPts val="0"/>
              </a:spcBef>
              <a:spcAft>
                <a:spcPts val="0"/>
              </a:spcAft>
              <a:defRPr/>
            </a:pPr>
            <a:r>
              <a:rPr lang="en-US" sz="800" b="0" dirty="0" smtClean="0">
                <a:solidFill>
                  <a:srgbClr val="FF4359"/>
                </a:solidFill>
                <a:latin typeface="+mn-lt"/>
              </a:rPr>
              <a:t>East Midlands</a:t>
            </a:r>
            <a:endParaRPr lang="en-GB" sz="800" dirty="0">
              <a:solidFill>
                <a:srgbClr val="FF4359"/>
              </a:solidFill>
              <a:latin typeface="+mn-lt"/>
            </a:endParaRPr>
          </a:p>
        </p:txBody>
      </p:sp>
      <p:grpSp>
        <p:nvGrpSpPr>
          <p:cNvPr id="6" name="Group 5"/>
          <p:cNvGrpSpPr/>
          <p:nvPr/>
        </p:nvGrpSpPr>
        <p:grpSpPr>
          <a:xfrm>
            <a:off x="376311" y="2246172"/>
            <a:ext cx="3271611" cy="505422"/>
            <a:chOff x="376311" y="2246172"/>
            <a:chExt cx="3271611" cy="505422"/>
          </a:xfrm>
        </p:grpSpPr>
        <p:grpSp>
          <p:nvGrpSpPr>
            <p:cNvPr id="2" name="Group 1"/>
            <p:cNvGrpSpPr/>
            <p:nvPr/>
          </p:nvGrpSpPr>
          <p:grpSpPr>
            <a:xfrm>
              <a:off x="376311" y="2246172"/>
              <a:ext cx="2315599" cy="505422"/>
              <a:chOff x="376311" y="2585402"/>
              <a:chExt cx="2315599" cy="505422"/>
            </a:xfrm>
          </p:grpSpPr>
          <p:sp>
            <p:nvSpPr>
              <p:cNvPr id="47" name="Oval 46"/>
              <p:cNvSpPr/>
              <p:nvPr/>
            </p:nvSpPr>
            <p:spPr>
              <a:xfrm>
                <a:off x="1266974" y="2586639"/>
                <a:ext cx="503194" cy="503194"/>
              </a:xfrm>
              <a:prstGeom prst="ellipse">
                <a:avLst/>
              </a:pr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-4%</a:t>
                </a:r>
              </a:p>
            </p:txBody>
          </p:sp>
          <p:sp>
            <p:nvSpPr>
              <p:cNvPr id="19" name="Oval 18"/>
              <p:cNvSpPr/>
              <p:nvPr/>
            </p:nvSpPr>
            <p:spPr>
              <a:xfrm>
                <a:off x="2188716" y="2586640"/>
                <a:ext cx="503194" cy="503194"/>
              </a:xfrm>
              <a:prstGeom prst="ellipse">
                <a:avLst/>
              </a:pr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-4%</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311" y="2585402"/>
                <a:ext cx="505422" cy="505422"/>
              </a:xfrm>
              <a:prstGeom prst="rect">
                <a:avLst/>
              </a:prstGeom>
            </p:spPr>
          </p:pic>
        </p:grpSp>
        <p:sp>
          <p:nvSpPr>
            <p:cNvPr id="48" name="Oval 47"/>
            <p:cNvSpPr/>
            <p:nvPr/>
          </p:nvSpPr>
          <p:spPr>
            <a:xfrm>
              <a:off x="3144728" y="224617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grpSp>
      <p:grpSp>
        <p:nvGrpSpPr>
          <p:cNvPr id="7" name="Group 6"/>
          <p:cNvGrpSpPr/>
          <p:nvPr/>
        </p:nvGrpSpPr>
        <p:grpSpPr>
          <a:xfrm>
            <a:off x="378813" y="2852840"/>
            <a:ext cx="3269109" cy="506861"/>
            <a:chOff x="378813" y="2852840"/>
            <a:chExt cx="3269109" cy="506861"/>
          </a:xfrm>
        </p:grpSpPr>
        <p:grpSp>
          <p:nvGrpSpPr>
            <p:cNvPr id="4" name="Group 3"/>
            <p:cNvGrpSpPr/>
            <p:nvPr/>
          </p:nvGrpSpPr>
          <p:grpSpPr>
            <a:xfrm>
              <a:off x="378813" y="2852840"/>
              <a:ext cx="2313097" cy="506861"/>
              <a:chOff x="378813" y="3262623"/>
              <a:chExt cx="2313097" cy="506861"/>
            </a:xfrm>
          </p:grpSpPr>
          <p:sp>
            <p:nvSpPr>
              <p:cNvPr id="29" name="Oval 28"/>
              <p:cNvSpPr/>
              <p:nvPr/>
            </p:nvSpPr>
            <p:spPr>
              <a:xfrm>
                <a:off x="1266974" y="3262623"/>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-3%</a:t>
                </a:r>
              </a:p>
            </p:txBody>
          </p:sp>
          <p:sp>
            <p:nvSpPr>
              <p:cNvPr id="30" name="Oval 29"/>
              <p:cNvSpPr/>
              <p:nvPr/>
            </p:nvSpPr>
            <p:spPr>
              <a:xfrm>
                <a:off x="2188716" y="3262624"/>
                <a:ext cx="503194" cy="503194"/>
              </a:xfrm>
              <a:prstGeom prst="ellipse">
                <a:avLst/>
              </a:prstGeom>
              <a:solidFill>
                <a:srgbClr val="F7911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13" y="3264062"/>
                <a:ext cx="500417" cy="505422"/>
              </a:xfrm>
              <a:prstGeom prst="rect">
                <a:avLst/>
              </a:prstGeom>
            </p:spPr>
          </p:pic>
        </p:grpSp>
        <p:sp>
          <p:nvSpPr>
            <p:cNvPr id="49" name="Oval 48"/>
            <p:cNvSpPr/>
            <p:nvPr/>
          </p:nvSpPr>
          <p:spPr>
            <a:xfrm>
              <a:off x="3144728" y="2852840"/>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grpSp>
      <p:grpSp>
        <p:nvGrpSpPr>
          <p:cNvPr id="8" name="Group 7"/>
          <p:cNvGrpSpPr/>
          <p:nvPr/>
        </p:nvGrpSpPr>
        <p:grpSpPr>
          <a:xfrm>
            <a:off x="376311" y="3460946"/>
            <a:ext cx="3271611" cy="506862"/>
            <a:chOff x="376311" y="3460946"/>
            <a:chExt cx="3271611" cy="506862"/>
          </a:xfrm>
        </p:grpSpPr>
        <p:grpSp>
          <p:nvGrpSpPr>
            <p:cNvPr id="5" name="Group 4"/>
            <p:cNvGrpSpPr/>
            <p:nvPr/>
          </p:nvGrpSpPr>
          <p:grpSpPr>
            <a:xfrm>
              <a:off x="376311" y="3460946"/>
              <a:ext cx="2315599" cy="506862"/>
              <a:chOff x="376311" y="3874089"/>
              <a:chExt cx="2315599" cy="506862"/>
            </a:xfrm>
          </p:grpSpPr>
          <p:sp>
            <p:nvSpPr>
              <p:cNvPr id="39" name="Oval 38"/>
              <p:cNvSpPr/>
              <p:nvPr/>
            </p:nvSpPr>
            <p:spPr>
              <a:xfrm>
                <a:off x="1266974" y="387408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a:t>
                </a:r>
                <a:endParaRPr lang="en-US" sz="900" b="0" dirty="0">
                  <a:solidFill>
                    <a:srgbClr val="FFFFFF"/>
                  </a:solidFill>
                </a:endParaRPr>
              </a:p>
            </p:txBody>
          </p:sp>
          <p:sp>
            <p:nvSpPr>
              <p:cNvPr id="40" name="Oval 39"/>
              <p:cNvSpPr/>
              <p:nvPr/>
            </p:nvSpPr>
            <p:spPr>
              <a:xfrm>
                <a:off x="2188716" y="3874090"/>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a:noFill/>
              <a:ln w="12700">
                <a:noFill/>
              </a:ln>
              <a:effectLst/>
            </p:spPr>
          </p:pic>
        </p:grpSp>
        <p:sp>
          <p:nvSpPr>
            <p:cNvPr id="51" name="Oval 50"/>
            <p:cNvSpPr/>
            <p:nvPr/>
          </p:nvSpPr>
          <p:spPr>
            <a:xfrm>
              <a:off x="3144728" y="3460946"/>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+7%</a:t>
              </a:r>
            </a:p>
          </p:txBody>
        </p:sp>
      </p:grpSp>
      <p:sp>
        <p:nvSpPr>
          <p:cNvPr id="44" name="Oval 43"/>
          <p:cNvSpPr/>
          <p:nvPr/>
        </p:nvSpPr>
        <p:spPr>
          <a:xfrm>
            <a:off x="3144728" y="5216169"/>
            <a:ext cx="503194" cy="503194"/>
          </a:xfrm>
          <a:prstGeom prst="ellipse">
            <a:avLst/>
          </a:prstGeom>
          <a:solidFill>
            <a:srgbClr val="92D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+2%</a:t>
            </a:r>
          </a:p>
        </p:txBody>
      </p:sp>
      <p:sp>
        <p:nvSpPr>
          <p:cNvPr id="46" name="TextBox 45"/>
          <p:cNvSpPr txBox="1"/>
          <p:nvPr/>
        </p:nvSpPr>
        <p:spPr>
          <a:xfrm>
            <a:off x="3001379" y="4829924"/>
            <a:ext cx="811441" cy="338554"/>
          </a:xfrm>
          <a:prstGeom prst="rect">
            <a:avLst/>
          </a:prstGeom>
          <a:noFill/>
        </p:spPr>
        <p:txBody>
          <a:bodyPr wrap="none" rtlCol="0">
            <a:spAutoFit/>
          </a:bodyPr>
          <a:lstStyle/>
          <a:p>
            <a:pPr lvl="0" algn="ctr" fontAlgn="auto">
              <a:spcBef>
                <a:spcPts val="0"/>
              </a:spcBef>
              <a:spcAft>
                <a:spcPts val="0"/>
              </a:spcAft>
              <a:defRPr/>
            </a:pPr>
            <a:r>
              <a:rPr lang="en-US" sz="800" b="0" dirty="0" smtClean="0">
                <a:solidFill>
                  <a:srgbClr val="FF4359"/>
                </a:solidFill>
                <a:latin typeface="+mn-lt"/>
              </a:rPr>
              <a:t>Large city / </a:t>
            </a:r>
          </a:p>
          <a:p>
            <a:pPr lvl="0" algn="ctr" fontAlgn="auto">
              <a:spcBef>
                <a:spcPts val="0"/>
              </a:spcBef>
              <a:spcAft>
                <a:spcPts val="0"/>
              </a:spcAft>
              <a:defRPr/>
            </a:pPr>
            <a:r>
              <a:rPr lang="en-US" sz="800" b="0" dirty="0" smtClean="0">
                <a:solidFill>
                  <a:srgbClr val="FF4359"/>
                </a:solidFill>
                <a:latin typeface="+mn-lt"/>
              </a:rPr>
              <a:t>large town</a:t>
            </a:r>
            <a:endParaRPr lang="en-GB" sz="800" dirty="0">
              <a:solidFill>
                <a:srgbClr val="FF4359"/>
              </a:solidFill>
              <a:latin typeface="+mn-lt"/>
            </a:endParaRPr>
          </a:p>
        </p:txBody>
      </p:sp>
    </p:spTree>
    <p:extLst>
      <p:ext uri="{BB962C8B-B14F-4D97-AF65-F5344CB8AC3E}">
        <p14:creationId xmlns:p14="http://schemas.microsoft.com/office/powerpoint/2010/main" val="202878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2347275315"/>
              </p:ext>
            </p:extLst>
          </p:nvPr>
        </p:nvGraphicFramePr>
        <p:xfrm>
          <a:off x="131739" y="1603658"/>
          <a:ext cx="8858353" cy="4282129"/>
        </p:xfrm>
        <a:graphic>
          <a:graphicData uri="http://schemas.openxmlformats.org/drawingml/2006/table">
            <a:tbl>
              <a:tblPr firstRow="1" bandRow="1">
                <a:tableStyleId>{5C22544A-7EE6-4342-B048-85BDC9FD1C3A}</a:tableStyleId>
              </a:tblPr>
              <a:tblGrid>
                <a:gridCol w="886656">
                  <a:extLst>
                    <a:ext uri="{9D8B030D-6E8A-4147-A177-3AD203B41FA5}">
                      <a16:colId xmlns:a16="http://schemas.microsoft.com/office/drawing/2014/main" val="20000"/>
                    </a:ext>
                  </a:extLst>
                </a:gridCol>
                <a:gridCol w="644693">
                  <a:extLst>
                    <a:ext uri="{9D8B030D-6E8A-4147-A177-3AD203B41FA5}">
                      <a16:colId xmlns:a16="http://schemas.microsoft.com/office/drawing/2014/main" val="20001"/>
                    </a:ext>
                  </a:extLst>
                </a:gridCol>
                <a:gridCol w="606205">
                  <a:extLst>
                    <a:ext uri="{9D8B030D-6E8A-4147-A177-3AD203B41FA5}">
                      <a16:colId xmlns:a16="http://schemas.microsoft.com/office/drawing/2014/main" val="20002"/>
                    </a:ext>
                  </a:extLst>
                </a:gridCol>
                <a:gridCol w="663740">
                  <a:extLst>
                    <a:ext uri="{9D8B030D-6E8A-4147-A177-3AD203B41FA5}">
                      <a16:colId xmlns:a16="http://schemas.microsoft.com/office/drawing/2014/main" val="20003"/>
                    </a:ext>
                  </a:extLst>
                </a:gridCol>
                <a:gridCol w="663740">
                  <a:extLst>
                    <a:ext uri="{9D8B030D-6E8A-4147-A177-3AD203B41FA5}">
                      <a16:colId xmlns:a16="http://schemas.microsoft.com/office/drawing/2014/main" val="20004"/>
                    </a:ext>
                  </a:extLst>
                </a:gridCol>
                <a:gridCol w="300075">
                  <a:extLst>
                    <a:ext uri="{9D8B030D-6E8A-4147-A177-3AD203B41FA5}">
                      <a16:colId xmlns:a16="http://schemas.microsoft.com/office/drawing/2014/main" val="20005"/>
                    </a:ext>
                  </a:extLst>
                </a:gridCol>
                <a:gridCol w="5093244">
                  <a:extLst>
                    <a:ext uri="{9D8B030D-6E8A-4147-A177-3AD203B41FA5}">
                      <a16:colId xmlns:a16="http://schemas.microsoft.com/office/drawing/2014/main" val="20006"/>
                    </a:ext>
                  </a:extLst>
                </a:gridCol>
              </a:tblGrid>
              <a:tr h="2146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endParaRPr lang="en-US" sz="800" dirty="0"/>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28575" cap="flat" cmpd="sng" algn="ctr">
                      <a:solidFill>
                        <a:srgbClr val="C50017"/>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endParaRPr lang="en-US" sz="800" dirty="0"/>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Overseas Travel by UK </a:t>
                      </a:r>
                      <a:r>
                        <a:rPr kumimoji="0" lang="en-GB" sz="1600" b="0" i="0" u="none" strike="noStrike" kern="1200" cap="none" spc="0" normalizeH="0" baseline="0" noProof="0" dirty="0" smtClean="0">
                          <a:ln>
                            <a:noFill/>
                          </a:ln>
                          <a:solidFill>
                            <a:srgbClr val="FF0000"/>
                          </a:solidFill>
                          <a:effectLst/>
                          <a:uLnTx/>
                          <a:uFillTx/>
                          <a:latin typeface="+mn-lt"/>
                          <a:ea typeface="+mn-ea"/>
                          <a:cs typeface="Arial" charset="0"/>
                        </a:rPr>
                        <a:t>Residents</a:t>
                      </a:r>
                      <a:r>
                        <a:rPr kumimoji="0" lang="en-GB" sz="1600" b="0" i="0" u="none" strike="noStrike" kern="1200" cap="none" spc="0" normalizeH="0" baseline="0" noProof="0" dirty="0">
                          <a:ln>
                            <a:noFill/>
                          </a:ln>
                          <a:solidFill>
                            <a:srgbClr val="FF0000"/>
                          </a:solidFill>
                          <a:effectLst/>
                          <a:uLnTx/>
                          <a:uFillTx/>
                          <a:latin typeface="+mn-lt"/>
                          <a:ea typeface="+mn-ea"/>
                          <a:cs typeface="Arial" charset="0"/>
                        </a:rPr>
                        <a:t/>
                      </a:r>
                      <a:br>
                        <a:rPr kumimoji="0" lang="en-GB" sz="1600" b="0" i="0" u="none" strike="noStrike" kern="1200" cap="none" spc="0" normalizeH="0" baseline="0" noProof="0" dirty="0">
                          <a:ln>
                            <a:noFill/>
                          </a:ln>
                          <a:solidFill>
                            <a:srgbClr val="FF0000"/>
                          </a:solidFill>
                          <a:effectLst/>
                          <a:uLnTx/>
                          <a:uFillTx/>
                          <a:latin typeface="+mn-lt"/>
                          <a:ea typeface="+mn-ea"/>
                          <a:cs typeface="Arial" charset="0"/>
                        </a:rPr>
                      </a:br>
                      <a:r>
                        <a:rPr kumimoji="0" lang="en-GB" sz="800" b="0" i="0" u="none" strike="noStrike" kern="1200" cap="none" spc="0" normalizeH="0" baseline="0" noProof="0" dirty="0">
                          <a:ln>
                            <a:noFill/>
                          </a:ln>
                          <a:solidFill>
                            <a:srgbClr val="FF0000"/>
                          </a:solidFill>
                          <a:effectLst/>
                          <a:uLnTx/>
                          <a:uFillTx/>
                          <a:latin typeface="+mn-lt"/>
                          <a:ea typeface="+mn-ea"/>
                          <a:cs typeface="Arial" charset="0"/>
                        </a:rPr>
                        <a:t>International Passenger Survey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0034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December 2018</a:t>
                      </a: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Jan – Dec 2018</a:t>
                      </a: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endParaRPr lang="en-US" sz="800" dirty="0"/>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extLst>
                  <a:ext uri="{0D108BD9-81ED-4DB2-BD59-A6C34878D82A}">
                    <a16:rowId xmlns:a16="http://schemas.microsoft.com/office/drawing/2014/main" val="10001"/>
                  </a:ext>
                </a:extLst>
              </a:tr>
              <a:tr h="2146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Trips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4359"/>
                          </a:solidFill>
                          <a:effectLst/>
                          <a:uLnTx/>
                          <a:uFillTx/>
                          <a:latin typeface="+mn-lt"/>
                          <a:ea typeface="+mn-ea"/>
                          <a:cs typeface="+mn-cs"/>
                        </a:rPr>
                        <a:t>Spend</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Trips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4359"/>
                          </a:solidFill>
                          <a:effectLst/>
                          <a:uLnTx/>
                          <a:uFillTx/>
                          <a:latin typeface="+mn-lt"/>
                          <a:ea typeface="+mn-ea"/>
                          <a:cs typeface="+mn-cs"/>
                        </a:rPr>
                        <a:t>Spend</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smtClean="0">
                          <a:solidFill>
                            <a:schemeClr val="tx1">
                              <a:lumMod val="85000"/>
                              <a:lumOff val="15000"/>
                            </a:schemeClr>
                          </a:solidFill>
                          <a:latin typeface="+mn-lt"/>
                        </a:rPr>
                        <a:t>In</a:t>
                      </a:r>
                      <a:r>
                        <a:rPr lang="en-GB" sz="800" b="0" baseline="0" dirty="0" smtClean="0">
                          <a:solidFill>
                            <a:schemeClr val="tx1">
                              <a:lumMod val="85000"/>
                              <a:lumOff val="15000"/>
                            </a:schemeClr>
                          </a:solidFill>
                          <a:latin typeface="+mn-lt"/>
                        </a:rPr>
                        <a:t> December</a:t>
                      </a:r>
                      <a:r>
                        <a:rPr lang="en-GB" sz="800" b="0" dirty="0" smtClean="0">
                          <a:solidFill>
                            <a:schemeClr val="tx1">
                              <a:lumMod val="85000"/>
                              <a:lumOff val="15000"/>
                            </a:schemeClr>
                          </a:solidFill>
                          <a:latin typeface="+mn-lt"/>
                        </a:rPr>
                        <a:t>,</a:t>
                      </a:r>
                      <a:r>
                        <a:rPr lang="en-GB" sz="800" b="0" baseline="0" dirty="0" smtClean="0">
                          <a:solidFill>
                            <a:schemeClr val="tx1">
                              <a:lumMod val="85000"/>
                              <a:lumOff val="15000"/>
                            </a:schemeClr>
                          </a:solidFill>
                          <a:latin typeface="+mn-lt"/>
                        </a:rPr>
                        <a:t> UK residents’ trips abroad decreased by -5% compared to the same month in 2017, whilst expenditure on these trips increased by +9%.</a:t>
                      </a:r>
                      <a:endParaRPr lang="en-GB" sz="800" b="0" dirty="0" smtClean="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baseline="0" dirty="0" smtClean="0">
                          <a:solidFill>
                            <a:schemeClr val="tx1">
                              <a:lumMod val="85000"/>
                              <a:lumOff val="15000"/>
                            </a:schemeClr>
                          </a:solidFill>
                          <a:latin typeface="+mn-lt"/>
                        </a:rPr>
                        <a:t>For the year to date, overseas trips were down by -1%. Expenditure was up by +2% compared to Jan-Dec 2017. </a:t>
                      </a:r>
                      <a:endParaRPr lang="en-GB" sz="800" b="0" dirty="0" smtClean="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2810">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FF4359"/>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Other Tourism Surveys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December 18</a:t>
                      </a:r>
                      <a:endParaRPr kumimoji="0" lang="en-US" sz="900" b="0" i="0" u="none" strike="noStrike" kern="1200" cap="none" spc="0" normalizeH="0" baseline="0" noProof="0" dirty="0">
                        <a:ln>
                          <a:noFill/>
                        </a:ln>
                        <a:solidFill>
                          <a:schemeClr val="bg1">
                            <a:lumMod val="65000"/>
                          </a:schemeClr>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Room</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Bedspace</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OCCUPANCY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a:solidFill>
                            <a:schemeClr val="tx1">
                              <a:lumMod val="85000"/>
                              <a:lumOff val="15000"/>
                            </a:schemeClr>
                          </a:solidFill>
                          <a:latin typeface="+mn-lt"/>
                        </a:rPr>
                        <a:t>Room </a:t>
                      </a:r>
                      <a:r>
                        <a:rPr lang="en-GB" sz="800" b="0" dirty="0" smtClean="0">
                          <a:solidFill>
                            <a:schemeClr val="tx1">
                              <a:lumMod val="85000"/>
                              <a:lumOff val="15000"/>
                            </a:schemeClr>
                          </a:solidFill>
                          <a:latin typeface="+mn-lt"/>
                        </a:rPr>
                        <a:t>occupancy</a:t>
                      </a:r>
                      <a:r>
                        <a:rPr lang="en-GB" sz="800" b="0" baseline="0" dirty="0" smtClean="0">
                          <a:solidFill>
                            <a:schemeClr val="tx1">
                              <a:lumMod val="85000"/>
                              <a:lumOff val="15000"/>
                            </a:schemeClr>
                          </a:solidFill>
                          <a:latin typeface="+mn-lt"/>
                        </a:rPr>
                        <a:t> in England in December was up by +3% to 72%, whilst bedspace occupancy increased by +1% to 52%.</a:t>
                      </a:r>
                      <a:endParaRPr lang="en-GB" sz="800" b="0" dirty="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21050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Jan-Dec 18</a:t>
                      </a:r>
                      <a:endParaRPr kumimoji="0" lang="en-US" sz="9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Volume</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Spend</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DAY VISITS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7"/>
                  </a:ext>
                </a:extLst>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smtClean="0">
                          <a:solidFill>
                            <a:schemeClr val="tx1">
                              <a:lumMod val="85000"/>
                              <a:lumOff val="15000"/>
                            </a:schemeClr>
                          </a:solidFill>
                          <a:latin typeface="+mn-lt"/>
                        </a:rPr>
                        <a:t>The</a:t>
                      </a:r>
                      <a:r>
                        <a:rPr lang="en-GB" sz="800" b="0" baseline="0" dirty="0" smtClean="0">
                          <a:solidFill>
                            <a:schemeClr val="tx1">
                              <a:lumMod val="85000"/>
                              <a:lumOff val="15000"/>
                            </a:schemeClr>
                          </a:solidFill>
                          <a:latin typeface="+mn-lt"/>
                        </a:rPr>
                        <a:t> volume of tourism day visits in England in the period January to December 2018 decreased by -5% to 1.4 billion.</a:t>
                      </a:r>
                      <a:endParaRPr lang="en-GB" sz="800" b="0" dirty="0" smtClean="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dirty="0" smtClean="0">
                          <a:solidFill>
                            <a:schemeClr val="tx1">
                              <a:lumMod val="85000"/>
                              <a:lumOff val="15000"/>
                            </a:schemeClr>
                          </a:solidFill>
                          <a:latin typeface="+mn-lt"/>
                        </a:rPr>
                        <a:t>The value of those visits increased</a:t>
                      </a:r>
                      <a:r>
                        <a:rPr lang="en-GB" sz="800" b="0" baseline="0" dirty="0" smtClean="0">
                          <a:solidFill>
                            <a:schemeClr val="tx1">
                              <a:lumMod val="85000"/>
                              <a:lumOff val="15000"/>
                            </a:schemeClr>
                          </a:solidFill>
                          <a:latin typeface="+mn-lt"/>
                        </a:rPr>
                        <a:t> by +4</a:t>
                      </a:r>
                      <a:r>
                        <a:rPr lang="en-GB" sz="800" b="0" dirty="0" smtClean="0">
                          <a:solidFill>
                            <a:schemeClr val="tx1">
                              <a:lumMod val="85000"/>
                              <a:lumOff val="15000"/>
                            </a:schemeClr>
                          </a:solidFill>
                          <a:latin typeface="+mn-lt"/>
                        </a:rPr>
                        <a:t>% to £53.0 billion.</a:t>
                      </a:r>
                      <a:endParaRPr lang="en-GB" sz="800" b="0" dirty="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17413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Christmas / New Year 18</a:t>
                      </a:r>
                      <a:endParaRPr kumimoji="0" lang="en-US" sz="9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Attractions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Accommodation</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TOURISM BUSINESS MONITOR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9"/>
                  </a:ext>
                </a:extLst>
              </a:tr>
              <a:tr h="600987">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tx1">
                            <a:lumMod val="85000"/>
                            <a:lumOff val="15000"/>
                          </a:schemeClr>
                        </a:buClr>
                        <a:buSzPct val="120000"/>
                        <a:buFont typeface="Lucida Grande"/>
                        <a:buChar char="•"/>
                        <a:tabLst/>
                        <a:defRPr/>
                      </a:pPr>
                      <a:r>
                        <a:rPr lang="en-GB" sz="800" dirty="0" smtClean="0"/>
                        <a:t>Over the Christmas and New Year period 2018, accommodation business reported a similar performance</a:t>
                      </a:r>
                      <a:r>
                        <a:rPr lang="en-GB" sz="800" baseline="0" dirty="0" smtClean="0"/>
                        <a:t> to how they fared in 2018 as a whole – 43% of businesses saw increased visitor numbers whilst 17% saw a decline in visitors vs. the same period in 2017. For attractions, over half (56%) reported increased visitor numbers over Christmas / New Year, whilst 16% reported decreased visitor numbers, vs. the same time in 2017.</a:t>
                      </a:r>
                      <a:endParaRPr lang="en-GB" sz="800" kern="1200" dirty="0" smtClean="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3" name="Title 2"/>
          <p:cNvSpPr>
            <a:spLocks noGrp="1"/>
          </p:cNvSpPr>
          <p:nvPr>
            <p:ph type="title"/>
          </p:nvPr>
        </p:nvSpPr>
        <p:spPr>
          <a:xfrm>
            <a:off x="1" y="-37343"/>
            <a:ext cx="9143999" cy="1284971"/>
          </a:xfrm>
        </p:spPr>
        <p:txBody>
          <a:bodyPr/>
          <a:lstStyle/>
          <a:p>
            <a:r>
              <a:rPr lang="en-GB" dirty="0" smtClean="0"/>
              <a:t>Context </a:t>
            </a:r>
            <a:r>
              <a:rPr lang="en-GB" dirty="0" smtClean="0">
                <a:solidFill>
                  <a:schemeClr val="tx1">
                    <a:lumMod val="50000"/>
                    <a:lumOff val="50000"/>
                  </a:schemeClr>
                </a:solidFill>
              </a:rPr>
              <a:t>Other </a:t>
            </a:r>
            <a:r>
              <a:rPr lang="en-GB" dirty="0">
                <a:solidFill>
                  <a:schemeClr val="tx1">
                    <a:lumMod val="50000"/>
                    <a:lumOff val="50000"/>
                  </a:schemeClr>
                </a:solidFill>
              </a:rPr>
              <a:t>S</a:t>
            </a:r>
            <a:r>
              <a:rPr lang="en-GB" dirty="0" smtClean="0">
                <a:solidFill>
                  <a:schemeClr val="tx1">
                    <a:lumMod val="50000"/>
                    <a:lumOff val="50000"/>
                  </a:schemeClr>
                </a:solidFill>
              </a:rPr>
              <a:t>urveys</a:t>
            </a:r>
            <a:endParaRPr lang="en-GB" dirty="0"/>
          </a:p>
        </p:txBody>
      </p:sp>
      <p:grpSp>
        <p:nvGrpSpPr>
          <p:cNvPr id="2" name="Group 1"/>
          <p:cNvGrpSpPr/>
          <p:nvPr/>
        </p:nvGrpSpPr>
        <p:grpSpPr>
          <a:xfrm>
            <a:off x="198751" y="2282835"/>
            <a:ext cx="3313927" cy="505422"/>
            <a:chOff x="376311" y="2585402"/>
            <a:chExt cx="3313927" cy="505422"/>
          </a:xfrm>
        </p:grpSpPr>
        <p:sp>
          <p:nvSpPr>
            <p:cNvPr id="47" name="Oval 46"/>
            <p:cNvSpPr/>
            <p:nvPr/>
          </p:nvSpPr>
          <p:spPr>
            <a:xfrm>
              <a:off x="1286120" y="2586639"/>
              <a:ext cx="503194" cy="503194"/>
            </a:xfrm>
            <a:prstGeom prst="ellipse">
              <a:avLst/>
            </a:pr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-5%</a:t>
              </a:r>
            </a:p>
          </p:txBody>
        </p:sp>
        <p:sp>
          <p:nvSpPr>
            <p:cNvPr id="21" name="Oval 20"/>
            <p:cNvSpPr/>
            <p:nvPr/>
          </p:nvSpPr>
          <p:spPr>
            <a:xfrm>
              <a:off x="3187044" y="258663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11" y="2585402"/>
              <a:ext cx="505422" cy="505422"/>
            </a:xfrm>
            <a:prstGeom prst="rect">
              <a:avLst/>
            </a:prstGeom>
          </p:spPr>
        </p:pic>
        <p:sp>
          <p:nvSpPr>
            <p:cNvPr id="32" name="Oval 31"/>
            <p:cNvSpPr/>
            <p:nvPr/>
          </p:nvSpPr>
          <p:spPr>
            <a:xfrm>
              <a:off x="1881469"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+9%</a:t>
              </a:r>
            </a:p>
          </p:txBody>
        </p:sp>
        <p:sp>
          <p:nvSpPr>
            <p:cNvPr id="33" name="Oval 32"/>
            <p:cNvSpPr/>
            <p:nvPr/>
          </p:nvSpPr>
          <p:spPr>
            <a:xfrm>
              <a:off x="2572550" y="258663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-1%</a:t>
              </a:r>
            </a:p>
          </p:txBody>
        </p:sp>
      </p:grpSp>
      <p:grpSp>
        <p:nvGrpSpPr>
          <p:cNvPr id="67" name="Group 66"/>
          <p:cNvGrpSpPr/>
          <p:nvPr/>
        </p:nvGrpSpPr>
        <p:grpSpPr>
          <a:xfrm>
            <a:off x="198751" y="3483831"/>
            <a:ext cx="2987919" cy="506862"/>
            <a:chOff x="376311" y="3874089"/>
            <a:chExt cx="2987919" cy="506862"/>
          </a:xfrm>
        </p:grpSpPr>
        <p:sp>
          <p:nvSpPr>
            <p:cNvPr id="68" name="Oval 67"/>
            <p:cNvSpPr/>
            <p:nvPr/>
          </p:nvSpPr>
          <p:spPr>
            <a:xfrm>
              <a:off x="1566330" y="3874089"/>
              <a:ext cx="503194" cy="503194"/>
            </a:xfrm>
            <a:prstGeom prst="ellipse">
              <a:avLst/>
            </a:prstGeom>
            <a:solidFill>
              <a:srgbClr val="F7911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a:t>
              </a:r>
            </a:p>
          </p:txBody>
        </p:sp>
        <p:sp>
          <p:nvSpPr>
            <p:cNvPr id="69" name="Oval 68"/>
            <p:cNvSpPr/>
            <p:nvPr/>
          </p:nvSpPr>
          <p:spPr>
            <a:xfrm>
              <a:off x="2861036" y="3874090"/>
              <a:ext cx="503194" cy="503194"/>
            </a:xfrm>
            <a:prstGeom prst="ellipse">
              <a:avLst/>
            </a:prstGeom>
            <a:solidFill>
              <a:srgbClr val="F7911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p:spPr>
        </p:pic>
      </p:gr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751" y="4373791"/>
            <a:ext cx="505422" cy="505422"/>
          </a:xfrm>
          <a:prstGeom prst="rect">
            <a:avLst/>
          </a:prstGeom>
        </p:spPr>
      </p:pic>
      <p:grpSp>
        <p:nvGrpSpPr>
          <p:cNvPr id="45" name="Group 44"/>
          <p:cNvGrpSpPr/>
          <p:nvPr/>
        </p:nvGrpSpPr>
        <p:grpSpPr>
          <a:xfrm>
            <a:off x="207629" y="5318922"/>
            <a:ext cx="2987582" cy="506862"/>
            <a:chOff x="376311" y="4082958"/>
            <a:chExt cx="2987582" cy="506862"/>
          </a:xfrm>
        </p:grpSpPr>
        <p:sp>
          <p:nvSpPr>
            <p:cNvPr id="46" name="Oval 45"/>
            <p:cNvSpPr/>
            <p:nvPr/>
          </p:nvSpPr>
          <p:spPr>
            <a:xfrm>
              <a:off x="1566328" y="4082958"/>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latin typeface="Wingdings"/>
                  <a:ea typeface="Wingdings"/>
                  <a:cs typeface="Wingdings"/>
                  <a:sym typeface="Wingdings"/>
                </a:rPr>
                <a:t></a:t>
              </a:r>
              <a:endParaRPr lang="en-US" sz="900" b="0" dirty="0" smtClean="0">
                <a:solidFill>
                  <a:srgbClr val="FFFFFF"/>
                </a:solidFill>
              </a:endParaRPr>
            </a:p>
          </p:txBody>
        </p:sp>
        <p:sp>
          <p:nvSpPr>
            <p:cNvPr id="48" name="Oval 47"/>
            <p:cNvSpPr/>
            <p:nvPr/>
          </p:nvSpPr>
          <p:spPr>
            <a:xfrm>
              <a:off x="2860699" y="408295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endParaRPr lang="en-US" sz="900" b="0" dirty="0">
                <a:solidFill>
                  <a:srgbClr val="FFFFFF"/>
                </a:solidFill>
              </a:endParaRPr>
            </a:p>
          </p:txBody>
        </p:sp>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311" y="4084398"/>
              <a:ext cx="505422" cy="505422"/>
            </a:xfrm>
            <a:prstGeom prst="rect">
              <a:avLst/>
            </a:prstGeom>
          </p:spPr>
        </p:pic>
      </p:grpSp>
      <p:sp>
        <p:nvSpPr>
          <p:cNvPr id="25" name="Oval 24"/>
          <p:cNvSpPr/>
          <p:nvPr/>
        </p:nvSpPr>
        <p:spPr>
          <a:xfrm>
            <a:off x="1388768" y="3483831"/>
            <a:ext cx="503194" cy="503194"/>
          </a:xfrm>
          <a:prstGeom prst="ellipse">
            <a:avLst/>
          </a:prstGeom>
          <a:solidFill>
            <a:srgbClr val="F7911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+3%</a:t>
            </a:r>
          </a:p>
        </p:txBody>
      </p:sp>
      <p:sp>
        <p:nvSpPr>
          <p:cNvPr id="28" name="Oval 27"/>
          <p:cNvSpPr/>
          <p:nvPr/>
        </p:nvSpPr>
        <p:spPr>
          <a:xfrm>
            <a:off x="1404400" y="4373791"/>
            <a:ext cx="503194" cy="503194"/>
          </a:xfrm>
          <a:prstGeom prst="ellipse">
            <a:avLst/>
          </a:pr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-5%</a:t>
            </a:r>
            <a:endParaRPr lang="en-US" sz="900" b="0" dirty="0">
              <a:solidFill>
                <a:schemeClr val="bg1"/>
              </a:solidFill>
            </a:endParaRPr>
          </a:p>
        </p:txBody>
      </p:sp>
      <p:sp>
        <p:nvSpPr>
          <p:cNvPr id="29" name="Oval 28"/>
          <p:cNvSpPr/>
          <p:nvPr/>
        </p:nvSpPr>
        <p:spPr>
          <a:xfrm>
            <a:off x="2683138" y="4373791"/>
            <a:ext cx="512073"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+4%</a:t>
            </a:r>
            <a:endParaRPr lang="en-US" sz="900" b="0" dirty="0">
              <a:solidFill>
                <a:schemeClr val="bg1"/>
              </a:solidFill>
            </a:endParaRPr>
          </a:p>
        </p:txBody>
      </p:sp>
      <p:sp>
        <p:nvSpPr>
          <p:cNvPr id="5" name="Rectangle 4"/>
          <p:cNvSpPr/>
          <p:nvPr/>
        </p:nvSpPr>
        <p:spPr>
          <a:xfrm rot="21225665">
            <a:off x="2800786" y="5441131"/>
            <a:ext cx="285656" cy="230832"/>
          </a:xfrm>
          <a:prstGeom prst="rect">
            <a:avLst/>
          </a:prstGeom>
        </p:spPr>
        <p:txBody>
          <a:bodyPr wrap="none">
            <a:spAutoFit/>
          </a:bodyPr>
          <a:lstStyle/>
          <a:p>
            <a:pPr algn="ctr"/>
            <a:r>
              <a:rPr lang="en-US" sz="900" b="0" dirty="0">
                <a:solidFill>
                  <a:srgbClr val="FFFFFF"/>
                </a:solidFill>
                <a:latin typeface="Wingdings"/>
                <a:ea typeface="Wingdings"/>
                <a:cs typeface="Wingdings"/>
                <a:sym typeface="Wingdings"/>
              </a:rPr>
              <a:t></a:t>
            </a:r>
            <a:endParaRPr lang="en-US" sz="900" b="0" dirty="0">
              <a:solidFill>
                <a:srgbClr val="FFFFFF"/>
              </a:solidFill>
            </a:endParaRPr>
          </a:p>
        </p:txBody>
      </p:sp>
    </p:spTree>
    <p:extLst>
      <p:ext uri="{BB962C8B-B14F-4D97-AF65-F5344CB8AC3E}">
        <p14:creationId xmlns:p14="http://schemas.microsoft.com/office/powerpoint/2010/main" val="3562946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111" y="1827292"/>
            <a:ext cx="928568" cy="1342674"/>
            <a:chOff x="793625" y="2625596"/>
            <a:chExt cx="928568" cy="1342674"/>
          </a:xfrm>
          <a:solidFill>
            <a:srgbClr val="262626"/>
          </a:solidFill>
        </p:grpSpPr>
        <p:sp>
          <p:nvSpPr>
            <p:cNvPr id="53" name="Round Same Side Corner Rectangle 52"/>
            <p:cNvSpPr/>
            <p:nvPr/>
          </p:nvSpPr>
          <p:spPr>
            <a:xfrm rot="5400000">
              <a:off x="1097663" y="232155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56" name="Round Same Side Corner Rectangle 55"/>
            <p:cNvSpPr/>
            <p:nvPr/>
          </p:nvSpPr>
          <p:spPr>
            <a:xfrm rot="5400000">
              <a:off x="1097663" y="283092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57" name="Round Same Side Corner Rectangle 56"/>
            <p:cNvSpPr/>
            <p:nvPr/>
          </p:nvSpPr>
          <p:spPr>
            <a:xfrm rot="5400000">
              <a:off x="1097663" y="3343740"/>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pSp>
      <p:sp>
        <p:nvSpPr>
          <p:cNvPr id="3" name="Title 2"/>
          <p:cNvSpPr>
            <a:spLocks noGrp="1"/>
          </p:cNvSpPr>
          <p:nvPr>
            <p:ph type="title"/>
          </p:nvPr>
        </p:nvSpPr>
        <p:spPr/>
        <p:txBody>
          <a:bodyPr/>
          <a:lstStyle/>
          <a:p>
            <a:r>
              <a:rPr lang="en-US" dirty="0" smtClean="0"/>
              <a:t>Headline Data </a:t>
            </a:r>
            <a:r>
              <a:rPr lang="en-US" dirty="0">
                <a:solidFill>
                  <a:srgbClr val="7F7F7F"/>
                </a:solidFill>
              </a:rPr>
              <a:t>GB and England</a:t>
            </a:r>
          </a:p>
        </p:txBody>
      </p:sp>
      <p:sp>
        <p:nvSpPr>
          <p:cNvPr id="2" name="Text Placeholder 1"/>
          <p:cNvSpPr>
            <a:spLocks noGrp="1"/>
          </p:cNvSpPr>
          <p:nvPr>
            <p:ph type="body" sz="quarter" idx="10"/>
          </p:nvPr>
        </p:nvSpPr>
        <p:spPr>
          <a:xfrm>
            <a:off x="290513" y="629709"/>
            <a:ext cx="4384675" cy="392113"/>
          </a:xfrm>
        </p:spPr>
        <p:txBody>
          <a:bodyPr/>
          <a:lstStyle/>
          <a:p>
            <a:r>
              <a:rPr lang="en-US" dirty="0" smtClean="0">
                <a:solidFill>
                  <a:schemeClr val="bg1">
                    <a:lumMod val="65000"/>
                  </a:schemeClr>
                </a:solidFill>
              </a:rPr>
              <a:t>Volume and spend </a:t>
            </a:r>
            <a:r>
              <a:rPr lang="en-US" sz="1000" dirty="0" smtClean="0">
                <a:solidFill>
                  <a:schemeClr val="bg1">
                    <a:lumMod val="65000"/>
                  </a:schemeClr>
                </a:solidFill>
              </a:rPr>
              <a:t>(2017 </a:t>
            </a:r>
            <a:r>
              <a:rPr lang="en-US" sz="1000" dirty="0">
                <a:solidFill>
                  <a:schemeClr val="bg1">
                    <a:lumMod val="65000"/>
                  </a:schemeClr>
                </a:solidFill>
              </a:rPr>
              <a:t>vs </a:t>
            </a:r>
            <a:r>
              <a:rPr lang="en-US" sz="1000" dirty="0" smtClean="0">
                <a:solidFill>
                  <a:schemeClr val="bg1">
                    <a:lumMod val="65000"/>
                  </a:schemeClr>
                </a:solidFill>
              </a:rPr>
              <a:t>2018)</a:t>
            </a:r>
            <a:endParaRPr lang="en-US" sz="1000" dirty="0">
              <a:solidFill>
                <a:schemeClr val="bg1">
                  <a:lumMod val="65000"/>
                </a:schemeClr>
              </a:solidFill>
            </a:endParaRPr>
          </a:p>
        </p:txBody>
      </p:sp>
      <p:graphicFrame>
        <p:nvGraphicFramePr>
          <p:cNvPr id="44" name="Chart 43"/>
          <p:cNvGraphicFramePr/>
          <p:nvPr>
            <p:extLst>
              <p:ext uri="{D42A27DB-BD31-4B8C-83A1-F6EECF244321}">
                <p14:modId xmlns:p14="http://schemas.microsoft.com/office/powerpoint/2010/main" val="2763297114"/>
              </p:ext>
            </p:extLst>
          </p:nvPr>
        </p:nvGraphicFramePr>
        <p:xfrm>
          <a:off x="364551" y="1515262"/>
          <a:ext cx="4530911" cy="1872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764104693"/>
              </p:ext>
            </p:extLst>
          </p:nvPr>
        </p:nvGraphicFramePr>
        <p:xfrm>
          <a:off x="1215330" y="1738222"/>
          <a:ext cx="382351" cy="1531065"/>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chemeClr val="accent1"/>
                          </a:solidFill>
                          <a:effectLst/>
                          <a:latin typeface="+mn-lt"/>
                          <a:ea typeface="+mn-ea"/>
                          <a:cs typeface="+mn-cs"/>
                        </a:rPr>
                        <a:t>-2%</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0" i="0" u="none" strike="noStrike" kern="1200" noProof="0" dirty="0">
                        <a:solidFill>
                          <a:schemeClr val="accent1"/>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rgbClr val="FF0000"/>
                          </a:solidFill>
                          <a:effectLst/>
                          <a:latin typeface="+mn-lt"/>
                          <a:ea typeface="+mn-ea"/>
                          <a:cs typeface="+mn-cs"/>
                        </a:rPr>
                        <a:t>-8%</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0" i="0" u="none" strike="noStrike" kern="1200" noProof="0" dirty="0">
                        <a:solidFill>
                          <a:schemeClr val="accent1"/>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chemeClr val="accent1"/>
                          </a:solidFill>
                          <a:effectLst/>
                          <a:latin typeface="+mn-lt"/>
                          <a:ea typeface="+mn-ea"/>
                          <a:cs typeface="+mn-cs"/>
                        </a:rPr>
                        <a:t>-3%</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58" name="Group 57"/>
          <p:cNvGrpSpPr/>
          <p:nvPr/>
        </p:nvGrpSpPr>
        <p:grpSpPr>
          <a:xfrm>
            <a:off x="289111" y="4569502"/>
            <a:ext cx="928568" cy="1342674"/>
            <a:chOff x="793625" y="2625596"/>
            <a:chExt cx="928568" cy="1342674"/>
          </a:xfrm>
          <a:solidFill>
            <a:srgbClr val="262626"/>
          </a:solidFill>
        </p:grpSpPr>
        <p:sp>
          <p:nvSpPr>
            <p:cNvPr id="59" name="Round Same Side Corner Rectangle 58"/>
            <p:cNvSpPr/>
            <p:nvPr/>
          </p:nvSpPr>
          <p:spPr>
            <a:xfrm rot="5400000">
              <a:off x="1097663" y="232155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61" name="Round Same Side Corner Rectangle 60"/>
            <p:cNvSpPr/>
            <p:nvPr/>
          </p:nvSpPr>
          <p:spPr>
            <a:xfrm rot="5400000">
              <a:off x="1097663" y="283092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62" name="Round Same Side Corner Rectangle 61"/>
            <p:cNvSpPr/>
            <p:nvPr/>
          </p:nvSpPr>
          <p:spPr>
            <a:xfrm rot="5400000">
              <a:off x="1097663" y="3343740"/>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pSp>
      <p:graphicFrame>
        <p:nvGraphicFramePr>
          <p:cNvPr id="63" name="Chart 62"/>
          <p:cNvGraphicFramePr/>
          <p:nvPr>
            <p:extLst>
              <p:ext uri="{D42A27DB-BD31-4B8C-83A1-F6EECF244321}">
                <p14:modId xmlns:p14="http://schemas.microsoft.com/office/powerpoint/2010/main" val="448625045"/>
              </p:ext>
            </p:extLst>
          </p:nvPr>
        </p:nvGraphicFramePr>
        <p:xfrm>
          <a:off x="364551" y="4222772"/>
          <a:ext cx="4530911" cy="1872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3713015823"/>
              </p:ext>
            </p:extLst>
          </p:nvPr>
        </p:nvGraphicFramePr>
        <p:xfrm>
          <a:off x="1215330" y="4480432"/>
          <a:ext cx="382351" cy="1531065"/>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smtClean="0">
                          <a:solidFill>
                            <a:srgbClr val="C50017"/>
                          </a:solidFill>
                          <a:latin typeface="Wingdings"/>
                          <a:ea typeface="Wingdings"/>
                          <a:cs typeface="Wingdings"/>
                          <a:sym typeface="Wingdings"/>
                        </a:rPr>
                        <a:t></a:t>
                      </a:r>
                      <a:r>
                        <a:rPr lang="en-US" sz="700" b="0" dirty="0" smtClean="0">
                          <a:solidFill>
                            <a:schemeClr val="accent1"/>
                          </a:solidFill>
                          <a:latin typeface="Wingdings"/>
                          <a:ea typeface="Wingdings"/>
                          <a:cs typeface="Wingdings"/>
                          <a:sym typeface="Wingdings"/>
                        </a:rPr>
                        <a:t></a:t>
                      </a:r>
                      <a:r>
                        <a:rPr lang="en-US" sz="700" b="0" dirty="0" smtClean="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rgbClr val="FF0000"/>
                          </a:solidFill>
                          <a:effectLst/>
                          <a:latin typeface="+mn-lt"/>
                          <a:ea typeface="+mn-ea"/>
                          <a:cs typeface="+mn-cs"/>
                        </a:rPr>
                        <a:t>-4%</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rgbClr val="FF0000"/>
                          </a:solidFill>
                          <a:effectLst/>
                          <a:latin typeface="+mn-lt"/>
                          <a:ea typeface="+mn-ea"/>
                          <a:cs typeface="+mn-cs"/>
                        </a:rPr>
                        <a:t>-9%</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0" i="0" u="none" strike="noStrike" kern="1200" noProof="0" dirty="0">
                        <a:solidFill>
                          <a:schemeClr val="accent1"/>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chemeClr val="accent1"/>
                          </a:solidFill>
                          <a:effectLst/>
                          <a:latin typeface="+mn-lt"/>
                          <a:ea typeface="+mn-ea"/>
                          <a:cs typeface="+mn-cs"/>
                        </a:rPr>
                        <a:t>-2%</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75" name="Group 74"/>
          <p:cNvGrpSpPr/>
          <p:nvPr/>
        </p:nvGrpSpPr>
        <p:grpSpPr>
          <a:xfrm>
            <a:off x="6977723" y="1116487"/>
            <a:ext cx="1987898" cy="534653"/>
            <a:chOff x="4913007" y="1709502"/>
            <a:chExt cx="1987898" cy="534653"/>
          </a:xfrm>
        </p:grpSpPr>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77" name="TextBox 76"/>
            <p:cNvSpPr txBox="1"/>
            <p:nvPr/>
          </p:nvSpPr>
          <p:spPr>
            <a:xfrm>
              <a:off x="4913007" y="1897466"/>
              <a:ext cx="853463" cy="153888"/>
            </a:xfrm>
            <a:prstGeom prst="rect">
              <a:avLst/>
            </a:prstGeom>
            <a:noFill/>
          </p:spPr>
          <p:txBody>
            <a:bodyPr wrap="square" lIns="0" tIns="0" rIns="0" bIns="0" rtlCol="0">
              <a:spAutoFit/>
            </a:bodyPr>
            <a:lstStyle/>
            <a:p>
              <a:r>
                <a:rPr lang="en-US" sz="1000" b="0" dirty="0" smtClean="0">
                  <a:solidFill>
                    <a:prstClr val="black">
                      <a:lumMod val="85000"/>
                      <a:lumOff val="15000"/>
                    </a:prstClr>
                  </a:solidFill>
                  <a:latin typeface="Verdana"/>
                </a:rPr>
                <a:t>England</a:t>
              </a:r>
            </a:p>
          </p:txBody>
        </p:sp>
        <p:grpSp>
          <p:nvGrpSpPr>
            <p:cNvPr id="78" name="Group 77"/>
            <p:cNvGrpSpPr/>
            <p:nvPr/>
          </p:nvGrpSpPr>
          <p:grpSpPr>
            <a:xfrm>
              <a:off x="6009279" y="1834331"/>
              <a:ext cx="416254" cy="281838"/>
              <a:chOff x="4999232" y="1834332"/>
              <a:chExt cx="416254" cy="281838"/>
            </a:xfrm>
          </p:grpSpPr>
          <p:cxnSp>
            <p:nvCxnSpPr>
              <p:cNvPr id="81" name="Elbow Connector 39"/>
              <p:cNvCxnSpPr/>
              <p:nvPr/>
            </p:nvCxnSpPr>
            <p:spPr>
              <a:xfrm flipH="1">
                <a:off x="4999232" y="1895074"/>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5292580" y="1834332"/>
                <a:ext cx="122906" cy="122906"/>
              </a:xfrm>
              <a:prstGeom prst="ellipse">
                <a:avLst/>
              </a:prstGeom>
              <a:solidFill>
                <a:srgbClr val="C500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cxnSp>
            <p:nvCxnSpPr>
              <p:cNvPr id="83" name="Elbow Connector 39"/>
              <p:cNvCxnSpPr/>
              <p:nvPr/>
            </p:nvCxnSpPr>
            <p:spPr>
              <a:xfrm flipH="1">
                <a:off x="4999232" y="2054006"/>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292580" y="1993264"/>
                <a:ext cx="122906" cy="122906"/>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pSp>
        <p:sp>
          <p:nvSpPr>
            <p:cNvPr id="79" name="TextBox 78"/>
            <p:cNvSpPr txBox="1"/>
            <p:nvPr/>
          </p:nvSpPr>
          <p:spPr>
            <a:xfrm>
              <a:off x="6453119" y="1843724"/>
              <a:ext cx="447786" cy="92333"/>
            </a:xfrm>
            <a:prstGeom prst="rect">
              <a:avLst/>
            </a:prstGeom>
            <a:noFill/>
          </p:spPr>
          <p:txBody>
            <a:bodyPr wrap="square" lIns="0" tIns="0" rIns="0" bIns="0" rtlCol="0">
              <a:spAutoFit/>
            </a:bodyPr>
            <a:lstStyle/>
            <a:p>
              <a:r>
                <a:rPr lang="en-US" sz="600" b="0" dirty="0" smtClean="0">
                  <a:solidFill>
                    <a:prstClr val="black">
                      <a:lumMod val="85000"/>
                      <a:lumOff val="15000"/>
                    </a:prstClr>
                  </a:solidFill>
                  <a:latin typeface="Verdana"/>
                </a:rPr>
                <a:t>2017</a:t>
              </a:r>
            </a:p>
          </p:txBody>
        </p:sp>
        <p:sp>
          <p:nvSpPr>
            <p:cNvPr id="80" name="TextBox 79"/>
            <p:cNvSpPr txBox="1"/>
            <p:nvPr/>
          </p:nvSpPr>
          <p:spPr>
            <a:xfrm>
              <a:off x="6453119" y="2016573"/>
              <a:ext cx="447786" cy="92333"/>
            </a:xfrm>
            <a:prstGeom prst="rect">
              <a:avLst/>
            </a:prstGeom>
            <a:noFill/>
          </p:spPr>
          <p:txBody>
            <a:bodyPr wrap="square" lIns="0" tIns="0" rIns="0" bIns="0" rtlCol="0">
              <a:spAutoFit/>
            </a:bodyPr>
            <a:lstStyle/>
            <a:p>
              <a:r>
                <a:rPr lang="en-US" sz="600" b="0" dirty="0" smtClean="0">
                  <a:solidFill>
                    <a:prstClr val="black">
                      <a:lumMod val="85000"/>
                      <a:lumOff val="15000"/>
                    </a:prstClr>
                  </a:solidFill>
                  <a:latin typeface="Verdana"/>
                </a:rPr>
                <a:t>2018</a:t>
              </a:r>
            </a:p>
          </p:txBody>
        </p:sp>
      </p:grpSp>
      <p:grpSp>
        <p:nvGrpSpPr>
          <p:cNvPr id="85" name="Group 84"/>
          <p:cNvGrpSpPr/>
          <p:nvPr/>
        </p:nvGrpSpPr>
        <p:grpSpPr>
          <a:xfrm>
            <a:off x="7291797" y="3844591"/>
            <a:ext cx="1673824" cy="534653"/>
            <a:chOff x="5227081" y="1709502"/>
            <a:chExt cx="1673824" cy="534653"/>
          </a:xfrm>
        </p:grpSpPr>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87" name="TextBox 86"/>
            <p:cNvSpPr txBox="1"/>
            <p:nvPr/>
          </p:nvSpPr>
          <p:spPr>
            <a:xfrm>
              <a:off x="5227081" y="1897466"/>
              <a:ext cx="853463" cy="153888"/>
            </a:xfrm>
            <a:prstGeom prst="rect">
              <a:avLst/>
            </a:prstGeom>
            <a:noFill/>
          </p:spPr>
          <p:txBody>
            <a:bodyPr wrap="square" lIns="0" tIns="0" rIns="0" bIns="0" rtlCol="0">
              <a:spAutoFit/>
            </a:bodyPr>
            <a:lstStyle/>
            <a:p>
              <a:r>
                <a:rPr lang="en-US" sz="1000" b="0" dirty="0" err="1">
                  <a:solidFill>
                    <a:prstClr val="black">
                      <a:lumMod val="85000"/>
                      <a:lumOff val="15000"/>
                    </a:prstClr>
                  </a:solidFill>
                  <a:latin typeface="Verdana"/>
                </a:rPr>
                <a:t>GB</a:t>
              </a:r>
              <a:endParaRPr lang="en-US" sz="1000" b="0" dirty="0" err="1" smtClean="0">
                <a:solidFill>
                  <a:prstClr val="black">
                    <a:lumMod val="85000"/>
                    <a:lumOff val="15000"/>
                  </a:prstClr>
                </a:solidFill>
                <a:latin typeface="Verdana"/>
              </a:endParaRPr>
            </a:p>
          </p:txBody>
        </p:sp>
        <p:grpSp>
          <p:nvGrpSpPr>
            <p:cNvPr id="88" name="Group 87"/>
            <p:cNvGrpSpPr/>
            <p:nvPr/>
          </p:nvGrpSpPr>
          <p:grpSpPr>
            <a:xfrm>
              <a:off x="6009279" y="1834331"/>
              <a:ext cx="416254" cy="281838"/>
              <a:chOff x="4999232" y="1834332"/>
              <a:chExt cx="416254" cy="281838"/>
            </a:xfrm>
          </p:grpSpPr>
          <p:cxnSp>
            <p:nvCxnSpPr>
              <p:cNvPr id="91" name="Elbow Connector 39"/>
              <p:cNvCxnSpPr/>
              <p:nvPr/>
            </p:nvCxnSpPr>
            <p:spPr>
              <a:xfrm flipH="1">
                <a:off x="4999232" y="1895074"/>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5292580" y="1834332"/>
                <a:ext cx="122906" cy="122906"/>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cxnSp>
            <p:nvCxnSpPr>
              <p:cNvPr id="93" name="Elbow Connector 39"/>
              <p:cNvCxnSpPr/>
              <p:nvPr/>
            </p:nvCxnSpPr>
            <p:spPr>
              <a:xfrm flipH="1">
                <a:off x="4999232" y="2054006"/>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5292580" y="1993264"/>
                <a:ext cx="122906" cy="122906"/>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pSp>
        <p:sp>
          <p:nvSpPr>
            <p:cNvPr id="89" name="TextBox 88"/>
            <p:cNvSpPr txBox="1"/>
            <p:nvPr/>
          </p:nvSpPr>
          <p:spPr>
            <a:xfrm>
              <a:off x="6453119" y="1843724"/>
              <a:ext cx="447786" cy="92333"/>
            </a:xfrm>
            <a:prstGeom prst="rect">
              <a:avLst/>
            </a:prstGeom>
            <a:noFill/>
          </p:spPr>
          <p:txBody>
            <a:bodyPr wrap="square" lIns="0" tIns="0" rIns="0" bIns="0" rtlCol="0">
              <a:spAutoFit/>
            </a:bodyPr>
            <a:lstStyle/>
            <a:p>
              <a:r>
                <a:rPr lang="en-US" sz="600" b="0" dirty="0" smtClean="0">
                  <a:solidFill>
                    <a:prstClr val="black">
                      <a:lumMod val="85000"/>
                      <a:lumOff val="15000"/>
                    </a:prstClr>
                  </a:solidFill>
                  <a:latin typeface="Verdana"/>
                </a:rPr>
                <a:t>2017</a:t>
              </a:r>
            </a:p>
          </p:txBody>
        </p:sp>
        <p:sp>
          <p:nvSpPr>
            <p:cNvPr id="90" name="TextBox 89"/>
            <p:cNvSpPr txBox="1"/>
            <p:nvPr/>
          </p:nvSpPr>
          <p:spPr>
            <a:xfrm>
              <a:off x="6453119" y="2016573"/>
              <a:ext cx="447786" cy="92333"/>
            </a:xfrm>
            <a:prstGeom prst="rect">
              <a:avLst/>
            </a:prstGeom>
            <a:noFill/>
          </p:spPr>
          <p:txBody>
            <a:bodyPr wrap="square" lIns="0" tIns="0" rIns="0" bIns="0" rtlCol="0">
              <a:spAutoFit/>
            </a:bodyPr>
            <a:lstStyle/>
            <a:p>
              <a:r>
                <a:rPr lang="en-US" sz="600" b="0" dirty="0" smtClean="0">
                  <a:solidFill>
                    <a:prstClr val="black">
                      <a:lumMod val="85000"/>
                      <a:lumOff val="15000"/>
                    </a:prstClr>
                  </a:solidFill>
                  <a:latin typeface="Verdana"/>
                </a:rPr>
                <a:t>2018</a:t>
              </a:r>
            </a:p>
          </p:txBody>
        </p:sp>
      </p:grpSp>
      <p:sp>
        <p:nvSpPr>
          <p:cNvPr id="46" name="TextBox 45"/>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a:t>
            </a:r>
            <a:r>
              <a:rPr lang="en-US" sz="600" b="0" dirty="0" smtClean="0">
                <a:solidFill>
                  <a:srgbClr val="404040"/>
                </a:solidFill>
                <a:latin typeface="Verdana"/>
              </a:rPr>
              <a:t>2017</a:t>
            </a:r>
            <a:endParaRPr lang="en-US" sz="600" b="0" dirty="0">
              <a:solidFill>
                <a:srgbClr val="489A1E"/>
              </a:solidFill>
              <a:latin typeface="Verdana"/>
            </a:endParaRPr>
          </a:p>
        </p:txBody>
      </p:sp>
      <p:cxnSp>
        <p:nvCxnSpPr>
          <p:cNvPr id="47" name="Straight Connector 46"/>
          <p:cNvCxnSpPr/>
          <p:nvPr/>
        </p:nvCxnSpPr>
        <p:spPr>
          <a:xfrm>
            <a:off x="273538" y="3725462"/>
            <a:ext cx="859692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39" name="Chart 38"/>
          <p:cNvGraphicFramePr/>
          <p:nvPr>
            <p:extLst>
              <p:ext uri="{D42A27DB-BD31-4B8C-83A1-F6EECF244321}">
                <p14:modId xmlns:p14="http://schemas.microsoft.com/office/powerpoint/2010/main" val="2092235596"/>
              </p:ext>
            </p:extLst>
          </p:nvPr>
        </p:nvGraphicFramePr>
        <p:xfrm>
          <a:off x="5309522" y="1515262"/>
          <a:ext cx="3409461" cy="18726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748395485"/>
              </p:ext>
            </p:extLst>
          </p:nvPr>
        </p:nvGraphicFramePr>
        <p:xfrm>
          <a:off x="5086637" y="1738222"/>
          <a:ext cx="382351" cy="1531065"/>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rgbClr val="00B050"/>
                          </a:solidFill>
                          <a:effectLst/>
                          <a:latin typeface="+mn-lt"/>
                          <a:ea typeface="+mn-ea"/>
                          <a:cs typeface="+mn-cs"/>
                        </a:rPr>
                        <a:t>+7%</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noProof="0" dirty="0">
                        <a:solidFill>
                          <a:srgbClr val="00B050"/>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rgbClr val="F7911E"/>
                          </a:solidFill>
                          <a:effectLst/>
                          <a:latin typeface="+mn-lt"/>
                          <a:ea typeface="+mn-ea"/>
                          <a:cs typeface="+mn-cs"/>
                        </a:rPr>
                        <a:t>-1%</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noProof="0" dirty="0">
                        <a:solidFill>
                          <a:srgbClr val="00B050"/>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chemeClr val="accent1"/>
                          </a:solidFill>
                          <a:effectLst/>
                          <a:latin typeface="+mn-lt"/>
                          <a:ea typeface="+mn-ea"/>
                          <a:cs typeface="+mn-cs"/>
                        </a:rPr>
                        <a:t>+1%</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1" name="Chart 40"/>
          <p:cNvGraphicFramePr/>
          <p:nvPr>
            <p:extLst>
              <p:ext uri="{D42A27DB-BD31-4B8C-83A1-F6EECF244321}">
                <p14:modId xmlns:p14="http://schemas.microsoft.com/office/powerpoint/2010/main" val="3751432052"/>
              </p:ext>
            </p:extLst>
          </p:nvPr>
        </p:nvGraphicFramePr>
        <p:xfrm>
          <a:off x="5309522" y="4222772"/>
          <a:ext cx="3409461" cy="18726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3042907765"/>
              </p:ext>
            </p:extLst>
          </p:nvPr>
        </p:nvGraphicFramePr>
        <p:xfrm>
          <a:off x="5086637" y="4480432"/>
          <a:ext cx="382351" cy="1531065"/>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rgbClr val="F7911E"/>
                          </a:solidFill>
                          <a:effectLst/>
                          <a:latin typeface="+mn-lt"/>
                          <a:ea typeface="+mn-ea"/>
                          <a:cs typeface="+mn-cs"/>
                        </a:rPr>
                        <a:t>+3%</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rgbClr val="FF0000"/>
                          </a:solidFill>
                          <a:effectLst/>
                          <a:latin typeface="+mn-lt"/>
                          <a:ea typeface="+mn-ea"/>
                          <a:cs typeface="+mn-cs"/>
                        </a:rPr>
                        <a:t>-6%</a:t>
                      </a:r>
                      <a:endParaRPr lang="en-US" sz="700" b="0" i="0" u="none" strike="noStrike" kern="1200" noProof="0" dirty="0" smtClean="0">
                        <a:solidFill>
                          <a:schemeClr val="accent1"/>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noProof="0" dirty="0" smtClean="0">
                          <a:solidFill>
                            <a:schemeClr val="accent1"/>
                          </a:solidFill>
                          <a:effectLst/>
                          <a:latin typeface="+mn-lt"/>
                          <a:ea typeface="+mn-ea"/>
                          <a:cs typeface="+mn-cs"/>
                        </a:rPr>
                        <a:t>+1%</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48467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424" y="5259772"/>
            <a:ext cx="7793784" cy="281788"/>
            <a:chOff x="682424" y="4524072"/>
            <a:chExt cx="7793784" cy="281788"/>
          </a:xfrm>
          <a:solidFill>
            <a:schemeClr val="tx1">
              <a:lumMod val="85000"/>
              <a:lumOff val="15000"/>
            </a:schemeClr>
          </a:solidFill>
        </p:grpSpPr>
        <p:sp>
          <p:nvSpPr>
            <p:cNvPr id="13" name="Round Same Side Corner Rectangle 12"/>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solidFill>
                  <a:prstClr val="white"/>
                </a:solidFill>
              </a:endParaRPr>
            </a:p>
          </p:txBody>
        </p:sp>
        <p:sp>
          <p:nvSpPr>
            <p:cNvPr id="14" name="Round Same Side Corner Rectangle 13"/>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solidFill>
                  <a:prstClr val="white"/>
                </a:solidFill>
              </a:endParaRPr>
            </a:p>
          </p:txBody>
        </p:sp>
        <p:sp>
          <p:nvSpPr>
            <p:cNvPr id="4" name="Round Same Side Corner Rectangle 3"/>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solidFill>
                  <a:prstClr val="white"/>
                </a:solidFill>
              </a:endParaRPr>
            </a:p>
          </p:txBody>
        </p:sp>
      </p:grpSp>
      <p:sp>
        <p:nvSpPr>
          <p:cNvPr id="3" name="Title 2"/>
          <p:cNvSpPr>
            <a:spLocks noGrp="1"/>
          </p:cNvSpPr>
          <p:nvPr>
            <p:ph type="title"/>
          </p:nvPr>
        </p:nvSpPr>
        <p:spPr/>
        <p:txBody>
          <a:bodyPr/>
          <a:lstStyle/>
          <a:p>
            <a:pPr lvl="0">
              <a:spcBef>
                <a:spcPct val="20000"/>
              </a:spcBef>
              <a:defRPr/>
            </a:pPr>
            <a:r>
              <a:rPr lang="en-US" dirty="0" smtClean="0"/>
              <a:t>Trips </a:t>
            </a:r>
            <a:r>
              <a:rPr lang="en-US" dirty="0">
                <a:solidFill>
                  <a:schemeClr val="tx1">
                    <a:lumMod val="50000"/>
                    <a:lumOff val="50000"/>
                  </a:schemeClr>
                </a:solidFill>
              </a:rPr>
              <a:t>England</a:t>
            </a:r>
          </a:p>
        </p:txBody>
      </p:sp>
      <p:sp>
        <p:nvSpPr>
          <p:cNvPr id="32" name="Text Placeholder 31"/>
          <p:cNvSpPr>
            <a:spLocks noGrp="1"/>
          </p:cNvSpPr>
          <p:nvPr>
            <p:ph type="body" sz="quarter" idx="10"/>
          </p:nvPr>
        </p:nvSpPr>
        <p:spPr>
          <a:xfrm>
            <a:off x="277591" y="629709"/>
            <a:ext cx="3370513" cy="392113"/>
          </a:xfrm>
        </p:spPr>
        <p:txBody>
          <a:bodyPr/>
          <a:lstStyle/>
          <a:p>
            <a:r>
              <a:rPr lang="en-US" dirty="0" smtClean="0">
                <a:solidFill>
                  <a:schemeClr val="bg1">
                    <a:lumMod val="65000"/>
                  </a:schemeClr>
                </a:solidFill>
              </a:rPr>
              <a:t>Volume of trips </a:t>
            </a:r>
            <a:r>
              <a:rPr lang="en-US" sz="1000" dirty="0">
                <a:solidFill>
                  <a:srgbClr val="A6A6A6"/>
                </a:solidFill>
              </a:rPr>
              <a:t>(millions) (</a:t>
            </a:r>
            <a:r>
              <a:rPr lang="en-US" sz="1000" dirty="0" smtClean="0">
                <a:solidFill>
                  <a:srgbClr val="A6A6A6"/>
                </a:solidFill>
              </a:rPr>
              <a:t>2017 </a:t>
            </a:r>
            <a:r>
              <a:rPr lang="en-US" sz="1000" dirty="0">
                <a:solidFill>
                  <a:srgbClr val="A6A6A6"/>
                </a:solidFill>
              </a:rPr>
              <a:t>vs </a:t>
            </a:r>
            <a:r>
              <a:rPr lang="en-US" sz="1000" dirty="0" smtClean="0">
                <a:solidFill>
                  <a:srgbClr val="A6A6A6"/>
                </a:solidFill>
              </a:rPr>
              <a:t>2018)</a:t>
            </a:r>
            <a:endParaRPr lang="en-US" sz="1000" dirty="0">
              <a:solidFill>
                <a:srgbClr val="A6A6A6"/>
              </a:solidFill>
            </a:endParaRPr>
          </a:p>
          <a:p>
            <a:endParaRPr lang="en-US" sz="1000" dirty="0">
              <a:solidFill>
                <a:srgbClr val="A6A6A6"/>
              </a:solidFill>
            </a:endParaRPr>
          </a:p>
        </p:txBody>
      </p:sp>
      <p:graphicFrame>
        <p:nvGraphicFramePr>
          <p:cNvPr id="17" name="Chart 16"/>
          <p:cNvGraphicFramePr/>
          <p:nvPr>
            <p:extLst>
              <p:ext uri="{D42A27DB-BD31-4B8C-83A1-F6EECF244321}">
                <p14:modId xmlns:p14="http://schemas.microsoft.com/office/powerpoint/2010/main" val="4271228939"/>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2211869167"/>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extLst>
                    <a:ext uri="{9D8B030D-6E8A-4147-A177-3AD203B41FA5}">
                      <a16:colId xmlns:a16="http://schemas.microsoft.com/office/drawing/2014/main" val="20000"/>
                    </a:ext>
                  </a:extLst>
                </a:gridCol>
                <a:gridCol w="368696">
                  <a:extLst>
                    <a:ext uri="{9D8B030D-6E8A-4147-A177-3AD203B41FA5}">
                      <a16:colId xmlns:a16="http://schemas.microsoft.com/office/drawing/2014/main" val="20001"/>
                    </a:ext>
                  </a:extLst>
                </a:gridCol>
                <a:gridCol w="675943">
                  <a:extLst>
                    <a:ext uri="{9D8B030D-6E8A-4147-A177-3AD203B41FA5}">
                      <a16:colId xmlns:a16="http://schemas.microsoft.com/office/drawing/2014/main" val="20002"/>
                    </a:ext>
                  </a:extLst>
                </a:gridCol>
                <a:gridCol w="607665">
                  <a:extLst>
                    <a:ext uri="{9D8B030D-6E8A-4147-A177-3AD203B41FA5}">
                      <a16:colId xmlns:a16="http://schemas.microsoft.com/office/drawing/2014/main" val="20003"/>
                    </a:ext>
                  </a:extLst>
                </a:gridCol>
                <a:gridCol w="600838">
                  <a:extLst>
                    <a:ext uri="{9D8B030D-6E8A-4147-A177-3AD203B41FA5}">
                      <a16:colId xmlns:a16="http://schemas.microsoft.com/office/drawing/2014/main" val="20004"/>
                    </a:ext>
                  </a:extLst>
                </a:gridCol>
                <a:gridCol w="457456">
                  <a:extLst>
                    <a:ext uri="{9D8B030D-6E8A-4147-A177-3AD203B41FA5}">
                      <a16:colId xmlns:a16="http://schemas.microsoft.com/office/drawing/2014/main" val="20005"/>
                    </a:ext>
                  </a:extLst>
                </a:gridCol>
                <a:gridCol w="607665">
                  <a:extLst>
                    <a:ext uri="{9D8B030D-6E8A-4147-A177-3AD203B41FA5}">
                      <a16:colId xmlns:a16="http://schemas.microsoft.com/office/drawing/2014/main" val="20006"/>
                    </a:ext>
                  </a:extLst>
                </a:gridCol>
                <a:gridCol w="596368">
                  <a:extLst>
                    <a:ext uri="{9D8B030D-6E8A-4147-A177-3AD203B41FA5}">
                      <a16:colId xmlns:a16="http://schemas.microsoft.com/office/drawing/2014/main" val="20007"/>
                    </a:ext>
                  </a:extLst>
                </a:gridCol>
                <a:gridCol w="625791">
                  <a:extLst>
                    <a:ext uri="{9D8B030D-6E8A-4147-A177-3AD203B41FA5}">
                      <a16:colId xmlns:a16="http://schemas.microsoft.com/office/drawing/2014/main" val="20008"/>
                    </a:ext>
                  </a:extLst>
                </a:gridCol>
                <a:gridCol w="594010">
                  <a:extLst>
                    <a:ext uri="{9D8B030D-6E8A-4147-A177-3AD203B41FA5}">
                      <a16:colId xmlns:a16="http://schemas.microsoft.com/office/drawing/2014/main" val="20009"/>
                    </a:ext>
                  </a:extLst>
                </a:gridCol>
                <a:gridCol w="450628">
                  <a:extLst>
                    <a:ext uri="{9D8B030D-6E8A-4147-A177-3AD203B41FA5}">
                      <a16:colId xmlns:a16="http://schemas.microsoft.com/office/drawing/2014/main" val="20010"/>
                    </a:ext>
                  </a:extLst>
                </a:gridCol>
                <a:gridCol w="607666">
                  <a:extLst>
                    <a:ext uri="{9D8B030D-6E8A-4147-A177-3AD203B41FA5}">
                      <a16:colId xmlns:a16="http://schemas.microsoft.com/office/drawing/2014/main" val="20011"/>
                    </a:ext>
                  </a:extLst>
                </a:gridCol>
                <a:gridCol w="598012">
                  <a:extLst>
                    <a:ext uri="{9D8B030D-6E8A-4147-A177-3AD203B41FA5}">
                      <a16:colId xmlns:a16="http://schemas.microsoft.com/office/drawing/2014/main" val="20012"/>
                    </a:ext>
                  </a:extLst>
                </a:gridCol>
                <a:gridCol w="624147">
                  <a:extLst>
                    <a:ext uri="{9D8B030D-6E8A-4147-A177-3AD203B41FA5}">
                      <a16:colId xmlns:a16="http://schemas.microsoft.com/office/drawing/2014/main" val="20013"/>
                    </a:ext>
                  </a:extLst>
                </a:gridCol>
                <a:gridCol w="587182">
                  <a:extLst>
                    <a:ext uri="{9D8B030D-6E8A-4147-A177-3AD203B41FA5}">
                      <a16:colId xmlns:a16="http://schemas.microsoft.com/office/drawing/2014/main" val="20014"/>
                    </a:ext>
                  </a:extLst>
                </a:gridCol>
                <a:gridCol w="218343">
                  <a:extLst>
                    <a:ext uri="{9D8B030D-6E8A-4147-A177-3AD203B41FA5}">
                      <a16:colId xmlns:a16="http://schemas.microsoft.com/office/drawing/2014/main" val="20015"/>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7911E"/>
                          </a:solidFill>
                          <a:effectLst/>
                          <a:latin typeface="+mn-lt"/>
                          <a:ea typeface="+mn-ea"/>
                          <a:cs typeface="+mn-cs"/>
                        </a:rPr>
                        <a:t>-2%</a:t>
                      </a:r>
                      <a:endParaRPr lang="en-GB" sz="700" b="0" i="0" u="none" strike="noStrike" kern="1200" dirty="0">
                        <a:solidFill>
                          <a:srgbClr val="F7911E"/>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F0000"/>
                          </a:solidFill>
                          <a:effectLst/>
                          <a:latin typeface="+mn-lt"/>
                          <a:ea typeface="+mn-ea"/>
                          <a:cs typeface="+mn-cs"/>
                        </a:rPr>
                        <a:t>-4%</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00B050"/>
                          </a:solidFill>
                          <a:effectLst/>
                          <a:latin typeface="+mn-lt"/>
                          <a:ea typeface="+mn-ea"/>
                          <a:cs typeface="+mn-cs"/>
                        </a:rPr>
                        <a:t>+16%</a:t>
                      </a:r>
                      <a:endParaRPr lang="en-GB" sz="700" b="0" i="0" u="none" strike="noStrike" kern="1200" dirty="0">
                        <a:solidFill>
                          <a:srgbClr val="00B05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F0000"/>
                          </a:solidFill>
                          <a:effectLst/>
                          <a:latin typeface="+mn-lt"/>
                          <a:ea typeface="+mn-ea"/>
                          <a:cs typeface="+mn-cs"/>
                        </a:rPr>
                        <a:t>-4%</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dirty="0">
                        <a:solidFill>
                          <a:schemeClr val="accent5">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F0000"/>
                          </a:solidFill>
                          <a:effectLst/>
                          <a:latin typeface="+mn-lt"/>
                          <a:ea typeface="+mn-ea"/>
                          <a:cs typeface="+mn-cs"/>
                        </a:rPr>
                        <a:t>-8%</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F0000"/>
                          </a:solidFill>
                          <a:effectLst/>
                          <a:latin typeface="+mn-lt"/>
                          <a:ea typeface="+mn-ea"/>
                          <a:cs typeface="+mn-cs"/>
                        </a:rPr>
                        <a:t>-7%</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F0000"/>
                          </a:solidFill>
                          <a:effectLst/>
                          <a:latin typeface="+mn-lt"/>
                          <a:ea typeface="+mn-ea"/>
                          <a:cs typeface="+mn-cs"/>
                        </a:rPr>
                        <a:t>-20%</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F0000"/>
                          </a:solidFill>
                          <a:effectLst/>
                          <a:latin typeface="+mn-lt"/>
                          <a:ea typeface="+mn-ea"/>
                          <a:cs typeface="+mn-cs"/>
                        </a:rPr>
                        <a:t>-4%</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chemeClr val="accent5">
                            <a:lumMod val="7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1"/>
                          </a:solidFill>
                          <a:effectLst/>
                          <a:latin typeface="+mn-lt"/>
                          <a:ea typeface="+mn-ea"/>
                          <a:cs typeface="+mn-cs"/>
                        </a:rPr>
                        <a:t>-3%</a:t>
                      </a:r>
                      <a:endParaRPr lang="en-GB" sz="700" b="0" i="0" u="none" strike="noStrike" kern="1200" dirty="0">
                        <a:solidFill>
                          <a:schemeClr val="accent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smtClean="0">
                          <a:solidFill>
                            <a:srgbClr val="FF0000"/>
                          </a:solidFill>
                          <a:effectLst/>
                          <a:latin typeface="+mn-lt"/>
                          <a:ea typeface="+mn-ea"/>
                          <a:cs typeface="+mn-cs"/>
                        </a:rPr>
                        <a:t>-4%</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1"/>
                          </a:solidFill>
                          <a:effectLst/>
                          <a:latin typeface="+mn-lt"/>
                          <a:ea typeface="+mn-ea"/>
                          <a:cs typeface="+mn-cs"/>
                        </a:rPr>
                        <a:t>-2%</a:t>
                      </a:r>
                      <a:endParaRPr lang="en-GB" sz="700" b="0" i="0" u="none" strike="noStrike" kern="1200" dirty="0">
                        <a:solidFill>
                          <a:schemeClr val="accent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1"/>
                          </a:solidFill>
                          <a:effectLst/>
                          <a:latin typeface="+mn-lt"/>
                          <a:ea typeface="+mn-ea"/>
                          <a:cs typeface="+mn-cs"/>
                        </a:rPr>
                        <a:t>-3%</a:t>
                      </a:r>
                      <a:endParaRPr lang="en-GB" sz="700" b="0" i="0" u="none" strike="noStrike" kern="1200" dirty="0">
                        <a:solidFill>
                          <a:schemeClr val="accent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US" sz="700" b="0" i="0" u="none" strike="noStrike" kern="1200" dirty="0">
                        <a:solidFill>
                          <a:srgbClr val="FF000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72" name="Group 71"/>
          <p:cNvGrpSpPr/>
          <p:nvPr/>
        </p:nvGrpSpPr>
        <p:grpSpPr>
          <a:xfrm>
            <a:off x="4005342" y="1235932"/>
            <a:ext cx="4877712" cy="921456"/>
            <a:chOff x="4005342" y="1538709"/>
            <a:chExt cx="4877712" cy="921456"/>
          </a:xfrm>
        </p:grpSpPr>
        <p:grpSp>
          <p:nvGrpSpPr>
            <p:cNvPr id="73" name="Group 72"/>
            <p:cNvGrpSpPr/>
            <p:nvPr/>
          </p:nvGrpSpPr>
          <p:grpSpPr>
            <a:xfrm>
              <a:off x="4005342" y="1538709"/>
              <a:ext cx="1187986" cy="921456"/>
              <a:chOff x="5170124" y="1538709"/>
              <a:chExt cx="1187986" cy="921456"/>
            </a:xfrm>
          </p:grpSpPr>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05" name="TextBox 104"/>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All trips</a:t>
                </a:r>
              </a:p>
            </p:txBody>
          </p:sp>
          <p:cxnSp>
            <p:nvCxnSpPr>
              <p:cNvPr id="106" name="Elbow Connector 105"/>
              <p:cNvCxnSpPr>
                <a:stCxn id="107" idx="4"/>
                <a:endCxn id="104"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nvGrpSpPr>
              <p:cNvPr id="108" name="Group 107"/>
              <p:cNvGrpSpPr/>
              <p:nvPr/>
            </p:nvGrpSpPr>
            <p:grpSpPr>
              <a:xfrm>
                <a:off x="6033322" y="1703290"/>
                <a:ext cx="159091" cy="273539"/>
                <a:chOff x="5023275" y="1703291"/>
                <a:chExt cx="159091" cy="273539"/>
              </a:xfrm>
            </p:grpSpPr>
            <p:cxnSp>
              <p:nvCxnSpPr>
                <p:cNvPr id="111" name="Elbow Connector 110"/>
                <p:cNvCxnSpPr>
                  <a:stCxn id="112" idx="4"/>
                  <a:endCxn id="104"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sp>
            <p:nvSpPr>
              <p:cNvPr id="109" name="TextBox 108"/>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2017</a:t>
                </a:r>
              </a:p>
            </p:txBody>
          </p:sp>
          <p:sp>
            <p:nvSpPr>
              <p:cNvPr id="110" name="TextBox 109"/>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2018</a:t>
                </a:r>
              </a:p>
            </p:txBody>
          </p:sp>
        </p:grpSp>
        <p:grpSp>
          <p:nvGrpSpPr>
            <p:cNvPr id="74" name="Group 73"/>
            <p:cNvGrpSpPr/>
            <p:nvPr/>
          </p:nvGrpSpPr>
          <p:grpSpPr>
            <a:xfrm>
              <a:off x="5235251" y="1538709"/>
              <a:ext cx="1187986" cy="921456"/>
              <a:chOff x="5170124" y="1538709"/>
              <a:chExt cx="1187986" cy="921456"/>
            </a:xfrm>
          </p:grpSpPr>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6" name="TextBox 95"/>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Holiday trips</a:t>
                </a:r>
              </a:p>
            </p:txBody>
          </p:sp>
          <p:cxnSp>
            <p:nvCxnSpPr>
              <p:cNvPr id="97" name="Elbow Connector 96"/>
              <p:cNvCxnSpPr>
                <a:stCxn id="98" idx="4"/>
                <a:endCxn id="9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nvGrpSpPr>
              <p:cNvPr id="99" name="Group 98"/>
              <p:cNvGrpSpPr/>
              <p:nvPr/>
            </p:nvGrpSpPr>
            <p:grpSpPr>
              <a:xfrm>
                <a:off x="6033322" y="1703290"/>
                <a:ext cx="159091" cy="273539"/>
                <a:chOff x="5023275" y="1703291"/>
                <a:chExt cx="159091" cy="273539"/>
              </a:xfrm>
            </p:grpSpPr>
            <p:cxnSp>
              <p:nvCxnSpPr>
                <p:cNvPr id="102" name="Elbow Connector 101"/>
                <p:cNvCxnSpPr>
                  <a:stCxn id="103" idx="4"/>
                  <a:endCxn id="9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sp>
            <p:nvSpPr>
              <p:cNvPr id="100" name="TextBox 99"/>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sp>
            <p:nvSpPr>
              <p:cNvPr id="101" name="TextBox 100"/>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2018</a:t>
                </a:r>
              </a:p>
            </p:txBody>
          </p:sp>
        </p:grpSp>
        <p:grpSp>
          <p:nvGrpSpPr>
            <p:cNvPr id="75" name="Group 74"/>
            <p:cNvGrpSpPr/>
            <p:nvPr/>
          </p:nvGrpSpPr>
          <p:grpSpPr>
            <a:xfrm>
              <a:off x="6465160" y="1538709"/>
              <a:ext cx="1187986" cy="921456"/>
              <a:chOff x="5170124" y="1538709"/>
              <a:chExt cx="1187986" cy="921456"/>
            </a:xfrm>
          </p:grpSpPr>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87" name="TextBox 86"/>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Business trips</a:t>
                </a:r>
              </a:p>
            </p:txBody>
          </p:sp>
          <p:cxnSp>
            <p:nvCxnSpPr>
              <p:cNvPr id="88" name="Elbow Connector 87"/>
              <p:cNvCxnSpPr>
                <a:stCxn id="89" idx="4"/>
                <a:endCxn id="86"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nvGrpSpPr>
              <p:cNvPr id="90" name="Group 89"/>
              <p:cNvGrpSpPr/>
              <p:nvPr/>
            </p:nvGrpSpPr>
            <p:grpSpPr>
              <a:xfrm>
                <a:off x="6033322" y="1703290"/>
                <a:ext cx="159091" cy="273539"/>
                <a:chOff x="5023275" y="1703291"/>
                <a:chExt cx="159091" cy="273539"/>
              </a:xfrm>
            </p:grpSpPr>
            <p:cxnSp>
              <p:nvCxnSpPr>
                <p:cNvPr id="93" name="Elbow Connector 92"/>
                <p:cNvCxnSpPr>
                  <a:stCxn id="94" idx="4"/>
                  <a:endCxn id="86"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sp>
            <p:nvSpPr>
              <p:cNvPr id="91" name="TextBox 90"/>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sp>
            <p:nvSpPr>
              <p:cNvPr id="92" name="TextBox 91"/>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2018</a:t>
                </a:r>
              </a:p>
            </p:txBody>
          </p:sp>
        </p:grpSp>
        <p:grpSp>
          <p:nvGrpSpPr>
            <p:cNvPr id="76" name="Group 75"/>
            <p:cNvGrpSpPr/>
            <p:nvPr/>
          </p:nvGrpSpPr>
          <p:grpSpPr>
            <a:xfrm>
              <a:off x="7695068" y="1538709"/>
              <a:ext cx="1187986" cy="921456"/>
              <a:chOff x="5170124" y="1538709"/>
              <a:chExt cx="1187986" cy="921456"/>
            </a:xfrm>
          </p:grpSpPr>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78" name="TextBox 77"/>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VFR trips</a:t>
                </a:r>
              </a:p>
            </p:txBody>
          </p:sp>
          <p:cxnSp>
            <p:nvCxnSpPr>
              <p:cNvPr id="79" name="Elbow Connector 78"/>
              <p:cNvCxnSpPr>
                <a:stCxn id="80" idx="4"/>
                <a:endCxn id="77"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nvGrpSpPr>
              <p:cNvPr id="81" name="Group 80"/>
              <p:cNvGrpSpPr/>
              <p:nvPr/>
            </p:nvGrpSpPr>
            <p:grpSpPr>
              <a:xfrm>
                <a:off x="6033322" y="1703290"/>
                <a:ext cx="159091" cy="273539"/>
                <a:chOff x="5023275" y="1703291"/>
                <a:chExt cx="159091" cy="273539"/>
              </a:xfrm>
            </p:grpSpPr>
            <p:cxnSp>
              <p:nvCxnSpPr>
                <p:cNvPr id="84" name="Elbow Connector 83"/>
                <p:cNvCxnSpPr>
                  <a:stCxn id="85" idx="4"/>
                  <a:endCxn id="77"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solidFill>
                        <a:prstClr val="white"/>
                      </a:solidFill>
                    </a:rPr>
                    <a:t>a</a:t>
                  </a:r>
                </a:p>
              </p:txBody>
            </p:sp>
          </p:grpSp>
          <p:sp>
            <p:nvSpPr>
              <p:cNvPr id="82" name="TextBox 81"/>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sp>
            <p:nvSpPr>
              <p:cNvPr id="83" name="TextBox 82"/>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2018</a:t>
                </a:r>
              </a:p>
            </p:txBody>
          </p:sp>
        </p:grpSp>
      </p:grpSp>
      <p:grpSp>
        <p:nvGrpSpPr>
          <p:cNvPr id="113" name="Group 112"/>
          <p:cNvGrpSpPr/>
          <p:nvPr/>
        </p:nvGrpSpPr>
        <p:grpSpPr>
          <a:xfrm>
            <a:off x="7785793" y="201100"/>
            <a:ext cx="1090351" cy="906608"/>
            <a:chOff x="7841311" y="201100"/>
            <a:chExt cx="1090351" cy="906608"/>
          </a:xfrm>
        </p:grpSpPr>
        <p:sp>
          <p:nvSpPr>
            <p:cNvPr id="114" name="Oval 11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solidFill>
                  <a:prstClr val="white"/>
                </a:solidFill>
              </a:endParaRPr>
            </a:p>
          </p:txBody>
        </p:sp>
        <p:pic>
          <p:nvPicPr>
            <p:cNvPr id="115" name="Picture 1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60" name="TextBox 59"/>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a:t>
            </a:r>
            <a:r>
              <a:rPr lang="en-US" sz="600" b="0" dirty="0" smtClean="0">
                <a:solidFill>
                  <a:srgbClr val="404040"/>
                </a:solidFill>
                <a:latin typeface="Verdana"/>
              </a:rPr>
              <a:t>2017</a:t>
            </a:r>
            <a:endParaRPr lang="en-US" sz="600" b="0" dirty="0">
              <a:solidFill>
                <a:srgbClr val="489A1E"/>
              </a:solidFill>
              <a:latin typeface="Verdana"/>
            </a:endParaRPr>
          </a:p>
        </p:txBody>
      </p:sp>
    </p:spTree>
    <p:extLst>
      <p:ext uri="{BB962C8B-B14F-4D97-AF65-F5344CB8AC3E}">
        <p14:creationId xmlns:p14="http://schemas.microsoft.com/office/powerpoint/2010/main" val="56588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82424" y="5259772"/>
            <a:ext cx="7793784" cy="281788"/>
            <a:chOff x="682424" y="4524072"/>
            <a:chExt cx="7793784" cy="281788"/>
          </a:xfrm>
          <a:solidFill>
            <a:srgbClr val="262626"/>
          </a:solidFill>
        </p:grpSpPr>
        <p:sp>
          <p:nvSpPr>
            <p:cNvPr id="22" name="Round Same Side Corner Rectangle 21"/>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24" name="Round Same Side Corner Rectangle 23"/>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36" name="Round Same Side Corner Rectangle 35"/>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pSp>
      <p:graphicFrame>
        <p:nvGraphicFramePr>
          <p:cNvPr id="37" name="Chart 36"/>
          <p:cNvGraphicFramePr/>
          <p:nvPr>
            <p:extLst>
              <p:ext uri="{D42A27DB-BD31-4B8C-83A1-F6EECF244321}">
                <p14:modId xmlns:p14="http://schemas.microsoft.com/office/powerpoint/2010/main" val="1921214428"/>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334445894"/>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extLst>
                    <a:ext uri="{9D8B030D-6E8A-4147-A177-3AD203B41FA5}">
                      <a16:colId xmlns:a16="http://schemas.microsoft.com/office/drawing/2014/main" val="20000"/>
                    </a:ext>
                  </a:extLst>
                </a:gridCol>
                <a:gridCol w="368696">
                  <a:extLst>
                    <a:ext uri="{9D8B030D-6E8A-4147-A177-3AD203B41FA5}">
                      <a16:colId xmlns:a16="http://schemas.microsoft.com/office/drawing/2014/main" val="20001"/>
                    </a:ext>
                  </a:extLst>
                </a:gridCol>
                <a:gridCol w="675943">
                  <a:extLst>
                    <a:ext uri="{9D8B030D-6E8A-4147-A177-3AD203B41FA5}">
                      <a16:colId xmlns:a16="http://schemas.microsoft.com/office/drawing/2014/main" val="20002"/>
                    </a:ext>
                  </a:extLst>
                </a:gridCol>
                <a:gridCol w="607665">
                  <a:extLst>
                    <a:ext uri="{9D8B030D-6E8A-4147-A177-3AD203B41FA5}">
                      <a16:colId xmlns:a16="http://schemas.microsoft.com/office/drawing/2014/main" val="20003"/>
                    </a:ext>
                  </a:extLst>
                </a:gridCol>
                <a:gridCol w="600838">
                  <a:extLst>
                    <a:ext uri="{9D8B030D-6E8A-4147-A177-3AD203B41FA5}">
                      <a16:colId xmlns:a16="http://schemas.microsoft.com/office/drawing/2014/main" val="20004"/>
                    </a:ext>
                  </a:extLst>
                </a:gridCol>
                <a:gridCol w="457456">
                  <a:extLst>
                    <a:ext uri="{9D8B030D-6E8A-4147-A177-3AD203B41FA5}">
                      <a16:colId xmlns:a16="http://schemas.microsoft.com/office/drawing/2014/main" val="20005"/>
                    </a:ext>
                  </a:extLst>
                </a:gridCol>
                <a:gridCol w="607665">
                  <a:extLst>
                    <a:ext uri="{9D8B030D-6E8A-4147-A177-3AD203B41FA5}">
                      <a16:colId xmlns:a16="http://schemas.microsoft.com/office/drawing/2014/main" val="20006"/>
                    </a:ext>
                  </a:extLst>
                </a:gridCol>
                <a:gridCol w="596368">
                  <a:extLst>
                    <a:ext uri="{9D8B030D-6E8A-4147-A177-3AD203B41FA5}">
                      <a16:colId xmlns:a16="http://schemas.microsoft.com/office/drawing/2014/main" val="20007"/>
                    </a:ext>
                  </a:extLst>
                </a:gridCol>
                <a:gridCol w="625791">
                  <a:extLst>
                    <a:ext uri="{9D8B030D-6E8A-4147-A177-3AD203B41FA5}">
                      <a16:colId xmlns:a16="http://schemas.microsoft.com/office/drawing/2014/main" val="20008"/>
                    </a:ext>
                  </a:extLst>
                </a:gridCol>
                <a:gridCol w="594010">
                  <a:extLst>
                    <a:ext uri="{9D8B030D-6E8A-4147-A177-3AD203B41FA5}">
                      <a16:colId xmlns:a16="http://schemas.microsoft.com/office/drawing/2014/main" val="20009"/>
                    </a:ext>
                  </a:extLst>
                </a:gridCol>
                <a:gridCol w="450628">
                  <a:extLst>
                    <a:ext uri="{9D8B030D-6E8A-4147-A177-3AD203B41FA5}">
                      <a16:colId xmlns:a16="http://schemas.microsoft.com/office/drawing/2014/main" val="20010"/>
                    </a:ext>
                  </a:extLst>
                </a:gridCol>
                <a:gridCol w="607666">
                  <a:extLst>
                    <a:ext uri="{9D8B030D-6E8A-4147-A177-3AD203B41FA5}">
                      <a16:colId xmlns:a16="http://schemas.microsoft.com/office/drawing/2014/main" val="20011"/>
                    </a:ext>
                  </a:extLst>
                </a:gridCol>
                <a:gridCol w="598012">
                  <a:extLst>
                    <a:ext uri="{9D8B030D-6E8A-4147-A177-3AD203B41FA5}">
                      <a16:colId xmlns:a16="http://schemas.microsoft.com/office/drawing/2014/main" val="20012"/>
                    </a:ext>
                  </a:extLst>
                </a:gridCol>
                <a:gridCol w="624147">
                  <a:extLst>
                    <a:ext uri="{9D8B030D-6E8A-4147-A177-3AD203B41FA5}">
                      <a16:colId xmlns:a16="http://schemas.microsoft.com/office/drawing/2014/main" val="20013"/>
                    </a:ext>
                  </a:extLst>
                </a:gridCol>
                <a:gridCol w="587182">
                  <a:extLst>
                    <a:ext uri="{9D8B030D-6E8A-4147-A177-3AD203B41FA5}">
                      <a16:colId xmlns:a16="http://schemas.microsoft.com/office/drawing/2014/main" val="20014"/>
                    </a:ext>
                  </a:extLst>
                </a:gridCol>
                <a:gridCol w="218343">
                  <a:extLst>
                    <a:ext uri="{9D8B030D-6E8A-4147-A177-3AD203B41FA5}">
                      <a16:colId xmlns:a16="http://schemas.microsoft.com/office/drawing/2014/main" val="20015"/>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-6%</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00B050"/>
                          </a:solidFill>
                          <a:effectLst/>
                          <a:latin typeface="+mn-lt"/>
                          <a:ea typeface="+mn-ea"/>
                          <a:cs typeface="+mn-cs"/>
                        </a:rPr>
                        <a:t>+4%</a:t>
                      </a:r>
                      <a:endParaRPr lang="en-GB" sz="700" b="0" i="0" u="none" strike="noStrike" kern="1200" dirty="0">
                        <a:solidFill>
                          <a:srgbClr val="00B05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7911E"/>
                          </a:solidFill>
                          <a:effectLst/>
                          <a:latin typeface="+mn-lt"/>
                          <a:ea typeface="+mn-ea"/>
                          <a:cs typeface="+mn-cs"/>
                        </a:rPr>
                        <a:t>-3%</a:t>
                      </a:r>
                      <a:endParaRPr lang="en-GB" sz="700" b="0" i="0" u="none" strike="noStrike" kern="1200" dirty="0">
                        <a:solidFill>
                          <a:srgbClr val="F7911E"/>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-10%</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-7%</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-6%</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-13%</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-7%</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1"/>
                          </a:solidFill>
                          <a:effectLst/>
                          <a:latin typeface="+mn-lt"/>
                          <a:ea typeface="+mn-ea"/>
                          <a:cs typeface="+mn-cs"/>
                        </a:rPr>
                        <a:t>-2%</a:t>
                      </a:r>
                      <a:endParaRPr lang="en-GB" sz="700" b="0" i="0" u="none" strike="noStrike" kern="1200" dirty="0">
                        <a:solidFill>
                          <a:schemeClr val="accent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-4%</a:t>
                      </a:r>
                      <a:endParaRPr lang="en-GB" sz="700" b="0" i="0" u="none" strike="noStrike" kern="1200" dirty="0">
                        <a:solidFill>
                          <a:srgbClr val="FF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7911E"/>
                          </a:solidFill>
                          <a:effectLst/>
                          <a:latin typeface="+mn-lt"/>
                          <a:ea typeface="+mn-ea"/>
                          <a:cs typeface="+mn-cs"/>
                        </a:rPr>
                        <a:t>+1%</a:t>
                      </a:r>
                      <a:endParaRPr lang="en-GB" sz="700" b="0" i="0" u="none" strike="noStrike" kern="1200" dirty="0">
                        <a:solidFill>
                          <a:srgbClr val="F7911E"/>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7911E"/>
                          </a:solidFill>
                          <a:effectLst/>
                          <a:latin typeface="+mn-lt"/>
                          <a:ea typeface="+mn-ea"/>
                          <a:cs typeface="+mn-cs"/>
                        </a:rPr>
                        <a:t>+1%</a:t>
                      </a:r>
                      <a:endParaRPr lang="en-GB" sz="700" b="0" i="0" u="none" strike="noStrike" kern="1200" dirty="0">
                        <a:solidFill>
                          <a:srgbClr val="F7911E"/>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F7911E"/>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pPr lvl="0">
              <a:spcBef>
                <a:spcPct val="20000"/>
              </a:spcBef>
              <a:defRPr/>
            </a:pPr>
            <a:r>
              <a:rPr lang="en-US" dirty="0" smtClean="0"/>
              <a:t>Nights </a:t>
            </a:r>
            <a:r>
              <a:rPr lang="en-US" dirty="0" smtClean="0">
                <a:solidFill>
                  <a:srgbClr val="7F7F7F"/>
                </a:solidFill>
              </a:rPr>
              <a:t>England</a:t>
            </a:r>
            <a:endParaRPr lang="en-US" dirty="0">
              <a:solidFill>
                <a:srgbClr val="7F7F7F"/>
              </a:solidFill>
            </a:endParaRPr>
          </a:p>
        </p:txBody>
      </p:sp>
      <p:sp>
        <p:nvSpPr>
          <p:cNvPr id="2" name="Text Placeholder 1"/>
          <p:cNvSpPr>
            <a:spLocks noGrp="1"/>
          </p:cNvSpPr>
          <p:nvPr>
            <p:ph type="body" sz="quarter" idx="10"/>
          </p:nvPr>
        </p:nvSpPr>
        <p:spPr/>
        <p:txBody>
          <a:bodyPr/>
          <a:lstStyle/>
          <a:p>
            <a:r>
              <a:rPr lang="en-US" dirty="0" smtClean="0">
                <a:solidFill>
                  <a:srgbClr val="A6A6A6"/>
                </a:solidFill>
              </a:rPr>
              <a:t>Volume of nights </a:t>
            </a:r>
            <a:r>
              <a:rPr lang="en-US" sz="1000" dirty="0">
                <a:solidFill>
                  <a:srgbClr val="A6A6A6"/>
                </a:solidFill>
              </a:rPr>
              <a:t>(millions) (</a:t>
            </a:r>
            <a:r>
              <a:rPr lang="en-US" sz="1000" dirty="0" smtClean="0">
                <a:solidFill>
                  <a:srgbClr val="A6A6A6"/>
                </a:solidFill>
              </a:rPr>
              <a:t>2017 </a:t>
            </a:r>
            <a:r>
              <a:rPr lang="en-US" sz="1000" dirty="0">
                <a:solidFill>
                  <a:srgbClr val="A6A6A6"/>
                </a:solidFill>
              </a:rPr>
              <a:t>vs </a:t>
            </a:r>
            <a:r>
              <a:rPr lang="en-US" sz="1000" dirty="0" smtClean="0">
                <a:solidFill>
                  <a:srgbClr val="A6A6A6"/>
                </a:solidFill>
              </a:rPr>
              <a:t>2018)</a:t>
            </a:r>
            <a:endParaRPr lang="en-US" sz="1000" dirty="0">
              <a:solidFill>
                <a:srgbClr val="A6A6A6"/>
              </a:solidFill>
            </a:endParaRPr>
          </a:p>
        </p:txBody>
      </p:sp>
      <p:grpSp>
        <p:nvGrpSpPr>
          <p:cNvPr id="121" name="Group 120"/>
          <p:cNvGrpSpPr/>
          <p:nvPr/>
        </p:nvGrpSpPr>
        <p:grpSpPr>
          <a:xfrm>
            <a:off x="7841311" y="201100"/>
            <a:ext cx="1094807" cy="906608"/>
            <a:chOff x="7841311" y="201100"/>
            <a:chExt cx="1094807" cy="906608"/>
          </a:xfrm>
        </p:grpSpPr>
        <p:sp>
          <p:nvSpPr>
            <p:cNvPr id="122" name="Oval 121"/>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pic>
          <p:nvPicPr>
            <p:cNvPr id="123" name="Picture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118" y="201100"/>
              <a:ext cx="900000" cy="900000"/>
            </a:xfrm>
            <a:prstGeom prst="rect">
              <a:avLst/>
            </a:prstGeom>
            <a:effectLst>
              <a:outerShdw blurRad="254000" dir="2700000" algn="tl" rotWithShape="0">
                <a:srgbClr val="000000">
                  <a:alpha val="10000"/>
                </a:srgbClr>
              </a:outerShdw>
            </a:effectLst>
          </p:spPr>
        </p:pic>
      </p:grpSp>
      <p:grpSp>
        <p:nvGrpSpPr>
          <p:cNvPr id="80" name="Group 79"/>
          <p:cNvGrpSpPr/>
          <p:nvPr/>
        </p:nvGrpSpPr>
        <p:grpSpPr>
          <a:xfrm>
            <a:off x="4005342" y="1235932"/>
            <a:ext cx="4877712" cy="921456"/>
            <a:chOff x="4005342" y="1538709"/>
            <a:chExt cx="4877712" cy="921456"/>
          </a:xfrm>
        </p:grpSpPr>
        <p:grpSp>
          <p:nvGrpSpPr>
            <p:cNvPr id="81" name="Group 80"/>
            <p:cNvGrpSpPr/>
            <p:nvPr/>
          </p:nvGrpSpPr>
          <p:grpSpPr>
            <a:xfrm>
              <a:off x="4005342" y="1538709"/>
              <a:ext cx="1187986" cy="921456"/>
              <a:chOff x="5170124" y="1538709"/>
              <a:chExt cx="1187986" cy="921456"/>
            </a:xfrm>
          </p:grpSpPr>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13" name="TextBox 112"/>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All trips</a:t>
                </a:r>
              </a:p>
            </p:txBody>
          </p:sp>
          <p:cxnSp>
            <p:nvCxnSpPr>
              <p:cNvPr id="114" name="Elbow Connector 113"/>
              <p:cNvCxnSpPr>
                <a:stCxn id="115" idx="4"/>
                <a:endCxn id="112"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116" name="Group 115"/>
              <p:cNvGrpSpPr/>
              <p:nvPr/>
            </p:nvGrpSpPr>
            <p:grpSpPr>
              <a:xfrm>
                <a:off x="6033322" y="1703290"/>
                <a:ext cx="159091" cy="273539"/>
                <a:chOff x="5023275" y="1703291"/>
                <a:chExt cx="159091" cy="273539"/>
              </a:xfrm>
            </p:grpSpPr>
            <p:cxnSp>
              <p:nvCxnSpPr>
                <p:cNvPr id="119" name="Elbow Connector 118"/>
                <p:cNvCxnSpPr>
                  <a:stCxn id="120" idx="4"/>
                  <a:endCxn id="112"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0" name="Oval 119"/>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117" name="TextBox 116"/>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2017</a:t>
                </a:r>
              </a:p>
            </p:txBody>
          </p:sp>
          <p:sp>
            <p:nvSpPr>
              <p:cNvPr id="118" name="TextBox 117"/>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2018</a:t>
                </a:r>
              </a:p>
            </p:txBody>
          </p:sp>
        </p:grpSp>
        <p:grpSp>
          <p:nvGrpSpPr>
            <p:cNvPr id="82" name="Group 81"/>
            <p:cNvGrpSpPr/>
            <p:nvPr/>
          </p:nvGrpSpPr>
          <p:grpSpPr>
            <a:xfrm>
              <a:off x="5235251" y="1538709"/>
              <a:ext cx="1187986" cy="921456"/>
              <a:chOff x="5170124" y="1538709"/>
              <a:chExt cx="1187986" cy="921456"/>
            </a:xfrm>
          </p:grpSpPr>
          <p:pic>
            <p:nvPicPr>
              <p:cNvPr id="103" name="Picture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104" name="TextBox 103"/>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Holiday trips</a:t>
                </a:r>
              </a:p>
            </p:txBody>
          </p:sp>
          <p:cxnSp>
            <p:nvCxnSpPr>
              <p:cNvPr id="105" name="Elbow Connector 104"/>
              <p:cNvCxnSpPr>
                <a:stCxn id="106" idx="4"/>
                <a:endCxn id="103"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107" name="Group 106"/>
              <p:cNvGrpSpPr/>
              <p:nvPr/>
            </p:nvGrpSpPr>
            <p:grpSpPr>
              <a:xfrm>
                <a:off x="6033322" y="1703290"/>
                <a:ext cx="159091" cy="273539"/>
                <a:chOff x="5023275" y="1703291"/>
                <a:chExt cx="159091" cy="273539"/>
              </a:xfrm>
            </p:grpSpPr>
            <p:cxnSp>
              <p:nvCxnSpPr>
                <p:cNvPr id="110" name="Elbow Connector 109"/>
                <p:cNvCxnSpPr>
                  <a:stCxn id="111" idx="4"/>
                  <a:endCxn id="103"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108" name="TextBox 107"/>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2017</a:t>
                </a:r>
              </a:p>
            </p:txBody>
          </p:sp>
          <p:sp>
            <p:nvSpPr>
              <p:cNvPr id="109" name="TextBox 108"/>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2018</a:t>
                </a:r>
              </a:p>
            </p:txBody>
          </p:sp>
        </p:grpSp>
        <p:grpSp>
          <p:nvGrpSpPr>
            <p:cNvPr id="83" name="Group 82"/>
            <p:cNvGrpSpPr/>
            <p:nvPr/>
          </p:nvGrpSpPr>
          <p:grpSpPr>
            <a:xfrm>
              <a:off x="6465160" y="1538709"/>
              <a:ext cx="1187986" cy="921456"/>
              <a:chOff x="5170124" y="1538709"/>
              <a:chExt cx="1187986" cy="921456"/>
            </a:xfrm>
          </p:grpSpPr>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5" name="TextBox 94"/>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Business trips</a:t>
                </a:r>
              </a:p>
            </p:txBody>
          </p:sp>
          <p:cxnSp>
            <p:nvCxnSpPr>
              <p:cNvPr id="96" name="Elbow Connector 95"/>
              <p:cNvCxnSpPr>
                <a:stCxn id="97" idx="4"/>
                <a:endCxn id="94"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98" name="Group 97"/>
              <p:cNvGrpSpPr/>
              <p:nvPr/>
            </p:nvGrpSpPr>
            <p:grpSpPr>
              <a:xfrm>
                <a:off x="6033322" y="1703290"/>
                <a:ext cx="159091" cy="273539"/>
                <a:chOff x="5023275" y="1703291"/>
                <a:chExt cx="159091" cy="273539"/>
              </a:xfrm>
            </p:grpSpPr>
            <p:cxnSp>
              <p:nvCxnSpPr>
                <p:cNvPr id="101" name="Elbow Connector 100"/>
                <p:cNvCxnSpPr>
                  <a:stCxn id="102" idx="4"/>
                  <a:endCxn id="94"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99" name="TextBox 98"/>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2017</a:t>
                </a:r>
              </a:p>
            </p:txBody>
          </p:sp>
          <p:sp>
            <p:nvSpPr>
              <p:cNvPr id="100" name="TextBox 99"/>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2018</a:t>
                </a:r>
              </a:p>
            </p:txBody>
          </p:sp>
        </p:grpSp>
        <p:grpSp>
          <p:nvGrpSpPr>
            <p:cNvPr id="84" name="Group 83"/>
            <p:cNvGrpSpPr/>
            <p:nvPr/>
          </p:nvGrpSpPr>
          <p:grpSpPr>
            <a:xfrm>
              <a:off x="7695068" y="1538709"/>
              <a:ext cx="1187986" cy="921456"/>
              <a:chOff x="5170124" y="1538709"/>
              <a:chExt cx="1187986" cy="921456"/>
            </a:xfrm>
          </p:grpSpPr>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86" name="TextBox 85"/>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VFR trips</a:t>
                </a:r>
              </a:p>
            </p:txBody>
          </p:sp>
          <p:cxnSp>
            <p:nvCxnSpPr>
              <p:cNvPr id="87" name="Elbow Connector 86"/>
              <p:cNvCxnSpPr>
                <a:stCxn id="88" idx="4"/>
                <a:endCxn id="8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89" name="Group 88"/>
              <p:cNvGrpSpPr/>
              <p:nvPr/>
            </p:nvGrpSpPr>
            <p:grpSpPr>
              <a:xfrm>
                <a:off x="6033322" y="1703290"/>
                <a:ext cx="159091" cy="273539"/>
                <a:chOff x="5023275" y="1703291"/>
                <a:chExt cx="159091" cy="273539"/>
              </a:xfrm>
            </p:grpSpPr>
            <p:cxnSp>
              <p:nvCxnSpPr>
                <p:cNvPr id="92" name="Elbow Connector 91"/>
                <p:cNvCxnSpPr>
                  <a:stCxn id="93" idx="4"/>
                  <a:endCxn id="8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90" name="TextBox 89"/>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2017</a:t>
                </a:r>
              </a:p>
            </p:txBody>
          </p:sp>
          <p:sp>
            <p:nvSpPr>
              <p:cNvPr id="91" name="TextBox 90"/>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rPr>
                  <a:t>2018</a:t>
                </a:r>
              </a:p>
            </p:txBody>
          </p:sp>
        </p:grpSp>
      </p:grpSp>
      <p:sp>
        <p:nvSpPr>
          <p:cNvPr id="147" name="TextBox 146"/>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2017</a:t>
            </a:r>
            <a:endParaRPr lang="en-US" sz="600" b="0" dirty="0">
              <a:solidFill>
                <a:srgbClr val="489A1E"/>
              </a:solidFill>
              <a:latin typeface="Verdana"/>
              <a:cs typeface="+mn-cs"/>
            </a:endParaRPr>
          </a:p>
        </p:txBody>
      </p:sp>
    </p:spTree>
    <p:extLst>
      <p:ext uri="{BB962C8B-B14F-4D97-AF65-F5344CB8AC3E}">
        <p14:creationId xmlns:p14="http://schemas.microsoft.com/office/powerpoint/2010/main" val="278215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682424" y="5259772"/>
            <a:ext cx="7793784" cy="281788"/>
            <a:chOff x="682424" y="4524072"/>
            <a:chExt cx="7793784" cy="281788"/>
          </a:xfrm>
          <a:solidFill>
            <a:srgbClr val="262626"/>
          </a:solidFill>
        </p:grpSpPr>
        <p:sp>
          <p:nvSpPr>
            <p:cNvPr id="90" name="Round Same Side Corner Rectangle 89"/>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91" name="Round Same Side Corner Rectangle 90"/>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92" name="Round Same Side Corner Rectangle 91"/>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pSp>
      <p:sp>
        <p:nvSpPr>
          <p:cNvPr id="3" name="Title 2"/>
          <p:cNvSpPr>
            <a:spLocks noGrp="1"/>
          </p:cNvSpPr>
          <p:nvPr>
            <p:ph type="title"/>
          </p:nvPr>
        </p:nvSpPr>
        <p:spPr/>
        <p:txBody>
          <a:bodyPr/>
          <a:lstStyle/>
          <a:p>
            <a:pPr lvl="0">
              <a:spcBef>
                <a:spcPct val="20000"/>
              </a:spcBef>
              <a:defRPr/>
            </a:pPr>
            <a:r>
              <a:rPr lang="en-US" dirty="0" smtClean="0"/>
              <a:t>Spend </a:t>
            </a:r>
            <a:r>
              <a:rPr lang="en-US" dirty="0" smtClean="0">
                <a:solidFill>
                  <a:schemeClr val="tx1">
                    <a:lumMod val="50000"/>
                    <a:lumOff val="50000"/>
                  </a:schemeClr>
                </a:solidFill>
              </a:rPr>
              <a:t>England</a:t>
            </a:r>
            <a:endParaRPr lang="en-US" dirty="0">
              <a:solidFill>
                <a:schemeClr val="tx1">
                  <a:lumMod val="50000"/>
                  <a:lumOff val="50000"/>
                </a:schemeClr>
              </a:solidFill>
            </a:endParaRPr>
          </a:p>
        </p:txBody>
      </p:sp>
      <p:sp>
        <p:nvSpPr>
          <p:cNvPr id="2" name="Text Placeholder 1"/>
          <p:cNvSpPr>
            <a:spLocks noGrp="1"/>
          </p:cNvSpPr>
          <p:nvPr>
            <p:ph type="body" sz="quarter" idx="10"/>
          </p:nvPr>
        </p:nvSpPr>
        <p:spPr/>
        <p:txBody>
          <a:bodyPr/>
          <a:lstStyle/>
          <a:p>
            <a:r>
              <a:rPr lang="en-US" dirty="0" smtClean="0">
                <a:solidFill>
                  <a:srgbClr val="A6A6A6"/>
                </a:solidFill>
              </a:rPr>
              <a:t>Expenditure </a:t>
            </a:r>
            <a:r>
              <a:rPr lang="en-US" sz="1000" dirty="0">
                <a:solidFill>
                  <a:srgbClr val="A6A6A6"/>
                </a:solidFill>
              </a:rPr>
              <a:t>(£m) (</a:t>
            </a:r>
            <a:r>
              <a:rPr lang="en-US" sz="1000" dirty="0" smtClean="0">
                <a:solidFill>
                  <a:srgbClr val="A6A6A6"/>
                </a:solidFill>
              </a:rPr>
              <a:t>2017 </a:t>
            </a:r>
            <a:r>
              <a:rPr lang="en-US" sz="1000" dirty="0">
                <a:solidFill>
                  <a:srgbClr val="A6A6A6"/>
                </a:solidFill>
              </a:rPr>
              <a:t>vs </a:t>
            </a:r>
            <a:r>
              <a:rPr lang="en-US" sz="1000" dirty="0" smtClean="0">
                <a:solidFill>
                  <a:srgbClr val="A6A6A6"/>
                </a:solidFill>
              </a:rPr>
              <a:t>2018)</a:t>
            </a:r>
            <a:endParaRPr lang="en-US" sz="1000" dirty="0">
              <a:solidFill>
                <a:srgbClr val="A6A6A6"/>
              </a:solidFill>
            </a:endParaRPr>
          </a:p>
        </p:txBody>
      </p:sp>
      <p:grpSp>
        <p:nvGrpSpPr>
          <p:cNvPr id="5" name="Group 4"/>
          <p:cNvGrpSpPr/>
          <p:nvPr/>
        </p:nvGrpSpPr>
        <p:grpSpPr>
          <a:xfrm>
            <a:off x="7841311" y="201100"/>
            <a:ext cx="1094807" cy="906608"/>
            <a:chOff x="7841311" y="201100"/>
            <a:chExt cx="1094807" cy="906608"/>
          </a:xfrm>
        </p:grpSpPr>
        <p:sp>
          <p:nvSpPr>
            <p:cNvPr id="4" name="Oval 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118" y="201100"/>
              <a:ext cx="900000" cy="900000"/>
            </a:xfrm>
            <a:prstGeom prst="rect">
              <a:avLst/>
            </a:prstGeom>
            <a:effectLst>
              <a:outerShdw blurRad="254000" dir="2700000" algn="tl" rotWithShape="0">
                <a:srgbClr val="000000">
                  <a:alpha val="10000"/>
                </a:srgbClr>
              </a:outerShdw>
            </a:effectLst>
          </p:spPr>
        </p:pic>
      </p:grpSp>
      <p:grpSp>
        <p:nvGrpSpPr>
          <p:cNvPr id="61" name="Group 60"/>
          <p:cNvGrpSpPr/>
          <p:nvPr/>
        </p:nvGrpSpPr>
        <p:grpSpPr>
          <a:xfrm>
            <a:off x="4005342" y="1235932"/>
            <a:ext cx="4877712" cy="921456"/>
            <a:chOff x="4005342" y="1538709"/>
            <a:chExt cx="4877712" cy="921456"/>
          </a:xfrm>
        </p:grpSpPr>
        <p:grpSp>
          <p:nvGrpSpPr>
            <p:cNvPr id="62" name="Group 61"/>
            <p:cNvGrpSpPr/>
            <p:nvPr/>
          </p:nvGrpSpPr>
          <p:grpSpPr>
            <a:xfrm>
              <a:off x="4005342" y="1538709"/>
              <a:ext cx="1187986" cy="921456"/>
              <a:chOff x="5170124" y="1538709"/>
              <a:chExt cx="1187986" cy="921456"/>
            </a:xfrm>
          </p:grpSpPr>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41" name="TextBox 140"/>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All trips</a:t>
                </a:r>
              </a:p>
            </p:txBody>
          </p:sp>
          <p:cxnSp>
            <p:nvCxnSpPr>
              <p:cNvPr id="142" name="Elbow Connector 141"/>
              <p:cNvCxnSpPr>
                <a:stCxn id="143" idx="4"/>
                <a:endCxn id="140"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144" name="Group 143"/>
              <p:cNvGrpSpPr/>
              <p:nvPr/>
            </p:nvGrpSpPr>
            <p:grpSpPr>
              <a:xfrm>
                <a:off x="6033322" y="1703290"/>
                <a:ext cx="159091" cy="273539"/>
                <a:chOff x="5023275" y="1703291"/>
                <a:chExt cx="159091" cy="273539"/>
              </a:xfrm>
            </p:grpSpPr>
            <p:cxnSp>
              <p:nvCxnSpPr>
                <p:cNvPr id="147" name="Elbow Connector 146"/>
                <p:cNvCxnSpPr>
                  <a:stCxn id="148" idx="4"/>
                  <a:endCxn id="140"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145" name="TextBox 144"/>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sp>
            <p:nvSpPr>
              <p:cNvPr id="146" name="TextBox 145"/>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2018</a:t>
                </a:r>
              </a:p>
            </p:txBody>
          </p:sp>
        </p:grpSp>
        <p:grpSp>
          <p:nvGrpSpPr>
            <p:cNvPr id="63" name="Group 62"/>
            <p:cNvGrpSpPr/>
            <p:nvPr/>
          </p:nvGrpSpPr>
          <p:grpSpPr>
            <a:xfrm>
              <a:off x="5235251" y="1538709"/>
              <a:ext cx="1187986" cy="921456"/>
              <a:chOff x="5170124" y="1538709"/>
              <a:chExt cx="1187986" cy="921456"/>
            </a:xfrm>
          </p:grpSpPr>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87" name="TextBox 86"/>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Holiday trips</a:t>
                </a:r>
              </a:p>
            </p:txBody>
          </p:sp>
          <p:cxnSp>
            <p:nvCxnSpPr>
              <p:cNvPr id="133" name="Elbow Connector 132"/>
              <p:cNvCxnSpPr>
                <a:stCxn id="134" idx="4"/>
                <a:endCxn id="8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135" name="Group 134"/>
              <p:cNvGrpSpPr/>
              <p:nvPr/>
            </p:nvGrpSpPr>
            <p:grpSpPr>
              <a:xfrm>
                <a:off x="6033322" y="1703290"/>
                <a:ext cx="159091" cy="273539"/>
                <a:chOff x="5023275" y="1703291"/>
                <a:chExt cx="159091" cy="273539"/>
              </a:xfrm>
            </p:grpSpPr>
            <p:cxnSp>
              <p:nvCxnSpPr>
                <p:cNvPr id="138" name="Elbow Connector 137"/>
                <p:cNvCxnSpPr>
                  <a:stCxn id="139" idx="4"/>
                  <a:endCxn id="8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9" name="Oval 138"/>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136" name="TextBox 135"/>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sp>
            <p:nvSpPr>
              <p:cNvPr id="137" name="TextBox 136"/>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2018</a:t>
                </a:r>
              </a:p>
            </p:txBody>
          </p:sp>
        </p:grpSp>
        <p:grpSp>
          <p:nvGrpSpPr>
            <p:cNvPr id="64" name="Group 63"/>
            <p:cNvGrpSpPr/>
            <p:nvPr/>
          </p:nvGrpSpPr>
          <p:grpSpPr>
            <a:xfrm>
              <a:off x="6465160" y="1538709"/>
              <a:ext cx="1187986" cy="921456"/>
              <a:chOff x="5170124" y="1538709"/>
              <a:chExt cx="1187986" cy="921456"/>
            </a:xfrm>
          </p:grpSpPr>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76" name="TextBox 75"/>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Business trips</a:t>
                </a:r>
              </a:p>
            </p:txBody>
          </p:sp>
          <p:cxnSp>
            <p:nvCxnSpPr>
              <p:cNvPr id="77" name="Elbow Connector 76"/>
              <p:cNvCxnSpPr>
                <a:stCxn id="78" idx="4"/>
                <a:endCxn id="7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79" name="Group 78"/>
              <p:cNvGrpSpPr/>
              <p:nvPr/>
            </p:nvGrpSpPr>
            <p:grpSpPr>
              <a:xfrm>
                <a:off x="6033322" y="1703290"/>
                <a:ext cx="159091" cy="273539"/>
                <a:chOff x="5023275" y="1703291"/>
                <a:chExt cx="159091" cy="273539"/>
              </a:xfrm>
            </p:grpSpPr>
            <p:cxnSp>
              <p:nvCxnSpPr>
                <p:cNvPr id="83" name="Elbow Connector 82"/>
                <p:cNvCxnSpPr>
                  <a:stCxn id="84" idx="4"/>
                  <a:endCxn id="7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80" name="TextBox 79"/>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sp>
            <p:nvSpPr>
              <p:cNvPr id="81" name="TextBox 80"/>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2018</a:t>
                </a:r>
              </a:p>
            </p:txBody>
          </p:sp>
        </p:grpSp>
        <p:grpSp>
          <p:nvGrpSpPr>
            <p:cNvPr id="65" name="Group 64"/>
            <p:cNvGrpSpPr/>
            <p:nvPr/>
          </p:nvGrpSpPr>
          <p:grpSpPr>
            <a:xfrm>
              <a:off x="7695068" y="1538709"/>
              <a:ext cx="1187986" cy="921456"/>
              <a:chOff x="5170124" y="1538709"/>
              <a:chExt cx="1187986" cy="921456"/>
            </a:xfrm>
          </p:grpSpPr>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67" name="TextBox 66"/>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VFR trips</a:t>
                </a:r>
              </a:p>
            </p:txBody>
          </p:sp>
          <p:cxnSp>
            <p:nvCxnSpPr>
              <p:cNvPr id="68" name="Elbow Connector 67"/>
              <p:cNvCxnSpPr>
                <a:stCxn id="69" idx="4"/>
                <a:endCxn id="66"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70" name="Group 69"/>
              <p:cNvGrpSpPr/>
              <p:nvPr/>
            </p:nvGrpSpPr>
            <p:grpSpPr>
              <a:xfrm>
                <a:off x="6033322" y="1703290"/>
                <a:ext cx="159091" cy="273539"/>
                <a:chOff x="5023275" y="1703291"/>
                <a:chExt cx="159091" cy="273539"/>
              </a:xfrm>
            </p:grpSpPr>
            <p:cxnSp>
              <p:nvCxnSpPr>
                <p:cNvPr id="73" name="Elbow Connector 72"/>
                <p:cNvCxnSpPr>
                  <a:stCxn id="74" idx="4"/>
                  <a:endCxn id="66"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71" name="TextBox 70"/>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sp>
            <p:nvSpPr>
              <p:cNvPr id="72" name="TextBox 71"/>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2018</a:t>
                </a:r>
              </a:p>
            </p:txBody>
          </p:sp>
        </p:grpSp>
      </p:grpSp>
      <p:sp>
        <p:nvSpPr>
          <p:cNvPr id="149" name="TextBox 148"/>
          <p:cNvSpPr txBox="1"/>
          <p:nvPr/>
        </p:nvSpPr>
        <p:spPr>
          <a:xfrm>
            <a:off x="3546274" y="6193234"/>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a:t>
            </a:r>
            <a:r>
              <a:rPr lang="en-US" sz="600" b="0" dirty="0" smtClean="0">
                <a:solidFill>
                  <a:srgbClr val="404040"/>
                </a:solidFill>
                <a:latin typeface="Verdana"/>
              </a:rPr>
              <a:t>2017</a:t>
            </a:r>
            <a:endParaRPr lang="en-US" sz="600" b="0" dirty="0">
              <a:solidFill>
                <a:srgbClr val="489A1E"/>
              </a:solidFill>
              <a:latin typeface="Verdana"/>
            </a:endParaRPr>
          </a:p>
        </p:txBody>
      </p:sp>
      <p:sp>
        <p:nvSpPr>
          <p:cNvPr id="57" name="TextBox 56"/>
          <p:cNvSpPr txBox="1"/>
          <p:nvPr/>
        </p:nvSpPr>
        <p:spPr>
          <a:xfrm>
            <a:off x="1471130" y="6573692"/>
            <a:ext cx="6820875" cy="184666"/>
          </a:xfrm>
          <a:prstGeom prst="rect">
            <a:avLst/>
          </a:prstGeom>
          <a:noFill/>
        </p:spPr>
        <p:txBody>
          <a:bodyPr wrap="square" rtlCol="0">
            <a:spAutoFit/>
          </a:bodyPr>
          <a:lstStyle/>
          <a:p>
            <a:pPr algn="r"/>
            <a:r>
              <a:rPr lang="en-US" sz="600" b="0" dirty="0">
                <a:solidFill>
                  <a:prstClr val="white">
                    <a:lumMod val="65000"/>
                  </a:prstClr>
                </a:solidFill>
                <a:latin typeface="Verdana"/>
              </a:rPr>
              <a:t>GBTS </a:t>
            </a:r>
            <a:r>
              <a:rPr lang="en-US" sz="600" b="0" dirty="0" smtClean="0">
                <a:solidFill>
                  <a:prstClr val="white">
                    <a:lumMod val="65000"/>
                  </a:prstClr>
                </a:solidFill>
                <a:latin typeface="Verdana"/>
              </a:rPr>
              <a:t>December </a:t>
            </a:r>
            <a:r>
              <a:rPr lang="en-US" sz="600" b="0" dirty="0">
                <a:solidFill>
                  <a:prstClr val="white">
                    <a:lumMod val="65000"/>
                  </a:prstClr>
                </a:solidFill>
                <a:latin typeface="Verdana"/>
              </a:rPr>
              <a:t>2018 Published </a:t>
            </a:r>
            <a:r>
              <a:rPr lang="en-US" sz="600" b="0" dirty="0" smtClean="0">
                <a:solidFill>
                  <a:prstClr val="white">
                    <a:lumMod val="65000"/>
                  </a:prstClr>
                </a:solidFill>
                <a:latin typeface="Verdana"/>
              </a:rPr>
              <a:t>5th April 2019</a:t>
            </a:r>
            <a:endParaRPr lang="en-US" sz="600" b="0" dirty="0">
              <a:solidFill>
                <a:prstClr val="white">
                  <a:lumMod val="65000"/>
                </a:prstClr>
              </a:solidFill>
              <a:latin typeface="Verdana"/>
            </a:endParaRPr>
          </a:p>
        </p:txBody>
      </p:sp>
      <p:graphicFrame>
        <p:nvGraphicFramePr>
          <p:cNvPr id="88" name="Table 87"/>
          <p:cNvGraphicFramePr>
            <a:graphicFrameLocks noGrp="1"/>
          </p:cNvGraphicFramePr>
          <p:nvPr>
            <p:extLst>
              <p:ext uri="{D42A27DB-BD31-4B8C-83A1-F6EECF244321}">
                <p14:modId xmlns:p14="http://schemas.microsoft.com/office/powerpoint/2010/main" val="2310853369"/>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extLst>
                    <a:ext uri="{9D8B030D-6E8A-4147-A177-3AD203B41FA5}">
                      <a16:colId xmlns:a16="http://schemas.microsoft.com/office/drawing/2014/main" val="20000"/>
                    </a:ext>
                  </a:extLst>
                </a:gridCol>
                <a:gridCol w="368696">
                  <a:extLst>
                    <a:ext uri="{9D8B030D-6E8A-4147-A177-3AD203B41FA5}">
                      <a16:colId xmlns:a16="http://schemas.microsoft.com/office/drawing/2014/main" val="20001"/>
                    </a:ext>
                  </a:extLst>
                </a:gridCol>
                <a:gridCol w="675943">
                  <a:extLst>
                    <a:ext uri="{9D8B030D-6E8A-4147-A177-3AD203B41FA5}">
                      <a16:colId xmlns:a16="http://schemas.microsoft.com/office/drawing/2014/main" val="20002"/>
                    </a:ext>
                  </a:extLst>
                </a:gridCol>
                <a:gridCol w="607665">
                  <a:extLst>
                    <a:ext uri="{9D8B030D-6E8A-4147-A177-3AD203B41FA5}">
                      <a16:colId xmlns:a16="http://schemas.microsoft.com/office/drawing/2014/main" val="20003"/>
                    </a:ext>
                  </a:extLst>
                </a:gridCol>
                <a:gridCol w="600838">
                  <a:extLst>
                    <a:ext uri="{9D8B030D-6E8A-4147-A177-3AD203B41FA5}">
                      <a16:colId xmlns:a16="http://schemas.microsoft.com/office/drawing/2014/main" val="20004"/>
                    </a:ext>
                  </a:extLst>
                </a:gridCol>
                <a:gridCol w="457456">
                  <a:extLst>
                    <a:ext uri="{9D8B030D-6E8A-4147-A177-3AD203B41FA5}">
                      <a16:colId xmlns:a16="http://schemas.microsoft.com/office/drawing/2014/main" val="20005"/>
                    </a:ext>
                  </a:extLst>
                </a:gridCol>
                <a:gridCol w="607665">
                  <a:extLst>
                    <a:ext uri="{9D8B030D-6E8A-4147-A177-3AD203B41FA5}">
                      <a16:colId xmlns:a16="http://schemas.microsoft.com/office/drawing/2014/main" val="20006"/>
                    </a:ext>
                  </a:extLst>
                </a:gridCol>
                <a:gridCol w="596368">
                  <a:extLst>
                    <a:ext uri="{9D8B030D-6E8A-4147-A177-3AD203B41FA5}">
                      <a16:colId xmlns:a16="http://schemas.microsoft.com/office/drawing/2014/main" val="20007"/>
                    </a:ext>
                  </a:extLst>
                </a:gridCol>
                <a:gridCol w="625791">
                  <a:extLst>
                    <a:ext uri="{9D8B030D-6E8A-4147-A177-3AD203B41FA5}">
                      <a16:colId xmlns:a16="http://schemas.microsoft.com/office/drawing/2014/main" val="20008"/>
                    </a:ext>
                  </a:extLst>
                </a:gridCol>
                <a:gridCol w="594010">
                  <a:extLst>
                    <a:ext uri="{9D8B030D-6E8A-4147-A177-3AD203B41FA5}">
                      <a16:colId xmlns:a16="http://schemas.microsoft.com/office/drawing/2014/main" val="20009"/>
                    </a:ext>
                  </a:extLst>
                </a:gridCol>
                <a:gridCol w="450628">
                  <a:extLst>
                    <a:ext uri="{9D8B030D-6E8A-4147-A177-3AD203B41FA5}">
                      <a16:colId xmlns:a16="http://schemas.microsoft.com/office/drawing/2014/main" val="20010"/>
                    </a:ext>
                  </a:extLst>
                </a:gridCol>
                <a:gridCol w="607666">
                  <a:extLst>
                    <a:ext uri="{9D8B030D-6E8A-4147-A177-3AD203B41FA5}">
                      <a16:colId xmlns:a16="http://schemas.microsoft.com/office/drawing/2014/main" val="20011"/>
                    </a:ext>
                  </a:extLst>
                </a:gridCol>
                <a:gridCol w="598012">
                  <a:extLst>
                    <a:ext uri="{9D8B030D-6E8A-4147-A177-3AD203B41FA5}">
                      <a16:colId xmlns:a16="http://schemas.microsoft.com/office/drawing/2014/main" val="20012"/>
                    </a:ext>
                  </a:extLst>
                </a:gridCol>
                <a:gridCol w="624147">
                  <a:extLst>
                    <a:ext uri="{9D8B030D-6E8A-4147-A177-3AD203B41FA5}">
                      <a16:colId xmlns:a16="http://schemas.microsoft.com/office/drawing/2014/main" val="20013"/>
                    </a:ext>
                  </a:extLst>
                </a:gridCol>
                <a:gridCol w="587182">
                  <a:extLst>
                    <a:ext uri="{9D8B030D-6E8A-4147-A177-3AD203B41FA5}">
                      <a16:colId xmlns:a16="http://schemas.microsoft.com/office/drawing/2014/main" val="20014"/>
                    </a:ext>
                  </a:extLst>
                </a:gridCol>
                <a:gridCol w="218343">
                  <a:extLst>
                    <a:ext uri="{9D8B030D-6E8A-4147-A177-3AD203B41FA5}">
                      <a16:colId xmlns:a16="http://schemas.microsoft.com/office/drawing/2014/main" val="20015"/>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smtClean="0">
                          <a:solidFill>
                            <a:srgbClr val="C50017"/>
                          </a:solidFill>
                          <a:latin typeface="Wingdings"/>
                          <a:ea typeface="Wingdings"/>
                          <a:cs typeface="Wingdings"/>
                          <a:sym typeface="Wingdings"/>
                        </a:rPr>
                        <a:t></a:t>
                      </a:r>
                      <a:r>
                        <a:rPr lang="en-US" sz="900" b="0" dirty="0" smtClean="0">
                          <a:solidFill>
                            <a:schemeClr val="accent1"/>
                          </a:solidFill>
                          <a:latin typeface="Wingdings"/>
                          <a:ea typeface="Wingdings"/>
                          <a:cs typeface="Wingdings"/>
                          <a:sym typeface="Wingdings"/>
                        </a:rPr>
                        <a:t></a:t>
                      </a:r>
                      <a:r>
                        <a:rPr lang="en-US" sz="900" b="0" dirty="0" smtClean="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00B050"/>
                          </a:solidFill>
                          <a:effectLst/>
                          <a:latin typeface="+mn-lt"/>
                          <a:ea typeface="+mn-ea"/>
                          <a:cs typeface="+mn-cs"/>
                        </a:rPr>
                        <a:t>+7%</a:t>
                      </a:r>
                      <a:endParaRPr lang="en-GB"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00B050"/>
                          </a:solidFill>
                          <a:effectLst/>
                          <a:latin typeface="+mn-lt"/>
                          <a:ea typeface="+mn-ea"/>
                          <a:cs typeface="+mn-cs"/>
                        </a:rPr>
                        <a:t>+11%</a:t>
                      </a:r>
                      <a:endParaRPr lang="en-GB"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00B050"/>
                          </a:solidFill>
                          <a:effectLst/>
                          <a:latin typeface="+mn-lt"/>
                          <a:ea typeface="+mn-ea"/>
                          <a:cs typeface="+mn-cs"/>
                        </a:rPr>
                        <a:t>+22%</a:t>
                      </a:r>
                      <a:endParaRPr lang="en-GB"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-4%</a:t>
                      </a:r>
                      <a:endParaRPr lang="en-GB" sz="700" b="0" i="0" u="none" strike="noStrike" kern="1200" dirty="0">
                        <a:solidFill>
                          <a:srgbClr val="FF000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dirty="0">
                        <a:solidFill>
                          <a:schemeClr val="accent5">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7911E"/>
                          </a:solidFill>
                          <a:effectLst/>
                          <a:latin typeface="+mn-lt"/>
                          <a:ea typeface="+mn-ea"/>
                          <a:cs typeface="+mn-cs"/>
                        </a:rPr>
                        <a:t>-1%</a:t>
                      </a:r>
                      <a:endParaRPr lang="en-GB" sz="700" b="0" i="0" u="none" strike="noStrike" kern="1200" dirty="0">
                        <a:solidFill>
                          <a:srgbClr val="F7911E"/>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F0000"/>
                          </a:solidFill>
                          <a:effectLst/>
                          <a:latin typeface="+mn-lt"/>
                          <a:ea typeface="+mn-ea"/>
                          <a:cs typeface="+mn-cs"/>
                        </a:rPr>
                        <a:t>-5%</a:t>
                      </a:r>
                      <a:endParaRPr lang="en-GB" sz="700" b="0" i="0" u="none" strike="noStrike" kern="1200" dirty="0">
                        <a:solidFill>
                          <a:srgbClr val="FF000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00B050"/>
                          </a:solidFill>
                          <a:effectLst/>
                          <a:latin typeface="+mn-lt"/>
                          <a:ea typeface="+mn-ea"/>
                          <a:cs typeface="+mn-cs"/>
                        </a:rPr>
                        <a:t>+5%</a:t>
                      </a:r>
                      <a:endParaRPr lang="en-GB"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F7911E"/>
                          </a:solidFill>
                          <a:effectLst/>
                          <a:latin typeface="+mn-lt"/>
                          <a:ea typeface="+mn-ea"/>
                          <a:cs typeface="+mn-cs"/>
                        </a:rPr>
                        <a:t>0%</a:t>
                      </a:r>
                      <a:endParaRPr lang="en-GB" sz="700" b="0" i="0" u="none" strike="noStrike" kern="1200" dirty="0">
                        <a:solidFill>
                          <a:srgbClr val="F7911E"/>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chemeClr val="accent5">
                            <a:lumMod val="7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1"/>
                          </a:solidFill>
                          <a:effectLst/>
                          <a:latin typeface="+mn-lt"/>
                          <a:ea typeface="+mn-ea"/>
                          <a:cs typeface="+mn-cs"/>
                        </a:rPr>
                        <a:t>+1%</a:t>
                      </a:r>
                      <a:endParaRPr lang="en-GB" sz="700" b="0" i="0" u="none" strike="noStrike" kern="1200" dirty="0">
                        <a:solidFill>
                          <a:schemeClr val="accent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1"/>
                          </a:solidFill>
                          <a:effectLst/>
                          <a:latin typeface="+mn-lt"/>
                          <a:ea typeface="+mn-ea"/>
                          <a:cs typeface="+mn-cs"/>
                        </a:rPr>
                        <a:t>+1%</a:t>
                      </a:r>
                      <a:endParaRPr lang="en-GB" sz="700" b="0" i="0" u="none" strike="noStrike" kern="1200" dirty="0">
                        <a:solidFill>
                          <a:schemeClr val="accent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rgbClr val="00B050"/>
                          </a:solidFill>
                          <a:effectLst/>
                          <a:latin typeface="+mn-lt"/>
                          <a:ea typeface="+mn-ea"/>
                          <a:cs typeface="+mn-cs"/>
                        </a:rPr>
                        <a:t>+7%</a:t>
                      </a:r>
                      <a:endParaRPr lang="en-GB"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1"/>
                          </a:solidFill>
                          <a:effectLst/>
                          <a:latin typeface="+mn-lt"/>
                          <a:ea typeface="+mn-ea"/>
                          <a:cs typeface="+mn-cs"/>
                        </a:rPr>
                        <a:t>-1%</a:t>
                      </a:r>
                      <a:endParaRPr lang="en-GB" sz="700" b="0" i="0" u="none" strike="noStrike" kern="1200" dirty="0">
                        <a:solidFill>
                          <a:schemeClr val="accent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C50017"/>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6" name="Chart 25"/>
          <p:cNvGraphicFramePr/>
          <p:nvPr>
            <p:extLst>
              <p:ext uri="{D42A27DB-BD31-4B8C-83A1-F6EECF244321}">
                <p14:modId xmlns:p14="http://schemas.microsoft.com/office/powerpoint/2010/main" val="570543068"/>
              </p:ext>
            </p:extLst>
          </p:nvPr>
        </p:nvGraphicFramePr>
        <p:xfrm>
          <a:off x="111926" y="2451805"/>
          <a:ext cx="8937031" cy="30897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9320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xml><?xml version="1.0" encoding="utf-8"?>
<a:theme xmlns:a="http://schemas.openxmlformats.org/drawingml/2006/main" name="1_blank">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3.xml><?xml version="1.0" encoding="utf-8"?>
<a:theme xmlns:a="http://schemas.openxmlformats.org/drawingml/2006/main" name="2_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4.xml><?xml version="1.0" encoding="utf-8"?>
<a:theme xmlns:a="http://schemas.openxmlformats.org/drawingml/2006/main" name="3_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41919</TotalTime>
  <Words>3037</Words>
  <Application>Microsoft Office PowerPoint</Application>
  <PresentationFormat>On-screen Show (4:3)</PresentationFormat>
  <Paragraphs>1250</Paragraphs>
  <Slides>22</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Lucida Grande</vt:lpstr>
      <vt:lpstr>Times New Roman</vt:lpstr>
      <vt:lpstr>Verdana</vt:lpstr>
      <vt:lpstr>Wingdings</vt:lpstr>
      <vt:lpstr>blank</vt:lpstr>
      <vt:lpstr>1_blank</vt:lpstr>
      <vt:lpstr>2_blank</vt:lpstr>
      <vt:lpstr>3_blank</vt:lpstr>
      <vt:lpstr>PowerPoint Presentation</vt:lpstr>
      <vt:lpstr>Long term trends: How to compare data collected from January 2016 onwards with data collected in December 2015 and before </vt:lpstr>
      <vt:lpstr>Summary of Results GB And England</vt:lpstr>
      <vt:lpstr>Summary of Results England</vt:lpstr>
      <vt:lpstr>Context Other Surveys</vt:lpstr>
      <vt:lpstr>Headline Data GB and England</vt:lpstr>
      <vt:lpstr>Trips England</vt:lpstr>
      <vt:lpstr>Nights England</vt:lpstr>
      <vt:lpstr>Spend England</vt:lpstr>
      <vt:lpstr>Long Term Trends by Month GB</vt:lpstr>
      <vt:lpstr>Long Term Trends, Year-to-Year England</vt:lpstr>
      <vt:lpstr>Rolling 12 Month Trendlines England</vt:lpstr>
      <vt:lpstr>Rolling 12 Month Trendlines England</vt:lpstr>
      <vt:lpstr>Rolling 12 Month Trendlines England</vt:lpstr>
      <vt:lpstr>Regional Analysis England</vt:lpstr>
      <vt:lpstr>UK Outbound Travel 2018 (International Passenger Survey)</vt:lpstr>
      <vt:lpstr>Appendix: Domestic Tourism England</vt:lpstr>
      <vt:lpstr>Appendix: Domestic Tourism England</vt:lpstr>
      <vt:lpstr>Appendix: Domestic Tourism England</vt:lpstr>
      <vt:lpstr>Appendix: Domestic Tourism England</vt:lpstr>
      <vt:lpstr>PowerPoint Presentation</vt:lpstr>
      <vt:lpstr>GB Domestic Tourism:   Confidence Limits at the 95% level </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Britain Tourism Survey</dc:title>
  <dc:creator>katie.linshits</dc:creator>
  <cp:lastModifiedBy>John Duncan</cp:lastModifiedBy>
  <cp:revision>3007</cp:revision>
  <cp:lastPrinted>2017-07-11T09:07:53Z</cp:lastPrinted>
  <dcterms:created xsi:type="dcterms:W3CDTF">2012-05-21T18:01:37Z</dcterms:created>
  <dcterms:modified xsi:type="dcterms:W3CDTF">2019-04-04T16:40:23Z</dcterms:modified>
</cp:coreProperties>
</file>