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71" r:id="rId3"/>
    <p:sldId id="273" r:id="rId4"/>
    <p:sldId id="272" r:id="rId5"/>
    <p:sldId id="283" r:id="rId6"/>
    <p:sldId id="277" r:id="rId7"/>
    <p:sldId id="274" r:id="rId8"/>
    <p:sldId id="275" r:id="rId9"/>
    <p:sldId id="276" r:id="rId10"/>
    <p:sldId id="263" r:id="rId11"/>
    <p:sldId id="279" r:id="rId12"/>
    <p:sldId id="278" r:id="rId13"/>
    <p:sldId id="267" r:id="rId14"/>
    <p:sldId id="280" r:id="rId15"/>
    <p:sldId id="284" r:id="rId16"/>
    <p:sldId id="28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52767" autoAdjust="0"/>
  </p:normalViewPr>
  <p:slideViewPr>
    <p:cSldViewPr snapToGrid="0">
      <p:cViewPr varScale="1">
        <p:scale>
          <a:sx n="35" d="100"/>
          <a:sy n="35" d="100"/>
        </p:scale>
        <p:origin x="1796"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1B814-4EAA-4B78-8DFA-76B0DD1C4C4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2A2065B2-9458-4524-8498-9680C3CED344}">
      <dgm:prSet phldrT="[Text]"/>
      <dgm:spPr>
        <a:solidFill>
          <a:srgbClr val="002060"/>
        </a:solidFill>
      </dgm:spPr>
      <dgm:t>
        <a:bodyPr/>
        <a:lstStyle/>
        <a:p>
          <a:r>
            <a:rPr lang="en-GB" b="1" dirty="0"/>
            <a:t>Disability and Age</a:t>
          </a:r>
          <a:endParaRPr lang="en-GB" dirty="0"/>
        </a:p>
      </dgm:t>
    </dgm:pt>
    <dgm:pt modelId="{9E669FA1-F61D-477A-82EE-5255510DA7C0}" type="parTrans" cxnId="{1A7CFD79-C08F-4AA9-87B8-DAF851E91E95}">
      <dgm:prSet/>
      <dgm:spPr/>
      <dgm:t>
        <a:bodyPr/>
        <a:lstStyle/>
        <a:p>
          <a:endParaRPr lang="en-GB"/>
        </a:p>
      </dgm:t>
    </dgm:pt>
    <dgm:pt modelId="{989E55AE-6B7C-4C41-B29C-9A6D5C9BE056}" type="sibTrans" cxnId="{1A7CFD79-C08F-4AA9-87B8-DAF851E91E95}">
      <dgm:prSet/>
      <dgm:spPr/>
      <dgm:t>
        <a:bodyPr/>
        <a:lstStyle/>
        <a:p>
          <a:endParaRPr lang="en-GB"/>
        </a:p>
      </dgm:t>
    </dgm:pt>
    <dgm:pt modelId="{1D3477C6-86CB-48AB-9243-D48F35BEEB5C}">
      <dgm:prSet phldrT="[Text]"/>
      <dgm:spPr>
        <a:solidFill>
          <a:srgbClr val="C00000"/>
        </a:solidFill>
      </dgm:spPr>
      <dgm:t>
        <a:bodyPr/>
        <a:lstStyle/>
        <a:p>
          <a:r>
            <a:rPr lang="en-GB" b="1" dirty="0"/>
            <a:t>12.4 million people in the UK are over 65</a:t>
          </a:r>
        </a:p>
      </dgm:t>
    </dgm:pt>
    <dgm:pt modelId="{9C3DC1F2-2CD1-4161-9F4E-8AAB0542CE68}" type="parTrans" cxnId="{9771204C-407D-4FD8-A936-4EA7B1713D4C}">
      <dgm:prSet/>
      <dgm:spPr/>
      <dgm:t>
        <a:bodyPr/>
        <a:lstStyle/>
        <a:p>
          <a:endParaRPr lang="en-GB"/>
        </a:p>
      </dgm:t>
    </dgm:pt>
    <dgm:pt modelId="{C9504799-A3C2-4CB1-9A42-EBBBEF7494E0}" type="sibTrans" cxnId="{9771204C-407D-4FD8-A936-4EA7B1713D4C}">
      <dgm:prSet/>
      <dgm:spPr/>
      <dgm:t>
        <a:bodyPr/>
        <a:lstStyle/>
        <a:p>
          <a:endParaRPr lang="en-GB"/>
        </a:p>
      </dgm:t>
    </dgm:pt>
    <dgm:pt modelId="{9F608573-1B03-4269-AE7A-075C03070A9C}">
      <dgm:prSet phldrT="[Text]"/>
      <dgm:spPr>
        <a:solidFill>
          <a:srgbClr val="C00000"/>
        </a:solidFill>
      </dgm:spPr>
      <dgm:t>
        <a:bodyPr/>
        <a:lstStyle/>
        <a:p>
          <a:r>
            <a:rPr lang="en-GB" b="1" dirty="0"/>
            <a:t>By 2041 this will have increased to 1 in 4</a:t>
          </a:r>
        </a:p>
      </dgm:t>
    </dgm:pt>
    <dgm:pt modelId="{DEEE7C3E-0339-45BD-89A7-31EDDA5B8E94}" type="parTrans" cxnId="{CF8754FE-C038-44BF-A5C1-44572B33B591}">
      <dgm:prSet/>
      <dgm:spPr/>
      <dgm:t>
        <a:bodyPr/>
        <a:lstStyle/>
        <a:p>
          <a:endParaRPr lang="en-GB"/>
        </a:p>
      </dgm:t>
    </dgm:pt>
    <dgm:pt modelId="{78F768C0-3D39-4BF2-827C-CE1A599B1D81}" type="sibTrans" cxnId="{CF8754FE-C038-44BF-A5C1-44572B33B591}">
      <dgm:prSet/>
      <dgm:spPr/>
      <dgm:t>
        <a:bodyPr/>
        <a:lstStyle/>
        <a:p>
          <a:endParaRPr lang="en-GB"/>
        </a:p>
      </dgm:t>
    </dgm:pt>
    <dgm:pt modelId="{2A4F906E-75AA-47B8-90FF-637048DC5794}">
      <dgm:prSet phldrT="[Text]"/>
      <dgm:spPr>
        <a:solidFill>
          <a:srgbClr val="C00000"/>
        </a:solidFill>
      </dgm:spPr>
      <dgm:t>
        <a:bodyPr/>
        <a:lstStyle/>
        <a:p>
          <a:r>
            <a:rPr lang="en-GB" b="1" dirty="0"/>
            <a:t>The older we get the more likely we are to acquire an impairment</a:t>
          </a:r>
        </a:p>
      </dgm:t>
    </dgm:pt>
    <dgm:pt modelId="{08368B44-0687-472A-8FD2-E880D52EBC55}" type="parTrans" cxnId="{5B4B6CB6-2B53-466C-A8EB-ACB6CBC70FD9}">
      <dgm:prSet/>
      <dgm:spPr/>
      <dgm:t>
        <a:bodyPr/>
        <a:lstStyle/>
        <a:p>
          <a:endParaRPr lang="en-GB"/>
        </a:p>
      </dgm:t>
    </dgm:pt>
    <dgm:pt modelId="{A0CB61DD-9AE0-4E2A-9092-6A1E4AEE56B4}" type="sibTrans" cxnId="{5B4B6CB6-2B53-466C-A8EB-ACB6CBC70FD9}">
      <dgm:prSet/>
      <dgm:spPr/>
      <dgm:t>
        <a:bodyPr/>
        <a:lstStyle/>
        <a:p>
          <a:endParaRPr lang="en-GB"/>
        </a:p>
      </dgm:t>
    </dgm:pt>
    <dgm:pt modelId="{AD6DE0B5-E361-448B-B3E9-658D7095D92F}" type="pres">
      <dgm:prSet presAssocID="{F6E1B814-4EAA-4B78-8DFA-76B0DD1C4C45}" presName="cycle" presStyleCnt="0">
        <dgm:presLayoutVars>
          <dgm:chMax val="1"/>
          <dgm:dir/>
          <dgm:animLvl val="ctr"/>
          <dgm:resizeHandles val="exact"/>
        </dgm:presLayoutVars>
      </dgm:prSet>
      <dgm:spPr/>
    </dgm:pt>
    <dgm:pt modelId="{0EA54720-8228-4746-9177-2CA69D7F7EDF}" type="pres">
      <dgm:prSet presAssocID="{2A2065B2-9458-4524-8498-9680C3CED344}" presName="centerShape" presStyleLbl="node0" presStyleIdx="0" presStyleCnt="1"/>
      <dgm:spPr/>
    </dgm:pt>
    <dgm:pt modelId="{3666CE0B-D917-4526-8472-936ACDAF4900}" type="pres">
      <dgm:prSet presAssocID="{9C3DC1F2-2CD1-4161-9F4E-8AAB0542CE68}" presName="parTrans" presStyleLbl="bgSibTrans2D1" presStyleIdx="0" presStyleCnt="3"/>
      <dgm:spPr/>
    </dgm:pt>
    <dgm:pt modelId="{9CC46C6C-1F9B-4A87-9E92-B8B78BD1A7CE}" type="pres">
      <dgm:prSet presAssocID="{1D3477C6-86CB-48AB-9243-D48F35BEEB5C}" presName="node" presStyleLbl="node1" presStyleIdx="0" presStyleCnt="3">
        <dgm:presLayoutVars>
          <dgm:bulletEnabled val="1"/>
        </dgm:presLayoutVars>
      </dgm:prSet>
      <dgm:spPr/>
    </dgm:pt>
    <dgm:pt modelId="{D39893F5-C9D2-4EC1-8B79-41D384BC6038}" type="pres">
      <dgm:prSet presAssocID="{DEEE7C3E-0339-45BD-89A7-31EDDA5B8E94}" presName="parTrans" presStyleLbl="bgSibTrans2D1" presStyleIdx="1" presStyleCnt="3"/>
      <dgm:spPr/>
    </dgm:pt>
    <dgm:pt modelId="{B936C732-8750-4E58-9A19-5F313BA033F0}" type="pres">
      <dgm:prSet presAssocID="{9F608573-1B03-4269-AE7A-075C03070A9C}" presName="node" presStyleLbl="node1" presStyleIdx="1" presStyleCnt="3">
        <dgm:presLayoutVars>
          <dgm:bulletEnabled val="1"/>
        </dgm:presLayoutVars>
      </dgm:prSet>
      <dgm:spPr/>
    </dgm:pt>
    <dgm:pt modelId="{D5BAFA81-546B-4962-AF4C-69C963C6F5D0}" type="pres">
      <dgm:prSet presAssocID="{08368B44-0687-472A-8FD2-E880D52EBC55}" presName="parTrans" presStyleLbl="bgSibTrans2D1" presStyleIdx="2" presStyleCnt="3"/>
      <dgm:spPr/>
    </dgm:pt>
    <dgm:pt modelId="{BA9E949F-1399-46D5-8F67-5969C4BAF028}" type="pres">
      <dgm:prSet presAssocID="{2A4F906E-75AA-47B8-90FF-637048DC5794}" presName="node" presStyleLbl="node1" presStyleIdx="2" presStyleCnt="3">
        <dgm:presLayoutVars>
          <dgm:bulletEnabled val="1"/>
        </dgm:presLayoutVars>
      </dgm:prSet>
      <dgm:spPr/>
    </dgm:pt>
  </dgm:ptLst>
  <dgm:cxnLst>
    <dgm:cxn modelId="{CF74B40F-FDA9-499B-8EA9-72670D997390}" type="presOf" srcId="{DEEE7C3E-0339-45BD-89A7-31EDDA5B8E94}" destId="{D39893F5-C9D2-4EC1-8B79-41D384BC6038}" srcOrd="0" destOrd="0" presId="urn:microsoft.com/office/officeart/2005/8/layout/radial4"/>
    <dgm:cxn modelId="{2B25B21C-A8DD-4900-8A26-1F1131C8C456}" type="presOf" srcId="{2A2065B2-9458-4524-8498-9680C3CED344}" destId="{0EA54720-8228-4746-9177-2CA69D7F7EDF}" srcOrd="0" destOrd="0" presId="urn:microsoft.com/office/officeart/2005/8/layout/radial4"/>
    <dgm:cxn modelId="{5649162F-6E5F-4A54-8358-F696D781640D}" type="presOf" srcId="{9F608573-1B03-4269-AE7A-075C03070A9C}" destId="{B936C732-8750-4E58-9A19-5F313BA033F0}" srcOrd="0" destOrd="0" presId="urn:microsoft.com/office/officeart/2005/8/layout/radial4"/>
    <dgm:cxn modelId="{D065673C-43ED-4F48-8041-370592D98518}" type="presOf" srcId="{08368B44-0687-472A-8FD2-E880D52EBC55}" destId="{D5BAFA81-546B-4962-AF4C-69C963C6F5D0}" srcOrd="0" destOrd="0" presId="urn:microsoft.com/office/officeart/2005/8/layout/radial4"/>
    <dgm:cxn modelId="{9771204C-407D-4FD8-A936-4EA7B1713D4C}" srcId="{2A2065B2-9458-4524-8498-9680C3CED344}" destId="{1D3477C6-86CB-48AB-9243-D48F35BEEB5C}" srcOrd="0" destOrd="0" parTransId="{9C3DC1F2-2CD1-4161-9F4E-8AAB0542CE68}" sibTransId="{C9504799-A3C2-4CB1-9A42-EBBBEF7494E0}"/>
    <dgm:cxn modelId="{E744284C-46EC-4C8D-97B8-403525432634}" type="presOf" srcId="{9C3DC1F2-2CD1-4161-9F4E-8AAB0542CE68}" destId="{3666CE0B-D917-4526-8472-936ACDAF4900}" srcOrd="0" destOrd="0" presId="urn:microsoft.com/office/officeart/2005/8/layout/radial4"/>
    <dgm:cxn modelId="{1A7CFD79-C08F-4AA9-87B8-DAF851E91E95}" srcId="{F6E1B814-4EAA-4B78-8DFA-76B0DD1C4C45}" destId="{2A2065B2-9458-4524-8498-9680C3CED344}" srcOrd="0" destOrd="0" parTransId="{9E669FA1-F61D-477A-82EE-5255510DA7C0}" sibTransId="{989E55AE-6B7C-4C41-B29C-9A6D5C9BE056}"/>
    <dgm:cxn modelId="{B17C6D7C-E3E6-41A4-B511-0BABF6421068}" type="presOf" srcId="{2A4F906E-75AA-47B8-90FF-637048DC5794}" destId="{BA9E949F-1399-46D5-8F67-5969C4BAF028}" srcOrd="0" destOrd="0" presId="urn:microsoft.com/office/officeart/2005/8/layout/radial4"/>
    <dgm:cxn modelId="{466E849E-08A4-4E7A-B538-D123C6E2D27F}" type="presOf" srcId="{1D3477C6-86CB-48AB-9243-D48F35BEEB5C}" destId="{9CC46C6C-1F9B-4A87-9E92-B8B78BD1A7CE}" srcOrd="0" destOrd="0" presId="urn:microsoft.com/office/officeart/2005/8/layout/radial4"/>
    <dgm:cxn modelId="{5B4B6CB6-2B53-466C-A8EB-ACB6CBC70FD9}" srcId="{2A2065B2-9458-4524-8498-9680C3CED344}" destId="{2A4F906E-75AA-47B8-90FF-637048DC5794}" srcOrd="2" destOrd="0" parTransId="{08368B44-0687-472A-8FD2-E880D52EBC55}" sibTransId="{A0CB61DD-9AE0-4E2A-9092-6A1E4AEE56B4}"/>
    <dgm:cxn modelId="{56572AF2-389F-47F1-AD5B-BFD525CF5F9C}" type="presOf" srcId="{F6E1B814-4EAA-4B78-8DFA-76B0DD1C4C45}" destId="{AD6DE0B5-E361-448B-B3E9-658D7095D92F}" srcOrd="0" destOrd="0" presId="urn:microsoft.com/office/officeart/2005/8/layout/radial4"/>
    <dgm:cxn modelId="{CF8754FE-C038-44BF-A5C1-44572B33B591}" srcId="{2A2065B2-9458-4524-8498-9680C3CED344}" destId="{9F608573-1B03-4269-AE7A-075C03070A9C}" srcOrd="1" destOrd="0" parTransId="{DEEE7C3E-0339-45BD-89A7-31EDDA5B8E94}" sibTransId="{78F768C0-3D39-4BF2-827C-CE1A599B1D81}"/>
    <dgm:cxn modelId="{EB02A1BA-B25F-4573-A6FF-61777B148F41}" type="presParOf" srcId="{AD6DE0B5-E361-448B-B3E9-658D7095D92F}" destId="{0EA54720-8228-4746-9177-2CA69D7F7EDF}" srcOrd="0" destOrd="0" presId="urn:microsoft.com/office/officeart/2005/8/layout/radial4"/>
    <dgm:cxn modelId="{899C406C-EF4F-4FA5-8851-27CE6ECE75A8}" type="presParOf" srcId="{AD6DE0B5-E361-448B-B3E9-658D7095D92F}" destId="{3666CE0B-D917-4526-8472-936ACDAF4900}" srcOrd="1" destOrd="0" presId="urn:microsoft.com/office/officeart/2005/8/layout/radial4"/>
    <dgm:cxn modelId="{CB7A6C76-0581-4669-8F1C-429092D95119}" type="presParOf" srcId="{AD6DE0B5-E361-448B-B3E9-658D7095D92F}" destId="{9CC46C6C-1F9B-4A87-9E92-B8B78BD1A7CE}" srcOrd="2" destOrd="0" presId="urn:microsoft.com/office/officeart/2005/8/layout/radial4"/>
    <dgm:cxn modelId="{AD390B24-FFB5-474C-8A8F-25AF0BC24989}" type="presParOf" srcId="{AD6DE0B5-E361-448B-B3E9-658D7095D92F}" destId="{D39893F5-C9D2-4EC1-8B79-41D384BC6038}" srcOrd="3" destOrd="0" presId="urn:microsoft.com/office/officeart/2005/8/layout/radial4"/>
    <dgm:cxn modelId="{E2F04F80-5EB8-409B-AF4A-9F20A2D003CB}" type="presParOf" srcId="{AD6DE0B5-E361-448B-B3E9-658D7095D92F}" destId="{B936C732-8750-4E58-9A19-5F313BA033F0}" srcOrd="4" destOrd="0" presId="urn:microsoft.com/office/officeart/2005/8/layout/radial4"/>
    <dgm:cxn modelId="{B02B49CE-22C5-430C-8DA9-98BF1CA6F680}" type="presParOf" srcId="{AD6DE0B5-E361-448B-B3E9-658D7095D92F}" destId="{D5BAFA81-546B-4962-AF4C-69C963C6F5D0}" srcOrd="5" destOrd="0" presId="urn:microsoft.com/office/officeart/2005/8/layout/radial4"/>
    <dgm:cxn modelId="{5F5EB39B-83B3-413E-89E9-88E7C02D8A17}" type="presParOf" srcId="{AD6DE0B5-E361-448B-B3E9-658D7095D92F}" destId="{BA9E949F-1399-46D5-8F67-5969C4BAF02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95E5B-F65C-47BE-BAA0-4B67C3186D42}" type="doc">
      <dgm:prSet loTypeId="urn:microsoft.com/office/officeart/2005/8/layout/radial6" loCatId="relationship" qsTypeId="urn:microsoft.com/office/officeart/2005/8/quickstyle/simple1" qsCatId="simple" csTypeId="urn:microsoft.com/office/officeart/2005/8/colors/accent5_4" csCatId="accent5" phldr="1"/>
      <dgm:spPr/>
      <dgm:t>
        <a:bodyPr/>
        <a:lstStyle/>
        <a:p>
          <a:endParaRPr lang="en-GB"/>
        </a:p>
      </dgm:t>
    </dgm:pt>
    <dgm:pt modelId="{C26285D9-DEED-474A-A0B9-2671B5AF57E8}">
      <dgm:prSet phldrT="[Text]"/>
      <dgm:spPr>
        <a:solidFill>
          <a:srgbClr val="C00000"/>
        </a:solidFill>
      </dgm:spPr>
      <dgm:t>
        <a:bodyPr/>
        <a:lstStyle/>
        <a:p>
          <a:r>
            <a:rPr lang="en-GB" dirty="0"/>
            <a:t>Barriers</a:t>
          </a:r>
        </a:p>
      </dgm:t>
    </dgm:pt>
    <dgm:pt modelId="{BE685BB0-6274-4603-BF56-22402F61AEAF}" type="parTrans" cxnId="{6EE78DA8-8CD9-4DCF-BD8F-5D73A9192A60}">
      <dgm:prSet/>
      <dgm:spPr/>
      <dgm:t>
        <a:bodyPr/>
        <a:lstStyle/>
        <a:p>
          <a:endParaRPr lang="en-GB"/>
        </a:p>
      </dgm:t>
    </dgm:pt>
    <dgm:pt modelId="{E567D48E-3C60-449F-BB6D-E31F787C505F}" type="sibTrans" cxnId="{6EE78DA8-8CD9-4DCF-BD8F-5D73A9192A60}">
      <dgm:prSet/>
      <dgm:spPr/>
      <dgm:t>
        <a:bodyPr/>
        <a:lstStyle/>
        <a:p>
          <a:endParaRPr lang="en-GB"/>
        </a:p>
      </dgm:t>
    </dgm:pt>
    <dgm:pt modelId="{454249EC-CB70-4ED1-AE95-B851A230E0A7}">
      <dgm:prSet phldrT="[Text]"/>
      <dgm:spPr>
        <a:solidFill>
          <a:srgbClr val="002060"/>
        </a:solidFill>
      </dgm:spPr>
      <dgm:t>
        <a:bodyPr/>
        <a:lstStyle/>
        <a:p>
          <a:r>
            <a:rPr lang="en-GB" dirty="0"/>
            <a:t>Steps</a:t>
          </a:r>
        </a:p>
      </dgm:t>
    </dgm:pt>
    <dgm:pt modelId="{3A13C707-0250-4EC1-8661-22082BB00B3E}" type="parTrans" cxnId="{B940E4E6-938E-4005-883B-DC2B8A81F691}">
      <dgm:prSet/>
      <dgm:spPr/>
      <dgm:t>
        <a:bodyPr/>
        <a:lstStyle/>
        <a:p>
          <a:endParaRPr lang="en-GB"/>
        </a:p>
      </dgm:t>
    </dgm:pt>
    <dgm:pt modelId="{487A9C31-AF6A-4DAE-9E18-E5E48F1BAE31}" type="sibTrans" cxnId="{B940E4E6-938E-4005-883B-DC2B8A81F691}">
      <dgm:prSet/>
      <dgm:spPr/>
      <dgm:t>
        <a:bodyPr/>
        <a:lstStyle/>
        <a:p>
          <a:endParaRPr lang="en-GB"/>
        </a:p>
      </dgm:t>
    </dgm:pt>
    <dgm:pt modelId="{6D9BF6BE-10FC-4606-BC83-596331FEB8F8}">
      <dgm:prSet phldrT="[Text]"/>
      <dgm:spPr>
        <a:solidFill>
          <a:srgbClr val="002060"/>
        </a:solidFill>
      </dgm:spPr>
      <dgm:t>
        <a:bodyPr/>
        <a:lstStyle/>
        <a:p>
          <a:r>
            <a:rPr lang="en-GB" dirty="0"/>
            <a:t>Negative</a:t>
          </a:r>
          <a:r>
            <a:rPr lang="en-GB" baseline="0" dirty="0"/>
            <a:t> attitudes</a:t>
          </a:r>
          <a:endParaRPr lang="en-GB" dirty="0"/>
        </a:p>
      </dgm:t>
    </dgm:pt>
    <dgm:pt modelId="{A6879264-2402-4746-9D7F-25C3E87E91A1}" type="parTrans" cxnId="{0694FAE2-7B5A-415D-BE97-B049184D70A5}">
      <dgm:prSet/>
      <dgm:spPr/>
      <dgm:t>
        <a:bodyPr/>
        <a:lstStyle/>
        <a:p>
          <a:endParaRPr lang="en-GB"/>
        </a:p>
      </dgm:t>
    </dgm:pt>
    <dgm:pt modelId="{0A035EFD-A530-4512-9BB3-58DFD2EE059F}" type="sibTrans" cxnId="{0694FAE2-7B5A-415D-BE97-B049184D70A5}">
      <dgm:prSet/>
      <dgm:spPr/>
      <dgm:t>
        <a:bodyPr/>
        <a:lstStyle/>
        <a:p>
          <a:endParaRPr lang="en-GB"/>
        </a:p>
      </dgm:t>
    </dgm:pt>
    <dgm:pt modelId="{6B9D5079-1952-48CE-8A41-75D082DE2222}">
      <dgm:prSet phldrT="[Text]"/>
      <dgm:spPr>
        <a:solidFill>
          <a:srgbClr val="002060"/>
        </a:solidFill>
      </dgm:spPr>
      <dgm:t>
        <a:bodyPr/>
        <a:lstStyle/>
        <a:p>
          <a:r>
            <a:rPr lang="en-GB" dirty="0"/>
            <a:t>A long way to walk</a:t>
          </a:r>
        </a:p>
      </dgm:t>
    </dgm:pt>
    <dgm:pt modelId="{6FA0124A-670C-4545-A90E-F01B4E0E553B}" type="parTrans" cxnId="{DCDE3FD6-B86F-42EE-A428-EF2668F6717B}">
      <dgm:prSet/>
      <dgm:spPr/>
      <dgm:t>
        <a:bodyPr/>
        <a:lstStyle/>
        <a:p>
          <a:endParaRPr lang="en-GB"/>
        </a:p>
      </dgm:t>
    </dgm:pt>
    <dgm:pt modelId="{F9AF6B20-CE8E-4A1D-ACDA-27B60EC22FD9}" type="sibTrans" cxnId="{DCDE3FD6-B86F-42EE-A428-EF2668F6717B}">
      <dgm:prSet/>
      <dgm:spPr/>
      <dgm:t>
        <a:bodyPr/>
        <a:lstStyle/>
        <a:p>
          <a:endParaRPr lang="en-GB"/>
        </a:p>
      </dgm:t>
    </dgm:pt>
    <dgm:pt modelId="{7BA3BC81-77A7-4CFE-A003-B6169DF6D6F0}">
      <dgm:prSet phldrT="[Text]"/>
      <dgm:spPr>
        <a:solidFill>
          <a:srgbClr val="002060"/>
        </a:solidFill>
      </dgm:spPr>
      <dgm:t>
        <a:bodyPr/>
        <a:lstStyle/>
        <a:p>
          <a:r>
            <a:rPr lang="en-GB" dirty="0"/>
            <a:t>No hearing loop</a:t>
          </a:r>
        </a:p>
      </dgm:t>
    </dgm:pt>
    <dgm:pt modelId="{5D47200F-ED65-4079-8F7F-C3F6DB37BE71}" type="parTrans" cxnId="{E0BB7C0F-2DAE-48E4-B80C-56FD57D0D616}">
      <dgm:prSet/>
      <dgm:spPr/>
      <dgm:t>
        <a:bodyPr/>
        <a:lstStyle/>
        <a:p>
          <a:endParaRPr lang="en-GB"/>
        </a:p>
      </dgm:t>
    </dgm:pt>
    <dgm:pt modelId="{B7AC1B3C-62A2-40C8-9D77-40F171D5B848}" type="sibTrans" cxnId="{E0BB7C0F-2DAE-48E4-B80C-56FD57D0D616}">
      <dgm:prSet/>
      <dgm:spPr/>
      <dgm:t>
        <a:bodyPr/>
        <a:lstStyle/>
        <a:p>
          <a:endParaRPr lang="en-GB"/>
        </a:p>
      </dgm:t>
    </dgm:pt>
    <dgm:pt modelId="{D5E36494-3FE2-4C6C-96BC-D8415D37BEF5}">
      <dgm:prSet/>
      <dgm:spPr>
        <a:solidFill>
          <a:srgbClr val="002060"/>
        </a:solidFill>
      </dgm:spPr>
      <dgm:t>
        <a:bodyPr/>
        <a:lstStyle/>
        <a:p>
          <a:r>
            <a:rPr lang="en-GB" dirty="0"/>
            <a:t>Loud noises</a:t>
          </a:r>
        </a:p>
      </dgm:t>
    </dgm:pt>
    <dgm:pt modelId="{A5132132-AF4C-41E3-BF1C-DC5A6BC7AF82}" type="parTrans" cxnId="{9E8828FB-DF2C-4900-8260-1540B8AA4531}">
      <dgm:prSet/>
      <dgm:spPr/>
      <dgm:t>
        <a:bodyPr/>
        <a:lstStyle/>
        <a:p>
          <a:endParaRPr lang="en-GB"/>
        </a:p>
      </dgm:t>
    </dgm:pt>
    <dgm:pt modelId="{8E11543F-F564-455D-8622-5E6394AF4DAC}" type="sibTrans" cxnId="{9E8828FB-DF2C-4900-8260-1540B8AA4531}">
      <dgm:prSet/>
      <dgm:spPr/>
      <dgm:t>
        <a:bodyPr/>
        <a:lstStyle/>
        <a:p>
          <a:endParaRPr lang="en-GB"/>
        </a:p>
      </dgm:t>
    </dgm:pt>
    <dgm:pt modelId="{22DC0131-4ED1-4CC8-A3E4-8AD0E29AD938}">
      <dgm:prSet/>
      <dgm:spPr>
        <a:solidFill>
          <a:srgbClr val="002060"/>
        </a:solidFill>
      </dgm:spPr>
      <dgm:t>
        <a:bodyPr/>
        <a:lstStyle/>
        <a:p>
          <a:r>
            <a:rPr lang="en-GB" dirty="0"/>
            <a:t>Nowhere to sit and rest</a:t>
          </a:r>
        </a:p>
      </dgm:t>
    </dgm:pt>
    <dgm:pt modelId="{C5B09BDD-B6D9-40ED-80AE-07B9E39CC316}" type="parTrans" cxnId="{4785FE66-9F4C-4185-AFFA-92B99F18DE12}">
      <dgm:prSet/>
      <dgm:spPr/>
      <dgm:t>
        <a:bodyPr/>
        <a:lstStyle/>
        <a:p>
          <a:endParaRPr lang="en-GB"/>
        </a:p>
      </dgm:t>
    </dgm:pt>
    <dgm:pt modelId="{739A6040-4FBF-4246-A601-0BB27DCE4267}" type="sibTrans" cxnId="{4785FE66-9F4C-4185-AFFA-92B99F18DE12}">
      <dgm:prSet/>
      <dgm:spPr/>
      <dgm:t>
        <a:bodyPr/>
        <a:lstStyle/>
        <a:p>
          <a:endParaRPr lang="en-GB"/>
        </a:p>
      </dgm:t>
    </dgm:pt>
    <dgm:pt modelId="{1446B160-B673-45A3-AD95-47CCAC55127E}" type="pres">
      <dgm:prSet presAssocID="{A3295E5B-F65C-47BE-BAA0-4B67C3186D42}" presName="Name0" presStyleCnt="0">
        <dgm:presLayoutVars>
          <dgm:chMax val="1"/>
          <dgm:dir/>
          <dgm:animLvl val="ctr"/>
          <dgm:resizeHandles val="exact"/>
        </dgm:presLayoutVars>
      </dgm:prSet>
      <dgm:spPr/>
    </dgm:pt>
    <dgm:pt modelId="{967E0606-EE6E-4D2D-90F5-F76BC6894E0F}" type="pres">
      <dgm:prSet presAssocID="{C26285D9-DEED-474A-A0B9-2671B5AF57E8}" presName="centerShape" presStyleLbl="node0" presStyleIdx="0" presStyleCnt="1"/>
      <dgm:spPr/>
    </dgm:pt>
    <dgm:pt modelId="{0974F29A-1834-49F5-BA63-BDD33AB5D435}" type="pres">
      <dgm:prSet presAssocID="{454249EC-CB70-4ED1-AE95-B851A230E0A7}" presName="node" presStyleLbl="node1" presStyleIdx="0" presStyleCnt="6">
        <dgm:presLayoutVars>
          <dgm:bulletEnabled val="1"/>
        </dgm:presLayoutVars>
      </dgm:prSet>
      <dgm:spPr/>
    </dgm:pt>
    <dgm:pt modelId="{2DA9DB0E-F040-437D-890E-F5AC6DCE143D}" type="pres">
      <dgm:prSet presAssocID="{454249EC-CB70-4ED1-AE95-B851A230E0A7}" presName="dummy" presStyleCnt="0"/>
      <dgm:spPr/>
    </dgm:pt>
    <dgm:pt modelId="{D84853A7-0889-4ED4-8B77-89EA3EF2B66A}" type="pres">
      <dgm:prSet presAssocID="{487A9C31-AF6A-4DAE-9E18-E5E48F1BAE31}" presName="sibTrans" presStyleLbl="sibTrans2D1" presStyleIdx="0" presStyleCnt="6"/>
      <dgm:spPr/>
    </dgm:pt>
    <dgm:pt modelId="{64C2AC48-4788-4FBD-A3C2-90B8A3012275}" type="pres">
      <dgm:prSet presAssocID="{22DC0131-4ED1-4CC8-A3E4-8AD0E29AD938}" presName="node" presStyleLbl="node1" presStyleIdx="1" presStyleCnt="6">
        <dgm:presLayoutVars>
          <dgm:bulletEnabled val="1"/>
        </dgm:presLayoutVars>
      </dgm:prSet>
      <dgm:spPr/>
    </dgm:pt>
    <dgm:pt modelId="{97BB8F1C-3316-4E58-86A2-EF831252EF2B}" type="pres">
      <dgm:prSet presAssocID="{22DC0131-4ED1-4CC8-A3E4-8AD0E29AD938}" presName="dummy" presStyleCnt="0"/>
      <dgm:spPr/>
    </dgm:pt>
    <dgm:pt modelId="{1D352D0D-6646-403F-B8AC-9A2DCDE371ED}" type="pres">
      <dgm:prSet presAssocID="{739A6040-4FBF-4246-A601-0BB27DCE4267}" presName="sibTrans" presStyleLbl="sibTrans2D1" presStyleIdx="1" presStyleCnt="6"/>
      <dgm:spPr/>
    </dgm:pt>
    <dgm:pt modelId="{A6136839-FD0D-4621-9CD7-46529657EA1C}" type="pres">
      <dgm:prSet presAssocID="{6D9BF6BE-10FC-4606-BC83-596331FEB8F8}" presName="node" presStyleLbl="node1" presStyleIdx="2" presStyleCnt="6" custScaleX="100501">
        <dgm:presLayoutVars>
          <dgm:bulletEnabled val="1"/>
        </dgm:presLayoutVars>
      </dgm:prSet>
      <dgm:spPr/>
    </dgm:pt>
    <dgm:pt modelId="{CF515A09-A664-4DE9-A2E1-8B86EC4C41A3}" type="pres">
      <dgm:prSet presAssocID="{6D9BF6BE-10FC-4606-BC83-596331FEB8F8}" presName="dummy" presStyleCnt="0"/>
      <dgm:spPr/>
    </dgm:pt>
    <dgm:pt modelId="{59CADF33-6CA5-4094-BC5F-21BC9A3652EF}" type="pres">
      <dgm:prSet presAssocID="{0A035EFD-A530-4512-9BB3-58DFD2EE059F}" presName="sibTrans" presStyleLbl="sibTrans2D1" presStyleIdx="2" presStyleCnt="6"/>
      <dgm:spPr/>
    </dgm:pt>
    <dgm:pt modelId="{32EF8236-6361-40D3-A00A-77FCB30186B5}" type="pres">
      <dgm:prSet presAssocID="{6B9D5079-1952-48CE-8A41-75D082DE2222}" presName="node" presStyleLbl="node1" presStyleIdx="3" presStyleCnt="6">
        <dgm:presLayoutVars>
          <dgm:bulletEnabled val="1"/>
        </dgm:presLayoutVars>
      </dgm:prSet>
      <dgm:spPr/>
    </dgm:pt>
    <dgm:pt modelId="{9FCF9186-EC8C-4EE6-BEBC-20A51C37AF41}" type="pres">
      <dgm:prSet presAssocID="{6B9D5079-1952-48CE-8A41-75D082DE2222}" presName="dummy" presStyleCnt="0"/>
      <dgm:spPr/>
    </dgm:pt>
    <dgm:pt modelId="{E427FBAD-DFA0-4E4B-ACD1-0169B7FD07B5}" type="pres">
      <dgm:prSet presAssocID="{F9AF6B20-CE8E-4A1D-ACDA-27B60EC22FD9}" presName="sibTrans" presStyleLbl="sibTrans2D1" presStyleIdx="3" presStyleCnt="6"/>
      <dgm:spPr/>
    </dgm:pt>
    <dgm:pt modelId="{9F75B9C3-3AD1-4CBA-8807-43E519114B99}" type="pres">
      <dgm:prSet presAssocID="{7BA3BC81-77A7-4CFE-A003-B6169DF6D6F0}" presName="node" presStyleLbl="node1" presStyleIdx="4" presStyleCnt="6">
        <dgm:presLayoutVars>
          <dgm:bulletEnabled val="1"/>
        </dgm:presLayoutVars>
      </dgm:prSet>
      <dgm:spPr/>
    </dgm:pt>
    <dgm:pt modelId="{4ABDAD7E-C4C3-4C4E-BDA5-AF3510BD99B7}" type="pres">
      <dgm:prSet presAssocID="{7BA3BC81-77A7-4CFE-A003-B6169DF6D6F0}" presName="dummy" presStyleCnt="0"/>
      <dgm:spPr/>
    </dgm:pt>
    <dgm:pt modelId="{AF95E547-CFFB-4241-AAAC-A717208B8AB0}" type="pres">
      <dgm:prSet presAssocID="{B7AC1B3C-62A2-40C8-9D77-40F171D5B848}" presName="sibTrans" presStyleLbl="sibTrans2D1" presStyleIdx="4" presStyleCnt="6"/>
      <dgm:spPr/>
    </dgm:pt>
    <dgm:pt modelId="{7BA3D42F-F592-487D-8561-CB8B332D6429}" type="pres">
      <dgm:prSet presAssocID="{D5E36494-3FE2-4C6C-96BC-D8415D37BEF5}" presName="node" presStyleLbl="node1" presStyleIdx="5" presStyleCnt="6">
        <dgm:presLayoutVars>
          <dgm:bulletEnabled val="1"/>
        </dgm:presLayoutVars>
      </dgm:prSet>
      <dgm:spPr/>
    </dgm:pt>
    <dgm:pt modelId="{E3E78528-A1C0-4276-921B-A66C8B4A93C5}" type="pres">
      <dgm:prSet presAssocID="{D5E36494-3FE2-4C6C-96BC-D8415D37BEF5}" presName="dummy" presStyleCnt="0"/>
      <dgm:spPr/>
    </dgm:pt>
    <dgm:pt modelId="{68BEE0C8-73C8-4686-BB84-42BF035DF80D}" type="pres">
      <dgm:prSet presAssocID="{8E11543F-F564-455D-8622-5E6394AF4DAC}" presName="sibTrans" presStyleLbl="sibTrans2D1" presStyleIdx="5" presStyleCnt="6"/>
      <dgm:spPr/>
    </dgm:pt>
  </dgm:ptLst>
  <dgm:cxnLst>
    <dgm:cxn modelId="{8E663601-6DE5-4A5E-ADCF-6A651F3D8281}" type="presOf" srcId="{8E11543F-F564-455D-8622-5E6394AF4DAC}" destId="{68BEE0C8-73C8-4686-BB84-42BF035DF80D}" srcOrd="0" destOrd="0" presId="urn:microsoft.com/office/officeart/2005/8/layout/radial6"/>
    <dgm:cxn modelId="{9EE15F09-7F99-4E6D-B189-F94E5584DBBF}" type="presOf" srcId="{A3295E5B-F65C-47BE-BAA0-4B67C3186D42}" destId="{1446B160-B673-45A3-AD95-47CCAC55127E}" srcOrd="0" destOrd="0" presId="urn:microsoft.com/office/officeart/2005/8/layout/radial6"/>
    <dgm:cxn modelId="{E0BB7C0F-2DAE-48E4-B80C-56FD57D0D616}" srcId="{C26285D9-DEED-474A-A0B9-2671B5AF57E8}" destId="{7BA3BC81-77A7-4CFE-A003-B6169DF6D6F0}" srcOrd="4" destOrd="0" parTransId="{5D47200F-ED65-4079-8F7F-C3F6DB37BE71}" sibTransId="{B7AC1B3C-62A2-40C8-9D77-40F171D5B848}"/>
    <dgm:cxn modelId="{4785FE66-9F4C-4185-AFFA-92B99F18DE12}" srcId="{C26285D9-DEED-474A-A0B9-2671B5AF57E8}" destId="{22DC0131-4ED1-4CC8-A3E4-8AD0E29AD938}" srcOrd="1" destOrd="0" parTransId="{C5B09BDD-B6D9-40ED-80AE-07B9E39CC316}" sibTransId="{739A6040-4FBF-4246-A601-0BB27DCE4267}"/>
    <dgm:cxn modelId="{C56FDF48-071A-40A4-810E-F598BCC56A8D}" type="presOf" srcId="{7BA3BC81-77A7-4CFE-A003-B6169DF6D6F0}" destId="{9F75B9C3-3AD1-4CBA-8807-43E519114B99}" srcOrd="0" destOrd="0" presId="urn:microsoft.com/office/officeart/2005/8/layout/radial6"/>
    <dgm:cxn modelId="{96CD894C-649F-4DE4-8AFF-ACF66B3EF8AA}" type="presOf" srcId="{454249EC-CB70-4ED1-AE95-B851A230E0A7}" destId="{0974F29A-1834-49F5-BA63-BDD33AB5D435}" srcOrd="0" destOrd="0" presId="urn:microsoft.com/office/officeart/2005/8/layout/radial6"/>
    <dgm:cxn modelId="{207C8654-2B3B-46D2-80D9-DB9B64A8DAF0}" type="presOf" srcId="{F9AF6B20-CE8E-4A1D-ACDA-27B60EC22FD9}" destId="{E427FBAD-DFA0-4E4B-ACD1-0169B7FD07B5}" srcOrd="0" destOrd="0" presId="urn:microsoft.com/office/officeart/2005/8/layout/radial6"/>
    <dgm:cxn modelId="{A6756982-DF97-4FCC-821C-A131F91D9E7F}" type="presOf" srcId="{B7AC1B3C-62A2-40C8-9D77-40F171D5B848}" destId="{AF95E547-CFFB-4241-AAAC-A717208B8AB0}" srcOrd="0" destOrd="0" presId="urn:microsoft.com/office/officeart/2005/8/layout/radial6"/>
    <dgm:cxn modelId="{2ACD8583-EAD4-48AF-9724-CE852E82427D}" type="presOf" srcId="{D5E36494-3FE2-4C6C-96BC-D8415D37BEF5}" destId="{7BA3D42F-F592-487D-8561-CB8B332D6429}" srcOrd="0" destOrd="0" presId="urn:microsoft.com/office/officeart/2005/8/layout/radial6"/>
    <dgm:cxn modelId="{94580795-5A28-4CE6-B4A3-33E92A967720}" type="presOf" srcId="{0A035EFD-A530-4512-9BB3-58DFD2EE059F}" destId="{59CADF33-6CA5-4094-BC5F-21BC9A3652EF}" srcOrd="0" destOrd="0" presId="urn:microsoft.com/office/officeart/2005/8/layout/radial6"/>
    <dgm:cxn modelId="{6EE78DA8-8CD9-4DCF-BD8F-5D73A9192A60}" srcId="{A3295E5B-F65C-47BE-BAA0-4B67C3186D42}" destId="{C26285D9-DEED-474A-A0B9-2671B5AF57E8}" srcOrd="0" destOrd="0" parTransId="{BE685BB0-6274-4603-BF56-22402F61AEAF}" sibTransId="{E567D48E-3C60-449F-BB6D-E31F787C505F}"/>
    <dgm:cxn modelId="{700685AC-74B0-4EC1-B66E-FEC71C76EE5E}" type="presOf" srcId="{C26285D9-DEED-474A-A0B9-2671B5AF57E8}" destId="{967E0606-EE6E-4D2D-90F5-F76BC6894E0F}" srcOrd="0" destOrd="0" presId="urn:microsoft.com/office/officeart/2005/8/layout/radial6"/>
    <dgm:cxn modelId="{36B9A5C6-4949-4862-B9DB-A16FF73A6DB8}" type="presOf" srcId="{487A9C31-AF6A-4DAE-9E18-E5E48F1BAE31}" destId="{D84853A7-0889-4ED4-8B77-89EA3EF2B66A}" srcOrd="0" destOrd="0" presId="urn:microsoft.com/office/officeart/2005/8/layout/radial6"/>
    <dgm:cxn modelId="{6E0F6DCE-3038-4030-BFF7-741EF3BF7242}" type="presOf" srcId="{22DC0131-4ED1-4CC8-A3E4-8AD0E29AD938}" destId="{64C2AC48-4788-4FBD-A3C2-90B8A3012275}" srcOrd="0" destOrd="0" presId="urn:microsoft.com/office/officeart/2005/8/layout/radial6"/>
    <dgm:cxn modelId="{0B3E21D3-317F-429A-BEB2-4ED89F0E7369}" type="presOf" srcId="{6D9BF6BE-10FC-4606-BC83-596331FEB8F8}" destId="{A6136839-FD0D-4621-9CD7-46529657EA1C}" srcOrd="0" destOrd="0" presId="urn:microsoft.com/office/officeart/2005/8/layout/radial6"/>
    <dgm:cxn modelId="{DCDE3FD6-B86F-42EE-A428-EF2668F6717B}" srcId="{C26285D9-DEED-474A-A0B9-2671B5AF57E8}" destId="{6B9D5079-1952-48CE-8A41-75D082DE2222}" srcOrd="3" destOrd="0" parTransId="{6FA0124A-670C-4545-A90E-F01B4E0E553B}" sibTransId="{F9AF6B20-CE8E-4A1D-ACDA-27B60EC22FD9}"/>
    <dgm:cxn modelId="{0694FAE2-7B5A-415D-BE97-B049184D70A5}" srcId="{C26285D9-DEED-474A-A0B9-2671B5AF57E8}" destId="{6D9BF6BE-10FC-4606-BC83-596331FEB8F8}" srcOrd="2" destOrd="0" parTransId="{A6879264-2402-4746-9D7F-25C3E87E91A1}" sibTransId="{0A035EFD-A530-4512-9BB3-58DFD2EE059F}"/>
    <dgm:cxn modelId="{B940E4E6-938E-4005-883B-DC2B8A81F691}" srcId="{C26285D9-DEED-474A-A0B9-2671B5AF57E8}" destId="{454249EC-CB70-4ED1-AE95-B851A230E0A7}" srcOrd="0" destOrd="0" parTransId="{3A13C707-0250-4EC1-8661-22082BB00B3E}" sibTransId="{487A9C31-AF6A-4DAE-9E18-E5E48F1BAE31}"/>
    <dgm:cxn modelId="{DEB64EE8-1F4E-4DA3-9F0C-221F9F0E8381}" type="presOf" srcId="{6B9D5079-1952-48CE-8A41-75D082DE2222}" destId="{32EF8236-6361-40D3-A00A-77FCB30186B5}" srcOrd="0" destOrd="0" presId="urn:microsoft.com/office/officeart/2005/8/layout/radial6"/>
    <dgm:cxn modelId="{9E8828FB-DF2C-4900-8260-1540B8AA4531}" srcId="{C26285D9-DEED-474A-A0B9-2671B5AF57E8}" destId="{D5E36494-3FE2-4C6C-96BC-D8415D37BEF5}" srcOrd="5" destOrd="0" parTransId="{A5132132-AF4C-41E3-BF1C-DC5A6BC7AF82}" sibTransId="{8E11543F-F564-455D-8622-5E6394AF4DAC}"/>
    <dgm:cxn modelId="{9E76CDFB-4CAD-444D-AE6E-BAA96174AB68}" type="presOf" srcId="{739A6040-4FBF-4246-A601-0BB27DCE4267}" destId="{1D352D0D-6646-403F-B8AC-9A2DCDE371ED}" srcOrd="0" destOrd="0" presId="urn:microsoft.com/office/officeart/2005/8/layout/radial6"/>
    <dgm:cxn modelId="{1988CDF3-DA5B-48D4-90D8-4F52C580C8BA}" type="presParOf" srcId="{1446B160-B673-45A3-AD95-47CCAC55127E}" destId="{967E0606-EE6E-4D2D-90F5-F76BC6894E0F}" srcOrd="0" destOrd="0" presId="urn:microsoft.com/office/officeart/2005/8/layout/radial6"/>
    <dgm:cxn modelId="{0A4CA5BE-46CA-44C1-A964-DB6C2AED5CA7}" type="presParOf" srcId="{1446B160-B673-45A3-AD95-47CCAC55127E}" destId="{0974F29A-1834-49F5-BA63-BDD33AB5D435}" srcOrd="1" destOrd="0" presId="urn:microsoft.com/office/officeart/2005/8/layout/radial6"/>
    <dgm:cxn modelId="{C1011157-2EE3-471A-9FC6-43ABC272D737}" type="presParOf" srcId="{1446B160-B673-45A3-AD95-47CCAC55127E}" destId="{2DA9DB0E-F040-437D-890E-F5AC6DCE143D}" srcOrd="2" destOrd="0" presId="urn:microsoft.com/office/officeart/2005/8/layout/radial6"/>
    <dgm:cxn modelId="{85D22A9A-F3DC-4C06-853E-7F7702E6EEDB}" type="presParOf" srcId="{1446B160-B673-45A3-AD95-47CCAC55127E}" destId="{D84853A7-0889-4ED4-8B77-89EA3EF2B66A}" srcOrd="3" destOrd="0" presId="urn:microsoft.com/office/officeart/2005/8/layout/radial6"/>
    <dgm:cxn modelId="{290EAA6E-98CB-4B56-BC4E-823DAAF6CC4A}" type="presParOf" srcId="{1446B160-B673-45A3-AD95-47CCAC55127E}" destId="{64C2AC48-4788-4FBD-A3C2-90B8A3012275}" srcOrd="4" destOrd="0" presId="urn:microsoft.com/office/officeart/2005/8/layout/radial6"/>
    <dgm:cxn modelId="{FBA979A9-9D4D-48F6-9FFE-A6F69833FBE8}" type="presParOf" srcId="{1446B160-B673-45A3-AD95-47CCAC55127E}" destId="{97BB8F1C-3316-4E58-86A2-EF831252EF2B}" srcOrd="5" destOrd="0" presId="urn:microsoft.com/office/officeart/2005/8/layout/radial6"/>
    <dgm:cxn modelId="{E7A76841-3F8E-4C78-AA31-6E572C33A6CB}" type="presParOf" srcId="{1446B160-B673-45A3-AD95-47CCAC55127E}" destId="{1D352D0D-6646-403F-B8AC-9A2DCDE371ED}" srcOrd="6" destOrd="0" presId="urn:microsoft.com/office/officeart/2005/8/layout/radial6"/>
    <dgm:cxn modelId="{85894F01-2EE4-49AE-93D7-AE0C2BCD0DBF}" type="presParOf" srcId="{1446B160-B673-45A3-AD95-47CCAC55127E}" destId="{A6136839-FD0D-4621-9CD7-46529657EA1C}" srcOrd="7" destOrd="0" presId="urn:microsoft.com/office/officeart/2005/8/layout/radial6"/>
    <dgm:cxn modelId="{E331BF31-97F9-40FC-BF32-93BE6E9FCF70}" type="presParOf" srcId="{1446B160-B673-45A3-AD95-47CCAC55127E}" destId="{CF515A09-A664-4DE9-A2E1-8B86EC4C41A3}" srcOrd="8" destOrd="0" presId="urn:microsoft.com/office/officeart/2005/8/layout/radial6"/>
    <dgm:cxn modelId="{4705CFDB-B634-4BFB-A1E1-4F990C7065F6}" type="presParOf" srcId="{1446B160-B673-45A3-AD95-47CCAC55127E}" destId="{59CADF33-6CA5-4094-BC5F-21BC9A3652EF}" srcOrd="9" destOrd="0" presId="urn:microsoft.com/office/officeart/2005/8/layout/radial6"/>
    <dgm:cxn modelId="{6F66D266-F7A3-4C34-9F93-2C173721A649}" type="presParOf" srcId="{1446B160-B673-45A3-AD95-47CCAC55127E}" destId="{32EF8236-6361-40D3-A00A-77FCB30186B5}" srcOrd="10" destOrd="0" presId="urn:microsoft.com/office/officeart/2005/8/layout/radial6"/>
    <dgm:cxn modelId="{DE1AB133-9543-4536-9A64-9DEB24CD30D7}" type="presParOf" srcId="{1446B160-B673-45A3-AD95-47CCAC55127E}" destId="{9FCF9186-EC8C-4EE6-BEBC-20A51C37AF41}" srcOrd="11" destOrd="0" presId="urn:microsoft.com/office/officeart/2005/8/layout/radial6"/>
    <dgm:cxn modelId="{76A4AB80-F39F-45A1-B957-002E1750C521}" type="presParOf" srcId="{1446B160-B673-45A3-AD95-47CCAC55127E}" destId="{E427FBAD-DFA0-4E4B-ACD1-0169B7FD07B5}" srcOrd="12" destOrd="0" presId="urn:microsoft.com/office/officeart/2005/8/layout/radial6"/>
    <dgm:cxn modelId="{E8B6EE16-079B-4F5B-A808-F39063F97A66}" type="presParOf" srcId="{1446B160-B673-45A3-AD95-47CCAC55127E}" destId="{9F75B9C3-3AD1-4CBA-8807-43E519114B99}" srcOrd="13" destOrd="0" presId="urn:microsoft.com/office/officeart/2005/8/layout/radial6"/>
    <dgm:cxn modelId="{B51C3358-B705-44C2-B63B-887B703E3CE0}" type="presParOf" srcId="{1446B160-B673-45A3-AD95-47CCAC55127E}" destId="{4ABDAD7E-C4C3-4C4E-BDA5-AF3510BD99B7}" srcOrd="14" destOrd="0" presId="urn:microsoft.com/office/officeart/2005/8/layout/radial6"/>
    <dgm:cxn modelId="{7F8D3AFD-ED05-444D-AE21-F0E477B6D82F}" type="presParOf" srcId="{1446B160-B673-45A3-AD95-47CCAC55127E}" destId="{AF95E547-CFFB-4241-AAAC-A717208B8AB0}" srcOrd="15" destOrd="0" presId="urn:microsoft.com/office/officeart/2005/8/layout/radial6"/>
    <dgm:cxn modelId="{4C61BD70-ED91-4EF8-B4FD-197D661F28A3}" type="presParOf" srcId="{1446B160-B673-45A3-AD95-47CCAC55127E}" destId="{7BA3D42F-F592-487D-8561-CB8B332D6429}" srcOrd="16" destOrd="0" presId="urn:microsoft.com/office/officeart/2005/8/layout/radial6"/>
    <dgm:cxn modelId="{5A683940-5F59-4BF1-AF3B-12E96B28570F}" type="presParOf" srcId="{1446B160-B673-45A3-AD95-47CCAC55127E}" destId="{E3E78528-A1C0-4276-921B-A66C8B4A93C5}" srcOrd="17" destOrd="0" presId="urn:microsoft.com/office/officeart/2005/8/layout/radial6"/>
    <dgm:cxn modelId="{AC0E167D-EFDE-4BCB-9176-C8F1C6B0EF9C}" type="presParOf" srcId="{1446B160-B673-45A3-AD95-47CCAC55127E}" destId="{68BEE0C8-73C8-4686-BB84-42BF035DF80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43D0B1-F8C4-4194-BF20-0CE22D252B8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95050B90-C511-4869-8C78-4C71C46147A4}">
      <dgm:prSet phldrT="[Text]"/>
      <dgm:spPr>
        <a:solidFill>
          <a:srgbClr val="C00000"/>
        </a:solidFill>
      </dgm:spPr>
      <dgm:t>
        <a:bodyPr/>
        <a:lstStyle/>
        <a:p>
          <a:r>
            <a:rPr lang="en-GB" dirty="0"/>
            <a:t>Hearing loop</a:t>
          </a:r>
        </a:p>
      </dgm:t>
      <dgm:extLst>
        <a:ext uri="{E40237B7-FDA0-4F09-8148-C483321AD2D9}">
          <dgm14:cNvPr xmlns:dgm14="http://schemas.microsoft.com/office/drawing/2010/diagram" id="0" name="" descr="A visual fill in the blank answers table for who the following might help: hearing loop, sign language, large print and assistance dogs."/>
        </a:ext>
      </dgm:extLst>
    </dgm:pt>
    <dgm:pt modelId="{ABB56CFE-0796-4388-84E8-59CDD5ED18A5}" type="parTrans" cxnId="{BE49EE0E-9B75-4DD8-AC99-59B91BD0C781}">
      <dgm:prSet/>
      <dgm:spPr/>
      <dgm:t>
        <a:bodyPr/>
        <a:lstStyle/>
        <a:p>
          <a:endParaRPr lang="en-GB"/>
        </a:p>
      </dgm:t>
    </dgm:pt>
    <dgm:pt modelId="{4EF74D75-8429-4501-8CC0-B5B948B22486}" type="sibTrans" cxnId="{BE49EE0E-9B75-4DD8-AC99-59B91BD0C781}">
      <dgm:prSet/>
      <dgm:spPr/>
      <dgm:t>
        <a:bodyPr/>
        <a:lstStyle/>
        <a:p>
          <a:endParaRPr lang="en-GB"/>
        </a:p>
      </dgm:t>
    </dgm:pt>
    <dgm:pt modelId="{98660931-87F8-4910-9102-26EE97976003}">
      <dgm:prSet phldrT="[Text]"/>
      <dgm:spPr>
        <a:solidFill>
          <a:srgbClr val="C00000"/>
        </a:solidFill>
      </dgm:spPr>
      <dgm:t>
        <a:bodyPr/>
        <a:lstStyle/>
        <a:p>
          <a:r>
            <a:rPr lang="en-GB" dirty="0"/>
            <a:t>Large print</a:t>
          </a:r>
        </a:p>
      </dgm:t>
      <dgm:extLst>
        <a:ext uri="{E40237B7-FDA0-4F09-8148-C483321AD2D9}">
          <dgm14:cNvPr xmlns:dgm14="http://schemas.microsoft.com/office/drawing/2010/diagram" id="0" name="" descr="A visual fill in the blank answers table for who the following might help: hearing loop, sign language, large print and assistance dogs."/>
        </a:ext>
      </dgm:extLst>
    </dgm:pt>
    <dgm:pt modelId="{9E05BD36-9F6B-4F2B-B1DF-087D7342E08C}" type="parTrans" cxnId="{1C6A0441-FBC5-4A89-BB12-3144C837B096}">
      <dgm:prSet/>
      <dgm:spPr/>
      <dgm:t>
        <a:bodyPr/>
        <a:lstStyle/>
        <a:p>
          <a:endParaRPr lang="en-GB"/>
        </a:p>
      </dgm:t>
    </dgm:pt>
    <dgm:pt modelId="{930B71FB-2EE3-42B4-8D63-5449187A530A}" type="sibTrans" cxnId="{1C6A0441-FBC5-4A89-BB12-3144C837B096}">
      <dgm:prSet/>
      <dgm:spPr/>
      <dgm:t>
        <a:bodyPr/>
        <a:lstStyle/>
        <a:p>
          <a:endParaRPr lang="en-GB"/>
        </a:p>
      </dgm:t>
    </dgm:pt>
    <dgm:pt modelId="{7E81037F-B685-4C39-8DA2-23C0AF87D875}">
      <dgm:prSet/>
      <dgm:spPr>
        <a:solidFill>
          <a:srgbClr val="C00000"/>
        </a:solidFill>
      </dgm:spPr>
      <dgm:t>
        <a:bodyPr/>
        <a:lstStyle/>
        <a:p>
          <a:r>
            <a:rPr lang="en-GB" dirty="0"/>
            <a:t>Sign language</a:t>
          </a:r>
        </a:p>
      </dgm:t>
      <dgm:extLst>
        <a:ext uri="{E40237B7-FDA0-4F09-8148-C483321AD2D9}">
          <dgm14:cNvPr xmlns:dgm14="http://schemas.microsoft.com/office/drawing/2010/diagram" id="0" name="" descr="A visual fill in the blank answers table for who the following might help: hearing loop, sign language, large print and assistance dogs."/>
        </a:ext>
      </dgm:extLst>
    </dgm:pt>
    <dgm:pt modelId="{9153D96C-ECED-4E16-B9FC-629713DBFFB0}" type="parTrans" cxnId="{5D9B4A82-E409-431B-86BA-18F61A533912}">
      <dgm:prSet/>
      <dgm:spPr/>
      <dgm:t>
        <a:bodyPr/>
        <a:lstStyle/>
        <a:p>
          <a:endParaRPr lang="en-US"/>
        </a:p>
      </dgm:t>
    </dgm:pt>
    <dgm:pt modelId="{81A284AE-4D94-4D1B-B963-022795BA1F72}" type="sibTrans" cxnId="{5D9B4A82-E409-431B-86BA-18F61A533912}">
      <dgm:prSet/>
      <dgm:spPr/>
      <dgm:t>
        <a:bodyPr/>
        <a:lstStyle/>
        <a:p>
          <a:endParaRPr lang="en-US"/>
        </a:p>
      </dgm:t>
    </dgm:pt>
    <dgm:pt modelId="{1B234A25-4239-4696-9707-DB5CBB02428D}">
      <dgm:prSet phldrT="[Text]"/>
      <dgm:spPr>
        <a:solidFill>
          <a:srgbClr val="002060">
            <a:alpha val="90000"/>
          </a:srgbClr>
        </a:solidFill>
      </dgm:spPr>
      <dgm:t>
        <a:bodyPr/>
        <a:lstStyle/>
        <a:p>
          <a:endParaRPr lang="en-GB" dirty="0">
            <a:solidFill>
              <a:schemeClr val="bg1"/>
            </a:solidFill>
          </a:endParaRPr>
        </a:p>
      </dgm:t>
      <dgm:extLst>
        <a:ext uri="{E40237B7-FDA0-4F09-8148-C483321AD2D9}">
          <dgm14:cNvPr xmlns:dgm14="http://schemas.microsoft.com/office/drawing/2010/diagram" id="0" name="" descr="A visual fill in the blank answers table for who the following might help: hearing loop, sign language, large print and assistance dogs."/>
        </a:ext>
      </dgm:extLst>
    </dgm:pt>
    <dgm:pt modelId="{571EC1A4-F80D-49B0-AEF3-021DDAA468F3}" type="parTrans" cxnId="{F935AADC-B3B4-4047-BBFD-C323BA4F2E56}">
      <dgm:prSet/>
      <dgm:spPr/>
      <dgm:t>
        <a:bodyPr/>
        <a:lstStyle/>
        <a:p>
          <a:endParaRPr lang="en-US"/>
        </a:p>
      </dgm:t>
    </dgm:pt>
    <dgm:pt modelId="{6D03E75B-32E4-488B-B9DC-5D3AB27B84C8}" type="sibTrans" cxnId="{F935AADC-B3B4-4047-BBFD-C323BA4F2E56}">
      <dgm:prSet/>
      <dgm:spPr/>
      <dgm:t>
        <a:bodyPr/>
        <a:lstStyle/>
        <a:p>
          <a:endParaRPr lang="en-US"/>
        </a:p>
      </dgm:t>
    </dgm:pt>
    <dgm:pt modelId="{F589992C-3998-46AF-9CC8-ACCD7CC21D13}">
      <dgm:prSet/>
      <dgm:spPr>
        <a:solidFill>
          <a:srgbClr val="002060">
            <a:alpha val="90000"/>
          </a:srgbClr>
        </a:solidFill>
      </dgm:spPr>
      <dgm:t>
        <a:bodyPr/>
        <a:lstStyle/>
        <a:p>
          <a:endParaRPr lang="en-GB" dirty="0">
            <a:solidFill>
              <a:schemeClr val="bg1"/>
            </a:solidFill>
          </a:endParaRPr>
        </a:p>
      </dgm:t>
      <dgm:extLst>
        <a:ext uri="{E40237B7-FDA0-4F09-8148-C483321AD2D9}">
          <dgm14:cNvPr xmlns:dgm14="http://schemas.microsoft.com/office/drawing/2010/diagram" id="0" name="" descr="A visual fill in the blank answers table for who the following might help: hearing loop, sign language, large print and assistanced dogs" title="Contents of slide 10"/>
        </a:ext>
      </dgm:extLst>
    </dgm:pt>
    <dgm:pt modelId="{07787410-E1C2-4DF2-B9C4-033677FAB17E}" type="parTrans" cxnId="{EB18B1DC-A267-4377-B669-5CF1A7C16C37}">
      <dgm:prSet/>
      <dgm:spPr/>
      <dgm:t>
        <a:bodyPr/>
        <a:lstStyle/>
        <a:p>
          <a:endParaRPr lang="en-US"/>
        </a:p>
      </dgm:t>
    </dgm:pt>
    <dgm:pt modelId="{0CFF1D29-C8E7-4D56-A1DB-A23C45D55A4B}" type="sibTrans" cxnId="{EB18B1DC-A267-4377-B669-5CF1A7C16C37}">
      <dgm:prSet/>
      <dgm:spPr/>
      <dgm:t>
        <a:bodyPr/>
        <a:lstStyle/>
        <a:p>
          <a:endParaRPr lang="en-US"/>
        </a:p>
      </dgm:t>
    </dgm:pt>
    <dgm:pt modelId="{7EFA7722-C879-49C2-99CB-852128E98E1E}">
      <dgm:prSet/>
      <dgm:spPr>
        <a:solidFill>
          <a:srgbClr val="C00000"/>
        </a:solidFill>
      </dgm:spPr>
      <dgm:t>
        <a:bodyPr/>
        <a:lstStyle/>
        <a:p>
          <a:r>
            <a:rPr lang="en-GB" dirty="0"/>
            <a:t>Assistance dogs</a:t>
          </a:r>
        </a:p>
      </dgm:t>
      <dgm:extLst>
        <a:ext uri="{E40237B7-FDA0-4F09-8148-C483321AD2D9}">
          <dgm14:cNvPr xmlns:dgm14="http://schemas.microsoft.com/office/drawing/2010/diagram" id="0" name="" descr="A visual fill in the blank answers table for who the following might help: hearing loop, sign language, large print and assistance dogs."/>
        </a:ext>
      </dgm:extLst>
    </dgm:pt>
    <dgm:pt modelId="{E69262E3-1273-4494-B2E5-825488D0D618}" type="sibTrans" cxnId="{07E887E6-23CB-4892-A9D4-B42FA96E4D31}">
      <dgm:prSet/>
      <dgm:spPr/>
      <dgm:t>
        <a:bodyPr/>
        <a:lstStyle/>
        <a:p>
          <a:endParaRPr lang="en-US"/>
        </a:p>
      </dgm:t>
    </dgm:pt>
    <dgm:pt modelId="{6A6A3A9A-C16C-486D-A8B8-F34A4595A981}" type="parTrans" cxnId="{07E887E6-23CB-4892-A9D4-B42FA96E4D31}">
      <dgm:prSet/>
      <dgm:spPr/>
      <dgm:t>
        <a:bodyPr/>
        <a:lstStyle/>
        <a:p>
          <a:endParaRPr lang="en-US"/>
        </a:p>
      </dgm:t>
    </dgm:pt>
    <dgm:pt modelId="{B0CFABED-803E-4D73-B567-AC27CA5E3D62}">
      <dgm:prSet/>
      <dgm:spPr>
        <a:solidFill>
          <a:srgbClr val="002060">
            <a:alpha val="90000"/>
          </a:srgbClr>
        </a:solidFill>
      </dgm:spPr>
      <dgm:t>
        <a:bodyPr/>
        <a:lstStyle/>
        <a:p>
          <a:endParaRPr lang="en-GB" dirty="0">
            <a:solidFill>
              <a:schemeClr val="bg1"/>
            </a:solidFill>
          </a:endParaRPr>
        </a:p>
      </dgm:t>
      <dgm:extLst>
        <a:ext uri="{E40237B7-FDA0-4F09-8148-C483321AD2D9}">
          <dgm14:cNvPr xmlns:dgm14="http://schemas.microsoft.com/office/drawing/2010/diagram" id="0" name="" descr="A visual fill in the blank answers table for who the following might help: hearing loop, sign language, large print and assistance dogs."/>
        </a:ext>
      </dgm:extLst>
    </dgm:pt>
    <dgm:pt modelId="{D2425BA4-4F93-4501-AA3F-8312C8C92E9E}" type="parTrans" cxnId="{1FFD65C3-2ECD-491E-8E3B-999B33D43994}">
      <dgm:prSet/>
      <dgm:spPr/>
      <dgm:t>
        <a:bodyPr/>
        <a:lstStyle/>
        <a:p>
          <a:endParaRPr lang="en-US"/>
        </a:p>
      </dgm:t>
    </dgm:pt>
    <dgm:pt modelId="{EED5371D-3792-443A-A156-1504456E5F8A}" type="sibTrans" cxnId="{1FFD65C3-2ECD-491E-8E3B-999B33D43994}">
      <dgm:prSet/>
      <dgm:spPr/>
      <dgm:t>
        <a:bodyPr/>
        <a:lstStyle/>
        <a:p>
          <a:endParaRPr lang="en-US"/>
        </a:p>
      </dgm:t>
    </dgm:pt>
    <dgm:pt modelId="{D83D54DE-73C1-4BC2-AD71-AF21FF8B5E01}">
      <dgm:prSet/>
      <dgm:spPr>
        <a:solidFill>
          <a:srgbClr val="002060">
            <a:alpha val="90000"/>
          </a:srgbClr>
        </a:solidFill>
      </dgm:spPr>
      <dgm:t>
        <a:bodyPr/>
        <a:lstStyle/>
        <a:p>
          <a:endParaRPr lang="en-GB" dirty="0">
            <a:solidFill>
              <a:schemeClr val="bg1"/>
            </a:solidFill>
          </a:endParaRPr>
        </a:p>
      </dgm:t>
      <dgm:extLst>
        <a:ext uri="{E40237B7-FDA0-4F09-8148-C483321AD2D9}">
          <dgm14:cNvPr xmlns:dgm14="http://schemas.microsoft.com/office/drawing/2010/diagram" id="0" name="" descr="A visual fill in the blank answers table for who the following might help: hearing loop, sign language, large print and assistance dogs."/>
        </a:ext>
      </dgm:extLst>
    </dgm:pt>
    <dgm:pt modelId="{097DF757-83A3-4DF6-9F0A-65F6381EA970}" type="parTrans" cxnId="{C87D4A40-F86B-4162-97F5-F83445070731}">
      <dgm:prSet/>
      <dgm:spPr/>
      <dgm:t>
        <a:bodyPr/>
        <a:lstStyle/>
        <a:p>
          <a:endParaRPr lang="en-US"/>
        </a:p>
      </dgm:t>
    </dgm:pt>
    <dgm:pt modelId="{7E14160C-3743-4BB6-9E74-C9FB50021C0D}" type="sibTrans" cxnId="{C87D4A40-F86B-4162-97F5-F83445070731}">
      <dgm:prSet/>
      <dgm:spPr/>
      <dgm:t>
        <a:bodyPr/>
        <a:lstStyle/>
        <a:p>
          <a:endParaRPr lang="en-US"/>
        </a:p>
      </dgm:t>
    </dgm:pt>
    <dgm:pt modelId="{26FE92C2-54DB-4442-974C-C8F59779F70A}" type="pres">
      <dgm:prSet presAssocID="{D043D0B1-F8C4-4194-BF20-0CE22D252B84}" presName="Name0" presStyleCnt="0">
        <dgm:presLayoutVars>
          <dgm:dir/>
          <dgm:animLvl val="lvl"/>
          <dgm:resizeHandles/>
        </dgm:presLayoutVars>
      </dgm:prSet>
      <dgm:spPr/>
    </dgm:pt>
    <dgm:pt modelId="{67BC8E46-59A7-484B-8201-6F8E9A063356}" type="pres">
      <dgm:prSet presAssocID="{95050B90-C511-4869-8C78-4C71C46147A4}" presName="linNode" presStyleCnt="0"/>
      <dgm:spPr/>
    </dgm:pt>
    <dgm:pt modelId="{B5447DB0-3D4B-49E2-BBDB-D14AE8CC3AF7}" type="pres">
      <dgm:prSet presAssocID="{95050B90-C511-4869-8C78-4C71C46147A4}" presName="parentShp" presStyleLbl="node1" presStyleIdx="0" presStyleCnt="4">
        <dgm:presLayoutVars>
          <dgm:bulletEnabled val="1"/>
        </dgm:presLayoutVars>
      </dgm:prSet>
      <dgm:spPr/>
    </dgm:pt>
    <dgm:pt modelId="{B76C039C-6EA7-49C8-B076-34394C3E66BB}" type="pres">
      <dgm:prSet presAssocID="{95050B90-C511-4869-8C78-4C71C46147A4}" presName="childShp" presStyleLbl="bgAccFollowNode1" presStyleIdx="0" presStyleCnt="4" custLinFactNeighborX="-186" custLinFactNeighborY="3738">
        <dgm:presLayoutVars>
          <dgm:bulletEnabled val="1"/>
        </dgm:presLayoutVars>
      </dgm:prSet>
      <dgm:spPr/>
    </dgm:pt>
    <dgm:pt modelId="{9C7DF1BF-28E2-475A-8E35-FAA14CAC0043}" type="pres">
      <dgm:prSet presAssocID="{4EF74D75-8429-4501-8CC0-B5B948B22486}" presName="spacing" presStyleCnt="0"/>
      <dgm:spPr/>
    </dgm:pt>
    <dgm:pt modelId="{D553E739-5EAA-439C-B6E4-DAA7B83A2480}" type="pres">
      <dgm:prSet presAssocID="{7E81037F-B685-4C39-8DA2-23C0AF87D875}" presName="linNode" presStyleCnt="0"/>
      <dgm:spPr/>
    </dgm:pt>
    <dgm:pt modelId="{EF7C1F36-9976-461C-BD1A-778112DB47D2}" type="pres">
      <dgm:prSet presAssocID="{7E81037F-B685-4C39-8DA2-23C0AF87D875}" presName="parentShp" presStyleLbl="node1" presStyleIdx="1" presStyleCnt="4">
        <dgm:presLayoutVars>
          <dgm:bulletEnabled val="1"/>
        </dgm:presLayoutVars>
      </dgm:prSet>
      <dgm:spPr/>
    </dgm:pt>
    <dgm:pt modelId="{9C282D82-566A-4BFD-BE2F-29E09AB680B6}" type="pres">
      <dgm:prSet presAssocID="{7E81037F-B685-4C39-8DA2-23C0AF87D875}" presName="childShp" presStyleLbl="bgAccFollowNode1" presStyleIdx="1" presStyleCnt="4">
        <dgm:presLayoutVars>
          <dgm:bulletEnabled val="1"/>
        </dgm:presLayoutVars>
      </dgm:prSet>
      <dgm:spPr/>
    </dgm:pt>
    <dgm:pt modelId="{2FFBEEFF-94F1-449D-B0DC-F606BBE85EA6}" type="pres">
      <dgm:prSet presAssocID="{81A284AE-4D94-4D1B-B963-022795BA1F72}" presName="spacing" presStyleCnt="0"/>
      <dgm:spPr/>
    </dgm:pt>
    <dgm:pt modelId="{9984FC93-9A16-4E49-82FD-77A1EDB7FB19}" type="pres">
      <dgm:prSet presAssocID="{98660931-87F8-4910-9102-26EE97976003}" presName="linNode" presStyleCnt="0"/>
      <dgm:spPr/>
    </dgm:pt>
    <dgm:pt modelId="{8270CF91-2C0F-47AD-9EF2-7D6B7BFD95B7}" type="pres">
      <dgm:prSet presAssocID="{98660931-87F8-4910-9102-26EE97976003}" presName="parentShp" presStyleLbl="node1" presStyleIdx="2" presStyleCnt="4">
        <dgm:presLayoutVars>
          <dgm:bulletEnabled val="1"/>
        </dgm:presLayoutVars>
      </dgm:prSet>
      <dgm:spPr/>
    </dgm:pt>
    <dgm:pt modelId="{E39ECB19-98FD-4E09-B255-F03C25DB5C6B}" type="pres">
      <dgm:prSet presAssocID="{98660931-87F8-4910-9102-26EE97976003}" presName="childShp" presStyleLbl="bgAccFollowNode1" presStyleIdx="2" presStyleCnt="4">
        <dgm:presLayoutVars>
          <dgm:bulletEnabled val="1"/>
        </dgm:presLayoutVars>
      </dgm:prSet>
      <dgm:spPr/>
    </dgm:pt>
    <dgm:pt modelId="{9A4D16B2-2659-4127-89B7-F101CF3DAC5B}" type="pres">
      <dgm:prSet presAssocID="{930B71FB-2EE3-42B4-8D63-5449187A530A}" presName="spacing" presStyleCnt="0"/>
      <dgm:spPr/>
    </dgm:pt>
    <dgm:pt modelId="{4E94D675-BF1F-405E-9767-46650AF93B2A}" type="pres">
      <dgm:prSet presAssocID="{7EFA7722-C879-49C2-99CB-852128E98E1E}" presName="linNode" presStyleCnt="0"/>
      <dgm:spPr/>
    </dgm:pt>
    <dgm:pt modelId="{3956F73C-38AD-4A45-882D-9FCF2755CEF7}" type="pres">
      <dgm:prSet presAssocID="{7EFA7722-C879-49C2-99CB-852128E98E1E}" presName="parentShp" presStyleLbl="node1" presStyleIdx="3" presStyleCnt="4">
        <dgm:presLayoutVars>
          <dgm:bulletEnabled val="1"/>
        </dgm:presLayoutVars>
      </dgm:prSet>
      <dgm:spPr/>
    </dgm:pt>
    <dgm:pt modelId="{44AA2E55-C68F-4237-A08A-A22F7E783923}" type="pres">
      <dgm:prSet presAssocID="{7EFA7722-C879-49C2-99CB-852128E98E1E}" presName="childShp" presStyleLbl="bgAccFollowNode1" presStyleIdx="3" presStyleCnt="4">
        <dgm:presLayoutVars>
          <dgm:bulletEnabled val="1"/>
        </dgm:presLayoutVars>
      </dgm:prSet>
      <dgm:spPr/>
    </dgm:pt>
  </dgm:ptLst>
  <dgm:cxnLst>
    <dgm:cxn modelId="{BE49EE0E-9B75-4DD8-AC99-59B91BD0C781}" srcId="{D043D0B1-F8C4-4194-BF20-0CE22D252B84}" destId="{95050B90-C511-4869-8C78-4C71C46147A4}" srcOrd="0" destOrd="0" parTransId="{ABB56CFE-0796-4388-84E8-59CDD5ED18A5}" sibTransId="{4EF74D75-8429-4501-8CC0-B5B948B22486}"/>
    <dgm:cxn modelId="{DA959B1E-A796-4894-8C77-F4202DC36A72}" type="presOf" srcId="{F589992C-3998-46AF-9CC8-ACCD7CC21D13}" destId="{9C282D82-566A-4BFD-BE2F-29E09AB680B6}" srcOrd="0" destOrd="0" presId="urn:microsoft.com/office/officeart/2005/8/layout/vList6"/>
    <dgm:cxn modelId="{AB496528-3793-49A7-B095-5D50B4C21D76}" type="presOf" srcId="{B0CFABED-803E-4D73-B567-AC27CA5E3D62}" destId="{E39ECB19-98FD-4E09-B255-F03C25DB5C6B}" srcOrd="0" destOrd="0" presId="urn:microsoft.com/office/officeart/2005/8/layout/vList6"/>
    <dgm:cxn modelId="{7EC02D29-996C-4ECD-BEA9-01CE7E15A130}" type="presOf" srcId="{95050B90-C511-4869-8C78-4C71C46147A4}" destId="{B5447DB0-3D4B-49E2-BBDB-D14AE8CC3AF7}" srcOrd="0" destOrd="0" presId="urn:microsoft.com/office/officeart/2005/8/layout/vList6"/>
    <dgm:cxn modelId="{7088EF31-7173-45F5-A1BF-4C5DB9F51381}" type="presOf" srcId="{1B234A25-4239-4696-9707-DB5CBB02428D}" destId="{B76C039C-6EA7-49C8-B076-34394C3E66BB}" srcOrd="0" destOrd="0" presId="urn:microsoft.com/office/officeart/2005/8/layout/vList6"/>
    <dgm:cxn modelId="{C87D4A40-F86B-4162-97F5-F83445070731}" srcId="{7EFA7722-C879-49C2-99CB-852128E98E1E}" destId="{D83D54DE-73C1-4BC2-AD71-AF21FF8B5E01}" srcOrd="0" destOrd="0" parTransId="{097DF757-83A3-4DF6-9F0A-65F6381EA970}" sibTransId="{7E14160C-3743-4BB6-9E74-C9FB50021C0D}"/>
    <dgm:cxn modelId="{1C6A0441-FBC5-4A89-BB12-3144C837B096}" srcId="{D043D0B1-F8C4-4194-BF20-0CE22D252B84}" destId="{98660931-87F8-4910-9102-26EE97976003}" srcOrd="2" destOrd="0" parTransId="{9E05BD36-9F6B-4F2B-B1DF-087D7342E08C}" sibTransId="{930B71FB-2EE3-42B4-8D63-5449187A530A}"/>
    <dgm:cxn modelId="{6B86EE47-870E-4A72-B2DB-ACA3CF3413AD}" type="presOf" srcId="{7EFA7722-C879-49C2-99CB-852128E98E1E}" destId="{3956F73C-38AD-4A45-882D-9FCF2755CEF7}" srcOrd="0" destOrd="0" presId="urn:microsoft.com/office/officeart/2005/8/layout/vList6"/>
    <dgm:cxn modelId="{5D9B4A82-E409-431B-86BA-18F61A533912}" srcId="{D043D0B1-F8C4-4194-BF20-0CE22D252B84}" destId="{7E81037F-B685-4C39-8DA2-23C0AF87D875}" srcOrd="1" destOrd="0" parTransId="{9153D96C-ECED-4E16-B9FC-629713DBFFB0}" sibTransId="{81A284AE-4D94-4D1B-B963-022795BA1F72}"/>
    <dgm:cxn modelId="{013283A4-EA58-4F11-966F-8AEB9110CC72}" type="presOf" srcId="{D043D0B1-F8C4-4194-BF20-0CE22D252B84}" destId="{26FE92C2-54DB-4442-974C-C8F59779F70A}" srcOrd="0" destOrd="0" presId="urn:microsoft.com/office/officeart/2005/8/layout/vList6"/>
    <dgm:cxn modelId="{22D1FEB8-E401-48FB-B091-9E9E3F3EEDDE}" type="presOf" srcId="{98660931-87F8-4910-9102-26EE97976003}" destId="{8270CF91-2C0F-47AD-9EF2-7D6B7BFD95B7}" srcOrd="0" destOrd="0" presId="urn:microsoft.com/office/officeart/2005/8/layout/vList6"/>
    <dgm:cxn modelId="{1FFD65C3-2ECD-491E-8E3B-999B33D43994}" srcId="{98660931-87F8-4910-9102-26EE97976003}" destId="{B0CFABED-803E-4D73-B567-AC27CA5E3D62}" srcOrd="0" destOrd="0" parTransId="{D2425BA4-4F93-4501-AA3F-8312C8C92E9E}" sibTransId="{EED5371D-3792-443A-A156-1504456E5F8A}"/>
    <dgm:cxn modelId="{F935AADC-B3B4-4047-BBFD-C323BA4F2E56}" srcId="{95050B90-C511-4869-8C78-4C71C46147A4}" destId="{1B234A25-4239-4696-9707-DB5CBB02428D}" srcOrd="0" destOrd="0" parTransId="{571EC1A4-F80D-49B0-AEF3-021DDAA468F3}" sibTransId="{6D03E75B-32E4-488B-B9DC-5D3AB27B84C8}"/>
    <dgm:cxn modelId="{EB18B1DC-A267-4377-B669-5CF1A7C16C37}" srcId="{7E81037F-B685-4C39-8DA2-23C0AF87D875}" destId="{F589992C-3998-46AF-9CC8-ACCD7CC21D13}" srcOrd="0" destOrd="0" parTransId="{07787410-E1C2-4DF2-B9C4-033677FAB17E}" sibTransId="{0CFF1D29-C8E7-4D56-A1DB-A23C45D55A4B}"/>
    <dgm:cxn modelId="{07E887E6-23CB-4892-A9D4-B42FA96E4D31}" srcId="{D043D0B1-F8C4-4194-BF20-0CE22D252B84}" destId="{7EFA7722-C879-49C2-99CB-852128E98E1E}" srcOrd="3" destOrd="0" parTransId="{6A6A3A9A-C16C-486D-A8B8-F34A4595A981}" sibTransId="{E69262E3-1273-4494-B2E5-825488D0D618}"/>
    <dgm:cxn modelId="{72676BE9-3772-4B9F-9276-FAFEC3AC2662}" type="presOf" srcId="{D83D54DE-73C1-4BC2-AD71-AF21FF8B5E01}" destId="{44AA2E55-C68F-4237-A08A-A22F7E783923}" srcOrd="0" destOrd="0" presId="urn:microsoft.com/office/officeart/2005/8/layout/vList6"/>
    <dgm:cxn modelId="{A4B631FD-0011-497D-B230-3ECEFC9B4C37}" type="presOf" srcId="{7E81037F-B685-4C39-8DA2-23C0AF87D875}" destId="{EF7C1F36-9976-461C-BD1A-778112DB47D2}" srcOrd="0" destOrd="0" presId="urn:microsoft.com/office/officeart/2005/8/layout/vList6"/>
    <dgm:cxn modelId="{C4A94346-AA76-4749-9019-8C4FE8A4C5EC}" type="presParOf" srcId="{26FE92C2-54DB-4442-974C-C8F59779F70A}" destId="{67BC8E46-59A7-484B-8201-6F8E9A063356}" srcOrd="0" destOrd="0" presId="urn:microsoft.com/office/officeart/2005/8/layout/vList6"/>
    <dgm:cxn modelId="{192653D5-A9FB-48C8-A057-3642D5D6182F}" type="presParOf" srcId="{67BC8E46-59A7-484B-8201-6F8E9A063356}" destId="{B5447DB0-3D4B-49E2-BBDB-D14AE8CC3AF7}" srcOrd="0" destOrd="0" presId="urn:microsoft.com/office/officeart/2005/8/layout/vList6"/>
    <dgm:cxn modelId="{CD6B2C38-E551-45EA-9253-791C26092E34}" type="presParOf" srcId="{67BC8E46-59A7-484B-8201-6F8E9A063356}" destId="{B76C039C-6EA7-49C8-B076-34394C3E66BB}" srcOrd="1" destOrd="0" presId="urn:microsoft.com/office/officeart/2005/8/layout/vList6"/>
    <dgm:cxn modelId="{48877E12-AD52-47C1-AB12-899CAA53F82A}" type="presParOf" srcId="{26FE92C2-54DB-4442-974C-C8F59779F70A}" destId="{9C7DF1BF-28E2-475A-8E35-FAA14CAC0043}" srcOrd="1" destOrd="0" presId="urn:microsoft.com/office/officeart/2005/8/layout/vList6"/>
    <dgm:cxn modelId="{982A8CA2-E7C7-4774-8850-CD39A08B349D}" type="presParOf" srcId="{26FE92C2-54DB-4442-974C-C8F59779F70A}" destId="{D553E739-5EAA-439C-B6E4-DAA7B83A2480}" srcOrd="2" destOrd="0" presId="urn:microsoft.com/office/officeart/2005/8/layout/vList6"/>
    <dgm:cxn modelId="{07EBE408-8C26-4C02-BD53-1655A9822FA5}" type="presParOf" srcId="{D553E739-5EAA-439C-B6E4-DAA7B83A2480}" destId="{EF7C1F36-9976-461C-BD1A-778112DB47D2}" srcOrd="0" destOrd="0" presId="urn:microsoft.com/office/officeart/2005/8/layout/vList6"/>
    <dgm:cxn modelId="{A21E0A88-B752-41BE-9A22-1FAE79DCD532}" type="presParOf" srcId="{D553E739-5EAA-439C-B6E4-DAA7B83A2480}" destId="{9C282D82-566A-4BFD-BE2F-29E09AB680B6}" srcOrd="1" destOrd="0" presId="urn:microsoft.com/office/officeart/2005/8/layout/vList6"/>
    <dgm:cxn modelId="{06D39C90-D5C8-40E8-BA37-FA9722CA9AEE}" type="presParOf" srcId="{26FE92C2-54DB-4442-974C-C8F59779F70A}" destId="{2FFBEEFF-94F1-449D-B0DC-F606BBE85EA6}" srcOrd="3" destOrd="0" presId="urn:microsoft.com/office/officeart/2005/8/layout/vList6"/>
    <dgm:cxn modelId="{03F49C24-7712-4BB3-A729-02F7304B5A48}" type="presParOf" srcId="{26FE92C2-54DB-4442-974C-C8F59779F70A}" destId="{9984FC93-9A16-4E49-82FD-77A1EDB7FB19}" srcOrd="4" destOrd="0" presId="urn:microsoft.com/office/officeart/2005/8/layout/vList6"/>
    <dgm:cxn modelId="{31F49DDC-FFD2-4D4E-B260-04F259AB7F83}" type="presParOf" srcId="{9984FC93-9A16-4E49-82FD-77A1EDB7FB19}" destId="{8270CF91-2C0F-47AD-9EF2-7D6B7BFD95B7}" srcOrd="0" destOrd="0" presId="urn:microsoft.com/office/officeart/2005/8/layout/vList6"/>
    <dgm:cxn modelId="{C41AE43F-CA1E-4DC5-9943-8CBBCD0B37F4}" type="presParOf" srcId="{9984FC93-9A16-4E49-82FD-77A1EDB7FB19}" destId="{E39ECB19-98FD-4E09-B255-F03C25DB5C6B}" srcOrd="1" destOrd="0" presId="urn:microsoft.com/office/officeart/2005/8/layout/vList6"/>
    <dgm:cxn modelId="{3DD15BCC-E367-4ACA-9688-56F0165D3385}" type="presParOf" srcId="{26FE92C2-54DB-4442-974C-C8F59779F70A}" destId="{9A4D16B2-2659-4127-89B7-F101CF3DAC5B}" srcOrd="5" destOrd="0" presId="urn:microsoft.com/office/officeart/2005/8/layout/vList6"/>
    <dgm:cxn modelId="{7E58A7C0-9DEB-445F-B68F-D38510D63AE8}" type="presParOf" srcId="{26FE92C2-54DB-4442-974C-C8F59779F70A}" destId="{4E94D675-BF1F-405E-9767-46650AF93B2A}" srcOrd="6" destOrd="0" presId="urn:microsoft.com/office/officeart/2005/8/layout/vList6"/>
    <dgm:cxn modelId="{E415E115-0ECA-4248-B4FF-BDB1BE20A003}" type="presParOf" srcId="{4E94D675-BF1F-405E-9767-46650AF93B2A}" destId="{3956F73C-38AD-4A45-882D-9FCF2755CEF7}" srcOrd="0" destOrd="0" presId="urn:microsoft.com/office/officeart/2005/8/layout/vList6"/>
    <dgm:cxn modelId="{CEEF0AE4-515E-473E-8C35-B83E820AA920}" type="presParOf" srcId="{4E94D675-BF1F-405E-9767-46650AF93B2A}" destId="{44AA2E55-C68F-4237-A08A-A22F7E78392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43D0B1-F8C4-4194-BF20-0CE22D252B8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95050B90-C511-4869-8C78-4C71C46147A4}">
      <dgm:prSet phldrT="[Text]"/>
      <dgm:spPr>
        <a:solidFill>
          <a:srgbClr val="C00000"/>
        </a:solidFill>
      </dgm:spPr>
      <dgm:t>
        <a:bodyPr/>
        <a:lstStyle/>
        <a:p>
          <a:r>
            <a:rPr lang="en-GB" dirty="0"/>
            <a:t>Hearing loop</a:t>
          </a:r>
        </a:p>
      </dgm:t>
    </dgm:pt>
    <dgm:pt modelId="{ABB56CFE-0796-4388-84E8-59CDD5ED18A5}" type="parTrans" cxnId="{BE49EE0E-9B75-4DD8-AC99-59B91BD0C781}">
      <dgm:prSet/>
      <dgm:spPr/>
      <dgm:t>
        <a:bodyPr/>
        <a:lstStyle/>
        <a:p>
          <a:endParaRPr lang="en-GB"/>
        </a:p>
      </dgm:t>
    </dgm:pt>
    <dgm:pt modelId="{4EF74D75-8429-4501-8CC0-B5B948B22486}" type="sibTrans" cxnId="{BE49EE0E-9B75-4DD8-AC99-59B91BD0C781}">
      <dgm:prSet/>
      <dgm:spPr/>
      <dgm:t>
        <a:bodyPr/>
        <a:lstStyle/>
        <a:p>
          <a:endParaRPr lang="en-GB"/>
        </a:p>
      </dgm:t>
    </dgm:pt>
    <dgm:pt modelId="{98660931-87F8-4910-9102-26EE97976003}">
      <dgm:prSet phldrT="[Text]"/>
      <dgm:spPr>
        <a:solidFill>
          <a:srgbClr val="C00000"/>
        </a:solidFill>
      </dgm:spPr>
      <dgm:t>
        <a:bodyPr/>
        <a:lstStyle/>
        <a:p>
          <a:r>
            <a:rPr lang="en-GB" dirty="0"/>
            <a:t>Large print</a:t>
          </a:r>
        </a:p>
      </dgm:t>
    </dgm:pt>
    <dgm:pt modelId="{9E05BD36-9F6B-4F2B-B1DF-087D7342E08C}" type="parTrans" cxnId="{1C6A0441-FBC5-4A89-BB12-3144C837B096}">
      <dgm:prSet/>
      <dgm:spPr/>
      <dgm:t>
        <a:bodyPr/>
        <a:lstStyle/>
        <a:p>
          <a:endParaRPr lang="en-GB"/>
        </a:p>
      </dgm:t>
    </dgm:pt>
    <dgm:pt modelId="{930B71FB-2EE3-42B4-8D63-5449187A530A}" type="sibTrans" cxnId="{1C6A0441-FBC5-4A89-BB12-3144C837B096}">
      <dgm:prSet/>
      <dgm:spPr/>
      <dgm:t>
        <a:bodyPr/>
        <a:lstStyle/>
        <a:p>
          <a:endParaRPr lang="en-GB"/>
        </a:p>
      </dgm:t>
    </dgm:pt>
    <dgm:pt modelId="{7E81037F-B685-4C39-8DA2-23C0AF87D875}">
      <dgm:prSet/>
      <dgm:spPr>
        <a:solidFill>
          <a:srgbClr val="C00000"/>
        </a:solidFill>
      </dgm:spPr>
      <dgm:t>
        <a:bodyPr/>
        <a:lstStyle/>
        <a:p>
          <a:r>
            <a:rPr lang="en-GB" dirty="0"/>
            <a:t>Sign language</a:t>
          </a:r>
        </a:p>
      </dgm:t>
    </dgm:pt>
    <dgm:pt modelId="{9153D96C-ECED-4E16-B9FC-629713DBFFB0}" type="parTrans" cxnId="{5D9B4A82-E409-431B-86BA-18F61A533912}">
      <dgm:prSet/>
      <dgm:spPr/>
      <dgm:t>
        <a:bodyPr/>
        <a:lstStyle/>
        <a:p>
          <a:endParaRPr lang="en-GB"/>
        </a:p>
      </dgm:t>
    </dgm:pt>
    <dgm:pt modelId="{81A284AE-4D94-4D1B-B963-022795BA1F72}" type="sibTrans" cxnId="{5D9B4A82-E409-431B-86BA-18F61A533912}">
      <dgm:prSet/>
      <dgm:spPr/>
      <dgm:t>
        <a:bodyPr/>
        <a:lstStyle/>
        <a:p>
          <a:endParaRPr lang="en-GB"/>
        </a:p>
      </dgm:t>
    </dgm:pt>
    <dgm:pt modelId="{1B234A25-4239-4696-9707-DB5CBB02428D}">
      <dgm:prSet phldrT="[Text]"/>
      <dgm:spPr>
        <a:solidFill>
          <a:srgbClr val="002060">
            <a:alpha val="90000"/>
          </a:srgbClr>
        </a:solidFill>
      </dgm:spPr>
      <dgm:t>
        <a:bodyPr/>
        <a:lstStyle/>
        <a:p>
          <a:r>
            <a:rPr lang="en-GB" dirty="0">
              <a:solidFill>
                <a:schemeClr val="bg1"/>
              </a:solidFill>
            </a:rPr>
            <a:t>People with hearing loss</a:t>
          </a:r>
        </a:p>
      </dgm:t>
    </dgm:pt>
    <dgm:pt modelId="{571EC1A4-F80D-49B0-AEF3-021DDAA468F3}" type="parTrans" cxnId="{F935AADC-B3B4-4047-BBFD-C323BA4F2E56}">
      <dgm:prSet/>
      <dgm:spPr/>
      <dgm:t>
        <a:bodyPr/>
        <a:lstStyle/>
        <a:p>
          <a:endParaRPr lang="en-GB"/>
        </a:p>
      </dgm:t>
    </dgm:pt>
    <dgm:pt modelId="{6D03E75B-32E4-488B-B9DC-5D3AB27B84C8}" type="sibTrans" cxnId="{F935AADC-B3B4-4047-BBFD-C323BA4F2E56}">
      <dgm:prSet/>
      <dgm:spPr/>
      <dgm:t>
        <a:bodyPr/>
        <a:lstStyle/>
        <a:p>
          <a:endParaRPr lang="en-GB"/>
        </a:p>
      </dgm:t>
    </dgm:pt>
    <dgm:pt modelId="{F589992C-3998-46AF-9CC8-ACCD7CC21D13}">
      <dgm:prSet/>
      <dgm:spPr>
        <a:solidFill>
          <a:srgbClr val="002060">
            <a:alpha val="90000"/>
          </a:srgbClr>
        </a:solidFill>
      </dgm:spPr>
      <dgm:t>
        <a:bodyPr/>
        <a:lstStyle/>
        <a:p>
          <a:r>
            <a:rPr lang="en-GB" dirty="0">
              <a:solidFill>
                <a:schemeClr val="bg1"/>
              </a:solidFill>
            </a:rPr>
            <a:t>People with hearing loss</a:t>
          </a:r>
        </a:p>
      </dgm:t>
    </dgm:pt>
    <dgm:pt modelId="{07787410-E1C2-4DF2-B9C4-033677FAB17E}" type="parTrans" cxnId="{EB18B1DC-A267-4377-B669-5CF1A7C16C37}">
      <dgm:prSet/>
      <dgm:spPr/>
      <dgm:t>
        <a:bodyPr/>
        <a:lstStyle/>
        <a:p>
          <a:endParaRPr lang="en-GB"/>
        </a:p>
      </dgm:t>
    </dgm:pt>
    <dgm:pt modelId="{0CFF1D29-C8E7-4D56-A1DB-A23C45D55A4B}" type="sibTrans" cxnId="{EB18B1DC-A267-4377-B669-5CF1A7C16C37}">
      <dgm:prSet/>
      <dgm:spPr/>
      <dgm:t>
        <a:bodyPr/>
        <a:lstStyle/>
        <a:p>
          <a:endParaRPr lang="en-GB"/>
        </a:p>
      </dgm:t>
    </dgm:pt>
    <dgm:pt modelId="{7EFA7722-C879-49C2-99CB-852128E98E1E}">
      <dgm:prSet/>
      <dgm:spPr>
        <a:solidFill>
          <a:srgbClr val="C00000"/>
        </a:solidFill>
      </dgm:spPr>
      <dgm:t>
        <a:bodyPr/>
        <a:lstStyle/>
        <a:p>
          <a:r>
            <a:rPr lang="en-GB" dirty="0"/>
            <a:t>Assistance dogs</a:t>
          </a:r>
        </a:p>
      </dgm:t>
    </dgm:pt>
    <dgm:pt modelId="{E69262E3-1273-4494-B2E5-825488D0D618}" type="sibTrans" cxnId="{07E887E6-23CB-4892-A9D4-B42FA96E4D31}">
      <dgm:prSet/>
      <dgm:spPr/>
      <dgm:t>
        <a:bodyPr/>
        <a:lstStyle/>
        <a:p>
          <a:endParaRPr lang="en-GB"/>
        </a:p>
      </dgm:t>
    </dgm:pt>
    <dgm:pt modelId="{6A6A3A9A-C16C-486D-A8B8-F34A4595A981}" type="parTrans" cxnId="{07E887E6-23CB-4892-A9D4-B42FA96E4D31}">
      <dgm:prSet/>
      <dgm:spPr/>
      <dgm:t>
        <a:bodyPr/>
        <a:lstStyle/>
        <a:p>
          <a:endParaRPr lang="en-GB"/>
        </a:p>
      </dgm:t>
    </dgm:pt>
    <dgm:pt modelId="{B0CFABED-803E-4D73-B567-AC27CA5E3D62}">
      <dgm:prSet/>
      <dgm:spPr>
        <a:solidFill>
          <a:srgbClr val="002060">
            <a:alpha val="90000"/>
          </a:srgbClr>
        </a:solidFill>
      </dgm:spPr>
      <dgm:t>
        <a:bodyPr/>
        <a:lstStyle/>
        <a:p>
          <a:r>
            <a:rPr lang="en-GB" dirty="0">
              <a:solidFill>
                <a:schemeClr val="bg1"/>
              </a:solidFill>
            </a:rPr>
            <a:t>People with a visual impairment</a:t>
          </a:r>
        </a:p>
      </dgm:t>
    </dgm:pt>
    <dgm:pt modelId="{D2425BA4-4F93-4501-AA3F-8312C8C92E9E}" type="parTrans" cxnId="{1FFD65C3-2ECD-491E-8E3B-999B33D43994}">
      <dgm:prSet/>
      <dgm:spPr/>
      <dgm:t>
        <a:bodyPr/>
        <a:lstStyle/>
        <a:p>
          <a:endParaRPr lang="en-GB"/>
        </a:p>
      </dgm:t>
    </dgm:pt>
    <dgm:pt modelId="{EED5371D-3792-443A-A156-1504456E5F8A}" type="sibTrans" cxnId="{1FFD65C3-2ECD-491E-8E3B-999B33D43994}">
      <dgm:prSet/>
      <dgm:spPr/>
      <dgm:t>
        <a:bodyPr/>
        <a:lstStyle/>
        <a:p>
          <a:endParaRPr lang="en-GB"/>
        </a:p>
      </dgm:t>
    </dgm:pt>
    <dgm:pt modelId="{D83D54DE-73C1-4BC2-AD71-AF21FF8B5E01}">
      <dgm:prSet/>
      <dgm:spPr>
        <a:solidFill>
          <a:srgbClr val="002060">
            <a:alpha val="90000"/>
          </a:srgbClr>
        </a:solidFill>
      </dgm:spPr>
      <dgm:t>
        <a:bodyPr/>
        <a:lstStyle/>
        <a:p>
          <a:r>
            <a:rPr lang="en-GB" dirty="0">
              <a:solidFill>
                <a:schemeClr val="bg1"/>
              </a:solidFill>
            </a:rPr>
            <a:t>People with a wide range of impairments</a:t>
          </a:r>
        </a:p>
      </dgm:t>
    </dgm:pt>
    <dgm:pt modelId="{097DF757-83A3-4DF6-9F0A-65F6381EA970}" type="parTrans" cxnId="{C87D4A40-F86B-4162-97F5-F83445070731}">
      <dgm:prSet/>
      <dgm:spPr/>
      <dgm:t>
        <a:bodyPr/>
        <a:lstStyle/>
        <a:p>
          <a:endParaRPr lang="en-GB"/>
        </a:p>
      </dgm:t>
    </dgm:pt>
    <dgm:pt modelId="{7E14160C-3743-4BB6-9E74-C9FB50021C0D}" type="sibTrans" cxnId="{C87D4A40-F86B-4162-97F5-F83445070731}">
      <dgm:prSet/>
      <dgm:spPr/>
      <dgm:t>
        <a:bodyPr/>
        <a:lstStyle/>
        <a:p>
          <a:endParaRPr lang="en-GB"/>
        </a:p>
      </dgm:t>
    </dgm:pt>
    <dgm:pt modelId="{26FE92C2-54DB-4442-974C-C8F59779F70A}" type="pres">
      <dgm:prSet presAssocID="{D043D0B1-F8C4-4194-BF20-0CE22D252B84}" presName="Name0" presStyleCnt="0">
        <dgm:presLayoutVars>
          <dgm:dir/>
          <dgm:animLvl val="lvl"/>
          <dgm:resizeHandles/>
        </dgm:presLayoutVars>
      </dgm:prSet>
      <dgm:spPr/>
    </dgm:pt>
    <dgm:pt modelId="{67BC8E46-59A7-484B-8201-6F8E9A063356}" type="pres">
      <dgm:prSet presAssocID="{95050B90-C511-4869-8C78-4C71C46147A4}" presName="linNode" presStyleCnt="0"/>
      <dgm:spPr/>
    </dgm:pt>
    <dgm:pt modelId="{B5447DB0-3D4B-49E2-BBDB-D14AE8CC3AF7}" type="pres">
      <dgm:prSet presAssocID="{95050B90-C511-4869-8C78-4C71C46147A4}" presName="parentShp" presStyleLbl="node1" presStyleIdx="0" presStyleCnt="4">
        <dgm:presLayoutVars>
          <dgm:bulletEnabled val="1"/>
        </dgm:presLayoutVars>
      </dgm:prSet>
      <dgm:spPr/>
    </dgm:pt>
    <dgm:pt modelId="{B76C039C-6EA7-49C8-B076-34394C3E66BB}" type="pres">
      <dgm:prSet presAssocID="{95050B90-C511-4869-8C78-4C71C46147A4}" presName="childShp" presStyleLbl="bgAccFollowNode1" presStyleIdx="0" presStyleCnt="4" custLinFactNeighborX="-186" custLinFactNeighborY="3738">
        <dgm:presLayoutVars>
          <dgm:bulletEnabled val="1"/>
        </dgm:presLayoutVars>
      </dgm:prSet>
      <dgm:spPr/>
    </dgm:pt>
    <dgm:pt modelId="{9C7DF1BF-28E2-475A-8E35-FAA14CAC0043}" type="pres">
      <dgm:prSet presAssocID="{4EF74D75-8429-4501-8CC0-B5B948B22486}" presName="spacing" presStyleCnt="0"/>
      <dgm:spPr/>
    </dgm:pt>
    <dgm:pt modelId="{D553E739-5EAA-439C-B6E4-DAA7B83A2480}" type="pres">
      <dgm:prSet presAssocID="{7E81037F-B685-4C39-8DA2-23C0AF87D875}" presName="linNode" presStyleCnt="0"/>
      <dgm:spPr/>
    </dgm:pt>
    <dgm:pt modelId="{EF7C1F36-9976-461C-BD1A-778112DB47D2}" type="pres">
      <dgm:prSet presAssocID="{7E81037F-B685-4C39-8DA2-23C0AF87D875}" presName="parentShp" presStyleLbl="node1" presStyleIdx="1" presStyleCnt="4">
        <dgm:presLayoutVars>
          <dgm:bulletEnabled val="1"/>
        </dgm:presLayoutVars>
      </dgm:prSet>
      <dgm:spPr/>
    </dgm:pt>
    <dgm:pt modelId="{9C282D82-566A-4BFD-BE2F-29E09AB680B6}" type="pres">
      <dgm:prSet presAssocID="{7E81037F-B685-4C39-8DA2-23C0AF87D875}" presName="childShp" presStyleLbl="bgAccFollowNode1" presStyleIdx="1" presStyleCnt="4">
        <dgm:presLayoutVars>
          <dgm:bulletEnabled val="1"/>
        </dgm:presLayoutVars>
      </dgm:prSet>
      <dgm:spPr/>
    </dgm:pt>
    <dgm:pt modelId="{2FFBEEFF-94F1-449D-B0DC-F606BBE85EA6}" type="pres">
      <dgm:prSet presAssocID="{81A284AE-4D94-4D1B-B963-022795BA1F72}" presName="spacing" presStyleCnt="0"/>
      <dgm:spPr/>
    </dgm:pt>
    <dgm:pt modelId="{9984FC93-9A16-4E49-82FD-77A1EDB7FB19}" type="pres">
      <dgm:prSet presAssocID="{98660931-87F8-4910-9102-26EE97976003}" presName="linNode" presStyleCnt="0"/>
      <dgm:spPr/>
    </dgm:pt>
    <dgm:pt modelId="{8270CF91-2C0F-47AD-9EF2-7D6B7BFD95B7}" type="pres">
      <dgm:prSet presAssocID="{98660931-87F8-4910-9102-26EE97976003}" presName="parentShp" presStyleLbl="node1" presStyleIdx="2" presStyleCnt="4">
        <dgm:presLayoutVars>
          <dgm:bulletEnabled val="1"/>
        </dgm:presLayoutVars>
      </dgm:prSet>
      <dgm:spPr/>
    </dgm:pt>
    <dgm:pt modelId="{E39ECB19-98FD-4E09-B255-F03C25DB5C6B}" type="pres">
      <dgm:prSet presAssocID="{98660931-87F8-4910-9102-26EE97976003}" presName="childShp" presStyleLbl="bgAccFollowNode1" presStyleIdx="2" presStyleCnt="4">
        <dgm:presLayoutVars>
          <dgm:bulletEnabled val="1"/>
        </dgm:presLayoutVars>
      </dgm:prSet>
      <dgm:spPr/>
    </dgm:pt>
    <dgm:pt modelId="{9A4D16B2-2659-4127-89B7-F101CF3DAC5B}" type="pres">
      <dgm:prSet presAssocID="{930B71FB-2EE3-42B4-8D63-5449187A530A}" presName="spacing" presStyleCnt="0"/>
      <dgm:spPr/>
    </dgm:pt>
    <dgm:pt modelId="{4E94D675-BF1F-405E-9767-46650AF93B2A}" type="pres">
      <dgm:prSet presAssocID="{7EFA7722-C879-49C2-99CB-852128E98E1E}" presName="linNode" presStyleCnt="0"/>
      <dgm:spPr/>
    </dgm:pt>
    <dgm:pt modelId="{3956F73C-38AD-4A45-882D-9FCF2755CEF7}" type="pres">
      <dgm:prSet presAssocID="{7EFA7722-C879-49C2-99CB-852128E98E1E}" presName="parentShp" presStyleLbl="node1" presStyleIdx="3" presStyleCnt="4">
        <dgm:presLayoutVars>
          <dgm:bulletEnabled val="1"/>
        </dgm:presLayoutVars>
      </dgm:prSet>
      <dgm:spPr/>
    </dgm:pt>
    <dgm:pt modelId="{44AA2E55-C68F-4237-A08A-A22F7E783923}" type="pres">
      <dgm:prSet presAssocID="{7EFA7722-C879-49C2-99CB-852128E98E1E}" presName="childShp" presStyleLbl="bgAccFollowNode1" presStyleIdx="3" presStyleCnt="4">
        <dgm:presLayoutVars>
          <dgm:bulletEnabled val="1"/>
        </dgm:presLayoutVars>
      </dgm:prSet>
      <dgm:spPr/>
    </dgm:pt>
  </dgm:ptLst>
  <dgm:cxnLst>
    <dgm:cxn modelId="{BE49EE0E-9B75-4DD8-AC99-59B91BD0C781}" srcId="{D043D0B1-F8C4-4194-BF20-0CE22D252B84}" destId="{95050B90-C511-4869-8C78-4C71C46147A4}" srcOrd="0" destOrd="0" parTransId="{ABB56CFE-0796-4388-84E8-59CDD5ED18A5}" sibTransId="{4EF74D75-8429-4501-8CC0-B5B948B22486}"/>
    <dgm:cxn modelId="{5A330D3F-3C9C-4DF0-97FA-C725884C2E2A}" type="presOf" srcId="{95050B90-C511-4869-8C78-4C71C46147A4}" destId="{B5447DB0-3D4B-49E2-BBDB-D14AE8CC3AF7}" srcOrd="0" destOrd="0" presId="urn:microsoft.com/office/officeart/2005/8/layout/vList6"/>
    <dgm:cxn modelId="{C87D4A40-F86B-4162-97F5-F83445070731}" srcId="{7EFA7722-C879-49C2-99CB-852128E98E1E}" destId="{D83D54DE-73C1-4BC2-AD71-AF21FF8B5E01}" srcOrd="0" destOrd="0" parTransId="{097DF757-83A3-4DF6-9F0A-65F6381EA970}" sibTransId="{7E14160C-3743-4BB6-9E74-C9FB50021C0D}"/>
    <dgm:cxn modelId="{1C6A0441-FBC5-4A89-BB12-3144C837B096}" srcId="{D043D0B1-F8C4-4194-BF20-0CE22D252B84}" destId="{98660931-87F8-4910-9102-26EE97976003}" srcOrd="2" destOrd="0" parTransId="{9E05BD36-9F6B-4F2B-B1DF-087D7342E08C}" sibTransId="{930B71FB-2EE3-42B4-8D63-5449187A530A}"/>
    <dgm:cxn modelId="{9A40EB4F-1880-4E9F-BD01-1A74A9E92479}" type="presOf" srcId="{D83D54DE-73C1-4BC2-AD71-AF21FF8B5E01}" destId="{44AA2E55-C68F-4237-A08A-A22F7E783923}" srcOrd="0" destOrd="0" presId="urn:microsoft.com/office/officeart/2005/8/layout/vList6"/>
    <dgm:cxn modelId="{5D9B4A82-E409-431B-86BA-18F61A533912}" srcId="{D043D0B1-F8C4-4194-BF20-0CE22D252B84}" destId="{7E81037F-B685-4C39-8DA2-23C0AF87D875}" srcOrd="1" destOrd="0" parTransId="{9153D96C-ECED-4E16-B9FC-629713DBFFB0}" sibTransId="{81A284AE-4D94-4D1B-B963-022795BA1F72}"/>
    <dgm:cxn modelId="{A6F6C882-0275-4CF3-966A-7AE25FF6FCFD}" type="presOf" srcId="{B0CFABED-803E-4D73-B567-AC27CA5E3D62}" destId="{E39ECB19-98FD-4E09-B255-F03C25DB5C6B}" srcOrd="0" destOrd="0" presId="urn:microsoft.com/office/officeart/2005/8/layout/vList6"/>
    <dgm:cxn modelId="{02DDE78C-562B-4325-B93B-78919B758C8C}" type="presOf" srcId="{F589992C-3998-46AF-9CC8-ACCD7CC21D13}" destId="{9C282D82-566A-4BFD-BE2F-29E09AB680B6}" srcOrd="0" destOrd="0" presId="urn:microsoft.com/office/officeart/2005/8/layout/vList6"/>
    <dgm:cxn modelId="{6440E8B3-3DF2-4CC1-A6AF-393B445AFDA6}" type="presOf" srcId="{7EFA7722-C879-49C2-99CB-852128E98E1E}" destId="{3956F73C-38AD-4A45-882D-9FCF2755CEF7}" srcOrd="0" destOrd="0" presId="urn:microsoft.com/office/officeart/2005/8/layout/vList6"/>
    <dgm:cxn modelId="{1FFD65C3-2ECD-491E-8E3B-999B33D43994}" srcId="{98660931-87F8-4910-9102-26EE97976003}" destId="{B0CFABED-803E-4D73-B567-AC27CA5E3D62}" srcOrd="0" destOrd="0" parTransId="{D2425BA4-4F93-4501-AA3F-8312C8C92E9E}" sibTransId="{EED5371D-3792-443A-A156-1504456E5F8A}"/>
    <dgm:cxn modelId="{C5AE0CCB-9199-4FC9-9A91-4070C37BA68D}" type="presOf" srcId="{D043D0B1-F8C4-4194-BF20-0CE22D252B84}" destId="{26FE92C2-54DB-4442-974C-C8F59779F70A}" srcOrd="0" destOrd="0" presId="urn:microsoft.com/office/officeart/2005/8/layout/vList6"/>
    <dgm:cxn modelId="{44B02ACC-63BF-4909-93E5-01DA4EFDF0B5}" type="presOf" srcId="{1B234A25-4239-4696-9707-DB5CBB02428D}" destId="{B76C039C-6EA7-49C8-B076-34394C3E66BB}" srcOrd="0" destOrd="0" presId="urn:microsoft.com/office/officeart/2005/8/layout/vList6"/>
    <dgm:cxn modelId="{F935AADC-B3B4-4047-BBFD-C323BA4F2E56}" srcId="{95050B90-C511-4869-8C78-4C71C46147A4}" destId="{1B234A25-4239-4696-9707-DB5CBB02428D}" srcOrd="0" destOrd="0" parTransId="{571EC1A4-F80D-49B0-AEF3-021DDAA468F3}" sibTransId="{6D03E75B-32E4-488B-B9DC-5D3AB27B84C8}"/>
    <dgm:cxn modelId="{EB18B1DC-A267-4377-B669-5CF1A7C16C37}" srcId="{7E81037F-B685-4C39-8DA2-23C0AF87D875}" destId="{F589992C-3998-46AF-9CC8-ACCD7CC21D13}" srcOrd="0" destOrd="0" parTransId="{07787410-E1C2-4DF2-B9C4-033677FAB17E}" sibTransId="{0CFF1D29-C8E7-4D56-A1DB-A23C45D55A4B}"/>
    <dgm:cxn modelId="{07E887E6-23CB-4892-A9D4-B42FA96E4D31}" srcId="{D043D0B1-F8C4-4194-BF20-0CE22D252B84}" destId="{7EFA7722-C879-49C2-99CB-852128E98E1E}" srcOrd="3" destOrd="0" parTransId="{6A6A3A9A-C16C-486D-A8B8-F34A4595A981}" sibTransId="{E69262E3-1273-4494-B2E5-825488D0D618}"/>
    <dgm:cxn modelId="{905E45ED-A1C5-4D15-A994-0FD80AEC94E9}" type="presOf" srcId="{98660931-87F8-4910-9102-26EE97976003}" destId="{8270CF91-2C0F-47AD-9EF2-7D6B7BFD95B7}" srcOrd="0" destOrd="0" presId="urn:microsoft.com/office/officeart/2005/8/layout/vList6"/>
    <dgm:cxn modelId="{A4DE4CF8-430D-4F62-AC47-D42754D43C3B}" type="presOf" srcId="{7E81037F-B685-4C39-8DA2-23C0AF87D875}" destId="{EF7C1F36-9976-461C-BD1A-778112DB47D2}" srcOrd="0" destOrd="0" presId="urn:microsoft.com/office/officeart/2005/8/layout/vList6"/>
    <dgm:cxn modelId="{BE63FB19-E16D-4C7A-AD76-55F17B978249}" type="presParOf" srcId="{26FE92C2-54DB-4442-974C-C8F59779F70A}" destId="{67BC8E46-59A7-484B-8201-6F8E9A063356}" srcOrd="0" destOrd="0" presId="urn:microsoft.com/office/officeart/2005/8/layout/vList6"/>
    <dgm:cxn modelId="{28DEE8DA-050C-42FF-93A4-40D6DFB314DF}" type="presParOf" srcId="{67BC8E46-59A7-484B-8201-6F8E9A063356}" destId="{B5447DB0-3D4B-49E2-BBDB-D14AE8CC3AF7}" srcOrd="0" destOrd="0" presId="urn:microsoft.com/office/officeart/2005/8/layout/vList6"/>
    <dgm:cxn modelId="{D3BEBABD-0B93-426A-A542-F417B08EDA35}" type="presParOf" srcId="{67BC8E46-59A7-484B-8201-6F8E9A063356}" destId="{B76C039C-6EA7-49C8-B076-34394C3E66BB}" srcOrd="1" destOrd="0" presId="urn:microsoft.com/office/officeart/2005/8/layout/vList6"/>
    <dgm:cxn modelId="{A838EBC0-ECDE-4523-AA9F-1D049A0481BF}" type="presParOf" srcId="{26FE92C2-54DB-4442-974C-C8F59779F70A}" destId="{9C7DF1BF-28E2-475A-8E35-FAA14CAC0043}" srcOrd="1" destOrd="0" presId="urn:microsoft.com/office/officeart/2005/8/layout/vList6"/>
    <dgm:cxn modelId="{577A6EE1-3337-4E51-B135-A654589BEF47}" type="presParOf" srcId="{26FE92C2-54DB-4442-974C-C8F59779F70A}" destId="{D553E739-5EAA-439C-B6E4-DAA7B83A2480}" srcOrd="2" destOrd="0" presId="urn:microsoft.com/office/officeart/2005/8/layout/vList6"/>
    <dgm:cxn modelId="{21BC6F12-ABC0-4C18-B340-7C0CF2B4F2FC}" type="presParOf" srcId="{D553E739-5EAA-439C-B6E4-DAA7B83A2480}" destId="{EF7C1F36-9976-461C-BD1A-778112DB47D2}" srcOrd="0" destOrd="0" presId="urn:microsoft.com/office/officeart/2005/8/layout/vList6"/>
    <dgm:cxn modelId="{6DE9CFC5-1E3F-485E-AA0B-932C922C349A}" type="presParOf" srcId="{D553E739-5EAA-439C-B6E4-DAA7B83A2480}" destId="{9C282D82-566A-4BFD-BE2F-29E09AB680B6}" srcOrd="1" destOrd="0" presId="urn:microsoft.com/office/officeart/2005/8/layout/vList6"/>
    <dgm:cxn modelId="{07FFED56-6BF9-439E-A067-7F70D36E3B68}" type="presParOf" srcId="{26FE92C2-54DB-4442-974C-C8F59779F70A}" destId="{2FFBEEFF-94F1-449D-B0DC-F606BBE85EA6}" srcOrd="3" destOrd="0" presId="urn:microsoft.com/office/officeart/2005/8/layout/vList6"/>
    <dgm:cxn modelId="{A277274D-5E07-44FC-8189-EEA61131D0DC}" type="presParOf" srcId="{26FE92C2-54DB-4442-974C-C8F59779F70A}" destId="{9984FC93-9A16-4E49-82FD-77A1EDB7FB19}" srcOrd="4" destOrd="0" presId="urn:microsoft.com/office/officeart/2005/8/layout/vList6"/>
    <dgm:cxn modelId="{0B16D7C9-43E7-42F2-B88F-79C2B30C17FD}" type="presParOf" srcId="{9984FC93-9A16-4E49-82FD-77A1EDB7FB19}" destId="{8270CF91-2C0F-47AD-9EF2-7D6B7BFD95B7}" srcOrd="0" destOrd="0" presId="urn:microsoft.com/office/officeart/2005/8/layout/vList6"/>
    <dgm:cxn modelId="{75562EB0-F5F8-4401-8DF3-0F8404890476}" type="presParOf" srcId="{9984FC93-9A16-4E49-82FD-77A1EDB7FB19}" destId="{E39ECB19-98FD-4E09-B255-F03C25DB5C6B}" srcOrd="1" destOrd="0" presId="urn:microsoft.com/office/officeart/2005/8/layout/vList6"/>
    <dgm:cxn modelId="{A06BB095-98CB-4E3C-8303-71B062738B9D}" type="presParOf" srcId="{26FE92C2-54DB-4442-974C-C8F59779F70A}" destId="{9A4D16B2-2659-4127-89B7-F101CF3DAC5B}" srcOrd="5" destOrd="0" presId="urn:microsoft.com/office/officeart/2005/8/layout/vList6"/>
    <dgm:cxn modelId="{9315F7E3-54DE-4B1B-9284-CC0F5393C650}" type="presParOf" srcId="{26FE92C2-54DB-4442-974C-C8F59779F70A}" destId="{4E94D675-BF1F-405E-9767-46650AF93B2A}" srcOrd="6" destOrd="0" presId="urn:microsoft.com/office/officeart/2005/8/layout/vList6"/>
    <dgm:cxn modelId="{887C1213-393F-4264-BD2C-EA62169C84A6}" type="presParOf" srcId="{4E94D675-BF1F-405E-9767-46650AF93B2A}" destId="{3956F73C-38AD-4A45-882D-9FCF2755CEF7}" srcOrd="0" destOrd="0" presId="urn:microsoft.com/office/officeart/2005/8/layout/vList6"/>
    <dgm:cxn modelId="{591C008B-A92A-49FC-823D-C7DD9D5C7947}" type="presParOf" srcId="{4E94D675-BF1F-405E-9767-46650AF93B2A}" destId="{44AA2E55-C68F-4237-A08A-A22F7E78392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54720-8228-4746-9177-2CA69D7F7EDF}">
      <dsp:nvSpPr>
        <dsp:cNvPr id="0" name=""/>
        <dsp:cNvSpPr/>
      </dsp:nvSpPr>
      <dsp:spPr>
        <a:xfrm>
          <a:off x="4265184" y="2364917"/>
          <a:ext cx="1985230" cy="1985230"/>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b="1" kern="1200" dirty="0"/>
            <a:t>Disability and Age</a:t>
          </a:r>
          <a:endParaRPr lang="en-GB" sz="2700" kern="1200" dirty="0"/>
        </a:p>
      </dsp:txBody>
      <dsp:txXfrm>
        <a:off x="4555914" y="2655647"/>
        <a:ext cx="1403770" cy="1403770"/>
      </dsp:txXfrm>
    </dsp:sp>
    <dsp:sp modelId="{3666CE0B-D917-4526-8472-936ACDAF4900}">
      <dsp:nvSpPr>
        <dsp:cNvPr id="0" name=""/>
        <dsp:cNvSpPr/>
      </dsp:nvSpPr>
      <dsp:spPr>
        <a:xfrm rot="12900000">
          <a:off x="2988885" y="2018372"/>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46C6C-1F9B-4A87-9E92-B8B78BD1A7CE}">
      <dsp:nvSpPr>
        <dsp:cNvPr id="0" name=""/>
        <dsp:cNvSpPr/>
      </dsp:nvSpPr>
      <dsp:spPr>
        <a:xfrm>
          <a:off x="2183419" y="1110725"/>
          <a:ext cx="1885968" cy="150877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b="1" kern="1200" dirty="0"/>
            <a:t>12.4 million people in the UK are over 65</a:t>
          </a:r>
        </a:p>
      </dsp:txBody>
      <dsp:txXfrm>
        <a:off x="2227610" y="1154916"/>
        <a:ext cx="1797586" cy="1420393"/>
      </dsp:txXfrm>
    </dsp:sp>
    <dsp:sp modelId="{D39893F5-C9D2-4EC1-8B79-41D384BC6038}">
      <dsp:nvSpPr>
        <dsp:cNvPr id="0" name=""/>
        <dsp:cNvSpPr/>
      </dsp:nvSpPr>
      <dsp:spPr>
        <a:xfrm rot="16200000">
          <a:off x="4497387" y="1233095"/>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6C732-8750-4E58-9A19-5F313BA033F0}">
      <dsp:nvSpPr>
        <dsp:cNvPr id="0" name=""/>
        <dsp:cNvSpPr/>
      </dsp:nvSpPr>
      <dsp:spPr>
        <a:xfrm>
          <a:off x="4314815" y="1190"/>
          <a:ext cx="1885968" cy="150877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b="1" kern="1200" dirty="0"/>
            <a:t>By 2041 this will have increased to 1 in 4</a:t>
          </a:r>
        </a:p>
      </dsp:txBody>
      <dsp:txXfrm>
        <a:off x="4359006" y="45381"/>
        <a:ext cx="1797586" cy="1420393"/>
      </dsp:txXfrm>
    </dsp:sp>
    <dsp:sp modelId="{D5BAFA81-546B-4962-AF4C-69C963C6F5D0}">
      <dsp:nvSpPr>
        <dsp:cNvPr id="0" name=""/>
        <dsp:cNvSpPr/>
      </dsp:nvSpPr>
      <dsp:spPr>
        <a:xfrm rot="19500000">
          <a:off x="6005889" y="2018372"/>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9E949F-1399-46D5-8F67-5969C4BAF028}">
      <dsp:nvSpPr>
        <dsp:cNvPr id="0" name=""/>
        <dsp:cNvSpPr/>
      </dsp:nvSpPr>
      <dsp:spPr>
        <a:xfrm>
          <a:off x="6446211" y="1110725"/>
          <a:ext cx="1885968" cy="150877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b="1" kern="1200" dirty="0"/>
            <a:t>The older we get the more likely we are to acquire an impairment</a:t>
          </a:r>
        </a:p>
      </dsp:txBody>
      <dsp:txXfrm>
        <a:off x="6490402" y="1154916"/>
        <a:ext cx="1797586" cy="1420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EE0C8-73C8-4686-BB84-42BF035DF80D}">
      <dsp:nvSpPr>
        <dsp:cNvPr id="0" name=""/>
        <dsp:cNvSpPr/>
      </dsp:nvSpPr>
      <dsp:spPr>
        <a:xfrm>
          <a:off x="3653657" y="615130"/>
          <a:ext cx="4209247" cy="4209247"/>
        </a:xfrm>
        <a:prstGeom prst="blockArc">
          <a:avLst>
            <a:gd name="adj1" fmla="val 12600000"/>
            <a:gd name="adj2" fmla="val 16200000"/>
            <a:gd name="adj3" fmla="val 4526"/>
          </a:avLst>
        </a:prstGeom>
        <a:solidFill>
          <a:schemeClr val="accent5">
            <a:shade val="90000"/>
            <a:hueOff val="138475"/>
            <a:satOff val="-2957"/>
            <a:lumOff val="110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5E547-CFFB-4241-AAAC-A717208B8AB0}">
      <dsp:nvSpPr>
        <dsp:cNvPr id="0" name=""/>
        <dsp:cNvSpPr/>
      </dsp:nvSpPr>
      <dsp:spPr>
        <a:xfrm>
          <a:off x="3653657" y="615130"/>
          <a:ext cx="4209247" cy="4209247"/>
        </a:xfrm>
        <a:prstGeom prst="blockArc">
          <a:avLst>
            <a:gd name="adj1" fmla="val 9000000"/>
            <a:gd name="adj2" fmla="val 12600000"/>
            <a:gd name="adj3" fmla="val 4526"/>
          </a:avLst>
        </a:prstGeom>
        <a:solidFill>
          <a:schemeClr val="accent5">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27FBAD-DFA0-4E4B-ACD1-0169B7FD07B5}">
      <dsp:nvSpPr>
        <dsp:cNvPr id="0" name=""/>
        <dsp:cNvSpPr/>
      </dsp:nvSpPr>
      <dsp:spPr>
        <a:xfrm>
          <a:off x="3653657" y="615130"/>
          <a:ext cx="4209247" cy="4209247"/>
        </a:xfrm>
        <a:prstGeom prst="blockArc">
          <a:avLst>
            <a:gd name="adj1" fmla="val 5400000"/>
            <a:gd name="adj2" fmla="val 9000000"/>
            <a:gd name="adj3" fmla="val 4526"/>
          </a:avLst>
        </a:prstGeom>
        <a:solidFill>
          <a:schemeClr val="accent5">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CADF33-6CA5-4094-BC5F-21BC9A3652EF}">
      <dsp:nvSpPr>
        <dsp:cNvPr id="0" name=""/>
        <dsp:cNvSpPr/>
      </dsp:nvSpPr>
      <dsp:spPr>
        <a:xfrm>
          <a:off x="3653657" y="615130"/>
          <a:ext cx="4209247" cy="4209247"/>
        </a:xfrm>
        <a:prstGeom prst="blockArc">
          <a:avLst>
            <a:gd name="adj1" fmla="val 1800000"/>
            <a:gd name="adj2" fmla="val 5400000"/>
            <a:gd name="adj3" fmla="val 4526"/>
          </a:avLst>
        </a:prstGeom>
        <a:solidFill>
          <a:schemeClr val="accent5">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52D0D-6646-403F-B8AC-9A2DCDE371ED}">
      <dsp:nvSpPr>
        <dsp:cNvPr id="0" name=""/>
        <dsp:cNvSpPr/>
      </dsp:nvSpPr>
      <dsp:spPr>
        <a:xfrm>
          <a:off x="3653657" y="615130"/>
          <a:ext cx="4209247" cy="4209247"/>
        </a:xfrm>
        <a:prstGeom prst="blockArc">
          <a:avLst>
            <a:gd name="adj1" fmla="val 19800000"/>
            <a:gd name="adj2" fmla="val 1800000"/>
            <a:gd name="adj3" fmla="val 4526"/>
          </a:avLst>
        </a:prstGeom>
        <a:solidFill>
          <a:schemeClr val="accent5">
            <a:shade val="90000"/>
            <a:hueOff val="138475"/>
            <a:satOff val="-2957"/>
            <a:lumOff val="110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4853A7-0889-4ED4-8B77-89EA3EF2B66A}">
      <dsp:nvSpPr>
        <dsp:cNvPr id="0" name=""/>
        <dsp:cNvSpPr/>
      </dsp:nvSpPr>
      <dsp:spPr>
        <a:xfrm>
          <a:off x="3653657" y="615130"/>
          <a:ext cx="4209247" cy="4209247"/>
        </a:xfrm>
        <a:prstGeom prst="blockArc">
          <a:avLst>
            <a:gd name="adj1" fmla="val 16200000"/>
            <a:gd name="adj2" fmla="val 19800000"/>
            <a:gd name="adj3" fmla="val 4526"/>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E0606-EE6E-4D2D-90F5-F76BC6894E0F}">
      <dsp:nvSpPr>
        <dsp:cNvPr id="0" name=""/>
        <dsp:cNvSpPr/>
      </dsp:nvSpPr>
      <dsp:spPr>
        <a:xfrm>
          <a:off x="4813291" y="1774764"/>
          <a:ext cx="1889979" cy="188997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Barriers</a:t>
          </a:r>
        </a:p>
      </dsp:txBody>
      <dsp:txXfrm>
        <a:off x="5090072" y="2051545"/>
        <a:ext cx="1336417" cy="1336417"/>
      </dsp:txXfrm>
    </dsp:sp>
    <dsp:sp modelId="{0974F29A-1834-49F5-BA63-BDD33AB5D435}">
      <dsp:nvSpPr>
        <dsp:cNvPr id="0" name=""/>
        <dsp:cNvSpPr/>
      </dsp:nvSpPr>
      <dsp:spPr>
        <a:xfrm>
          <a:off x="5096788" y="1264"/>
          <a:ext cx="1322985" cy="132298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Steps</a:t>
          </a:r>
        </a:p>
      </dsp:txBody>
      <dsp:txXfrm>
        <a:off x="5290535" y="195011"/>
        <a:ext cx="935491" cy="935491"/>
      </dsp:txXfrm>
    </dsp:sp>
    <dsp:sp modelId="{64C2AC48-4788-4FBD-A3C2-90B8A3012275}">
      <dsp:nvSpPr>
        <dsp:cNvPr id="0" name=""/>
        <dsp:cNvSpPr/>
      </dsp:nvSpPr>
      <dsp:spPr>
        <a:xfrm>
          <a:off x="6878199" y="1029763"/>
          <a:ext cx="1322985" cy="132298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Nowhere to sit and rest</a:t>
          </a:r>
        </a:p>
      </dsp:txBody>
      <dsp:txXfrm>
        <a:off x="7071946" y="1223510"/>
        <a:ext cx="935491" cy="935491"/>
      </dsp:txXfrm>
    </dsp:sp>
    <dsp:sp modelId="{A6136839-FD0D-4621-9CD7-46529657EA1C}">
      <dsp:nvSpPr>
        <dsp:cNvPr id="0" name=""/>
        <dsp:cNvSpPr/>
      </dsp:nvSpPr>
      <dsp:spPr>
        <a:xfrm>
          <a:off x="6874885" y="3086759"/>
          <a:ext cx="1329614" cy="132298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Negative</a:t>
          </a:r>
          <a:r>
            <a:rPr lang="en-GB" sz="1800" kern="1200" baseline="0" dirty="0"/>
            <a:t> attitudes</a:t>
          </a:r>
          <a:endParaRPr lang="en-GB" sz="1800" kern="1200" dirty="0"/>
        </a:p>
      </dsp:txBody>
      <dsp:txXfrm>
        <a:off x="7069602" y="3280506"/>
        <a:ext cx="940180" cy="935491"/>
      </dsp:txXfrm>
    </dsp:sp>
    <dsp:sp modelId="{32EF8236-6361-40D3-A00A-77FCB30186B5}">
      <dsp:nvSpPr>
        <dsp:cNvPr id="0" name=""/>
        <dsp:cNvSpPr/>
      </dsp:nvSpPr>
      <dsp:spPr>
        <a:xfrm>
          <a:off x="5096788" y="4115257"/>
          <a:ext cx="1322985" cy="132298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 long way to walk</a:t>
          </a:r>
        </a:p>
      </dsp:txBody>
      <dsp:txXfrm>
        <a:off x="5290535" y="4309004"/>
        <a:ext cx="935491" cy="935491"/>
      </dsp:txXfrm>
    </dsp:sp>
    <dsp:sp modelId="{9F75B9C3-3AD1-4CBA-8807-43E519114B99}">
      <dsp:nvSpPr>
        <dsp:cNvPr id="0" name=""/>
        <dsp:cNvSpPr/>
      </dsp:nvSpPr>
      <dsp:spPr>
        <a:xfrm>
          <a:off x="3315377" y="3086759"/>
          <a:ext cx="1322985" cy="132298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No hearing loop</a:t>
          </a:r>
        </a:p>
      </dsp:txBody>
      <dsp:txXfrm>
        <a:off x="3509124" y="3280506"/>
        <a:ext cx="935491" cy="935491"/>
      </dsp:txXfrm>
    </dsp:sp>
    <dsp:sp modelId="{7BA3D42F-F592-487D-8561-CB8B332D6429}">
      <dsp:nvSpPr>
        <dsp:cNvPr id="0" name=""/>
        <dsp:cNvSpPr/>
      </dsp:nvSpPr>
      <dsp:spPr>
        <a:xfrm>
          <a:off x="3315377" y="1029763"/>
          <a:ext cx="1322985" cy="132298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Loud noises</a:t>
          </a:r>
        </a:p>
      </dsp:txBody>
      <dsp:txXfrm>
        <a:off x="3509124" y="1223510"/>
        <a:ext cx="935491" cy="935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C039C-6EA7-49C8-B076-34394C3E66BB}">
      <dsp:nvSpPr>
        <dsp:cNvPr id="0" name=""/>
        <dsp:cNvSpPr/>
      </dsp:nvSpPr>
      <dsp:spPr>
        <a:xfrm>
          <a:off x="4198416" y="39078"/>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115" tIns="31115" rIns="31115" bIns="31115" numCol="1" spcCol="1270" anchor="t" anchorCtr="0">
          <a:noAutofit/>
        </a:bodyPr>
        <a:lstStyle/>
        <a:p>
          <a:pPr marL="285750" lvl="1" indent="-285750" algn="l" defTabSz="2178050">
            <a:lnSpc>
              <a:spcPct val="90000"/>
            </a:lnSpc>
            <a:spcBef>
              <a:spcPct val="0"/>
            </a:spcBef>
            <a:spcAft>
              <a:spcPct val="15000"/>
            </a:spcAft>
            <a:buChar char="•"/>
          </a:pPr>
          <a:endParaRPr lang="en-GB" sz="4900" kern="1200" dirty="0">
            <a:solidFill>
              <a:schemeClr val="bg1"/>
            </a:solidFill>
          </a:endParaRPr>
        </a:p>
      </dsp:txBody>
      <dsp:txXfrm>
        <a:off x="4198416" y="165496"/>
        <a:ext cx="5930105" cy="758510"/>
      </dsp:txXfrm>
    </dsp:sp>
    <dsp:sp modelId="{B5447DB0-3D4B-49E2-BBDB-D14AE8CC3AF7}">
      <dsp:nvSpPr>
        <dsp:cNvPr id="0" name=""/>
        <dsp:cNvSpPr/>
      </dsp:nvSpPr>
      <dsp:spPr>
        <a:xfrm>
          <a:off x="0" y="1274"/>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Hearing loop</a:t>
          </a:r>
        </a:p>
      </dsp:txBody>
      <dsp:txXfrm>
        <a:off x="49370" y="50644"/>
        <a:ext cx="4107500" cy="912606"/>
      </dsp:txXfrm>
    </dsp:sp>
    <dsp:sp modelId="{9C282D82-566A-4BFD-BE2F-29E09AB680B6}">
      <dsp:nvSpPr>
        <dsp:cNvPr id="0" name=""/>
        <dsp:cNvSpPr/>
      </dsp:nvSpPr>
      <dsp:spPr>
        <a:xfrm>
          <a:off x="4206239" y="1113755"/>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115" tIns="31115" rIns="31115" bIns="31115" numCol="1" spcCol="1270" anchor="t" anchorCtr="0">
          <a:noAutofit/>
        </a:bodyPr>
        <a:lstStyle/>
        <a:p>
          <a:pPr marL="285750" lvl="1" indent="-285750" algn="l" defTabSz="2178050">
            <a:lnSpc>
              <a:spcPct val="90000"/>
            </a:lnSpc>
            <a:spcBef>
              <a:spcPct val="0"/>
            </a:spcBef>
            <a:spcAft>
              <a:spcPct val="15000"/>
            </a:spcAft>
            <a:buChar char="•"/>
          </a:pPr>
          <a:endParaRPr lang="en-GB" sz="4900" kern="1200" dirty="0">
            <a:solidFill>
              <a:schemeClr val="bg1"/>
            </a:solidFill>
          </a:endParaRPr>
        </a:p>
      </dsp:txBody>
      <dsp:txXfrm>
        <a:off x="4206239" y="1240173"/>
        <a:ext cx="5930105" cy="758510"/>
      </dsp:txXfrm>
    </dsp:sp>
    <dsp:sp modelId="{EF7C1F36-9976-461C-BD1A-778112DB47D2}">
      <dsp:nvSpPr>
        <dsp:cNvPr id="0" name=""/>
        <dsp:cNvSpPr/>
      </dsp:nvSpPr>
      <dsp:spPr>
        <a:xfrm>
          <a:off x="0" y="1113755"/>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Sign language</a:t>
          </a:r>
        </a:p>
      </dsp:txBody>
      <dsp:txXfrm>
        <a:off x="49370" y="1163125"/>
        <a:ext cx="4107500" cy="912606"/>
      </dsp:txXfrm>
    </dsp:sp>
    <dsp:sp modelId="{E39ECB19-98FD-4E09-B255-F03C25DB5C6B}">
      <dsp:nvSpPr>
        <dsp:cNvPr id="0" name=""/>
        <dsp:cNvSpPr/>
      </dsp:nvSpPr>
      <dsp:spPr>
        <a:xfrm>
          <a:off x="4206239" y="2226236"/>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115" tIns="31115" rIns="31115" bIns="31115" numCol="1" spcCol="1270" anchor="t" anchorCtr="0">
          <a:noAutofit/>
        </a:bodyPr>
        <a:lstStyle/>
        <a:p>
          <a:pPr marL="285750" lvl="1" indent="-285750" algn="l" defTabSz="2178050">
            <a:lnSpc>
              <a:spcPct val="90000"/>
            </a:lnSpc>
            <a:spcBef>
              <a:spcPct val="0"/>
            </a:spcBef>
            <a:spcAft>
              <a:spcPct val="15000"/>
            </a:spcAft>
            <a:buChar char="•"/>
          </a:pPr>
          <a:endParaRPr lang="en-GB" sz="4900" kern="1200" dirty="0">
            <a:solidFill>
              <a:schemeClr val="bg1"/>
            </a:solidFill>
          </a:endParaRPr>
        </a:p>
      </dsp:txBody>
      <dsp:txXfrm>
        <a:off x="4206239" y="2352654"/>
        <a:ext cx="5930105" cy="758510"/>
      </dsp:txXfrm>
    </dsp:sp>
    <dsp:sp modelId="{8270CF91-2C0F-47AD-9EF2-7D6B7BFD95B7}">
      <dsp:nvSpPr>
        <dsp:cNvPr id="0" name=""/>
        <dsp:cNvSpPr/>
      </dsp:nvSpPr>
      <dsp:spPr>
        <a:xfrm>
          <a:off x="0" y="2226236"/>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Large print</a:t>
          </a:r>
        </a:p>
      </dsp:txBody>
      <dsp:txXfrm>
        <a:off x="49370" y="2275606"/>
        <a:ext cx="4107500" cy="912606"/>
      </dsp:txXfrm>
    </dsp:sp>
    <dsp:sp modelId="{44AA2E55-C68F-4237-A08A-A22F7E783923}">
      <dsp:nvSpPr>
        <dsp:cNvPr id="0" name=""/>
        <dsp:cNvSpPr/>
      </dsp:nvSpPr>
      <dsp:spPr>
        <a:xfrm>
          <a:off x="4206240" y="3338717"/>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115" tIns="31115" rIns="31115" bIns="31115" numCol="1" spcCol="1270" anchor="t" anchorCtr="0">
          <a:noAutofit/>
        </a:bodyPr>
        <a:lstStyle/>
        <a:p>
          <a:pPr marL="285750" lvl="1" indent="-285750" algn="l" defTabSz="2178050">
            <a:lnSpc>
              <a:spcPct val="90000"/>
            </a:lnSpc>
            <a:spcBef>
              <a:spcPct val="0"/>
            </a:spcBef>
            <a:spcAft>
              <a:spcPct val="15000"/>
            </a:spcAft>
            <a:buChar char="•"/>
          </a:pPr>
          <a:endParaRPr lang="en-GB" sz="4900" kern="1200" dirty="0">
            <a:solidFill>
              <a:schemeClr val="bg1"/>
            </a:solidFill>
          </a:endParaRPr>
        </a:p>
      </dsp:txBody>
      <dsp:txXfrm>
        <a:off x="4206240" y="3465135"/>
        <a:ext cx="5930105" cy="758510"/>
      </dsp:txXfrm>
    </dsp:sp>
    <dsp:sp modelId="{3956F73C-38AD-4A45-882D-9FCF2755CEF7}">
      <dsp:nvSpPr>
        <dsp:cNvPr id="0" name=""/>
        <dsp:cNvSpPr/>
      </dsp:nvSpPr>
      <dsp:spPr>
        <a:xfrm>
          <a:off x="0" y="3338717"/>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Assistance dogs</a:t>
          </a:r>
        </a:p>
      </dsp:txBody>
      <dsp:txXfrm>
        <a:off x="49370" y="3388087"/>
        <a:ext cx="4107500" cy="912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C039C-6EA7-49C8-B076-34394C3E66BB}">
      <dsp:nvSpPr>
        <dsp:cNvPr id="0" name=""/>
        <dsp:cNvSpPr/>
      </dsp:nvSpPr>
      <dsp:spPr>
        <a:xfrm>
          <a:off x="4198416" y="39078"/>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solidFill>
                <a:schemeClr val="bg1"/>
              </a:solidFill>
            </a:rPr>
            <a:t>People with hearing loss</a:t>
          </a:r>
        </a:p>
      </dsp:txBody>
      <dsp:txXfrm>
        <a:off x="4198416" y="165496"/>
        <a:ext cx="5930105" cy="758510"/>
      </dsp:txXfrm>
    </dsp:sp>
    <dsp:sp modelId="{B5447DB0-3D4B-49E2-BBDB-D14AE8CC3AF7}">
      <dsp:nvSpPr>
        <dsp:cNvPr id="0" name=""/>
        <dsp:cNvSpPr/>
      </dsp:nvSpPr>
      <dsp:spPr>
        <a:xfrm>
          <a:off x="0" y="1274"/>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Hearing loop</a:t>
          </a:r>
        </a:p>
      </dsp:txBody>
      <dsp:txXfrm>
        <a:off x="49370" y="50644"/>
        <a:ext cx="4107500" cy="912606"/>
      </dsp:txXfrm>
    </dsp:sp>
    <dsp:sp modelId="{9C282D82-566A-4BFD-BE2F-29E09AB680B6}">
      <dsp:nvSpPr>
        <dsp:cNvPr id="0" name=""/>
        <dsp:cNvSpPr/>
      </dsp:nvSpPr>
      <dsp:spPr>
        <a:xfrm>
          <a:off x="4206239" y="1113755"/>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solidFill>
                <a:schemeClr val="bg1"/>
              </a:solidFill>
            </a:rPr>
            <a:t>People with hearing loss</a:t>
          </a:r>
        </a:p>
      </dsp:txBody>
      <dsp:txXfrm>
        <a:off x="4206239" y="1240173"/>
        <a:ext cx="5930105" cy="758510"/>
      </dsp:txXfrm>
    </dsp:sp>
    <dsp:sp modelId="{EF7C1F36-9976-461C-BD1A-778112DB47D2}">
      <dsp:nvSpPr>
        <dsp:cNvPr id="0" name=""/>
        <dsp:cNvSpPr/>
      </dsp:nvSpPr>
      <dsp:spPr>
        <a:xfrm>
          <a:off x="0" y="1113755"/>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Sign language</a:t>
          </a:r>
        </a:p>
      </dsp:txBody>
      <dsp:txXfrm>
        <a:off x="49370" y="1163125"/>
        <a:ext cx="4107500" cy="912606"/>
      </dsp:txXfrm>
    </dsp:sp>
    <dsp:sp modelId="{E39ECB19-98FD-4E09-B255-F03C25DB5C6B}">
      <dsp:nvSpPr>
        <dsp:cNvPr id="0" name=""/>
        <dsp:cNvSpPr/>
      </dsp:nvSpPr>
      <dsp:spPr>
        <a:xfrm>
          <a:off x="4206239" y="2226236"/>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solidFill>
                <a:schemeClr val="bg1"/>
              </a:solidFill>
            </a:rPr>
            <a:t>People with a visual impairment</a:t>
          </a:r>
        </a:p>
      </dsp:txBody>
      <dsp:txXfrm>
        <a:off x="4206239" y="2352654"/>
        <a:ext cx="5930105" cy="758510"/>
      </dsp:txXfrm>
    </dsp:sp>
    <dsp:sp modelId="{8270CF91-2C0F-47AD-9EF2-7D6B7BFD95B7}">
      <dsp:nvSpPr>
        <dsp:cNvPr id="0" name=""/>
        <dsp:cNvSpPr/>
      </dsp:nvSpPr>
      <dsp:spPr>
        <a:xfrm>
          <a:off x="0" y="2226236"/>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Large print</a:t>
          </a:r>
        </a:p>
      </dsp:txBody>
      <dsp:txXfrm>
        <a:off x="49370" y="2275606"/>
        <a:ext cx="4107500" cy="912606"/>
      </dsp:txXfrm>
    </dsp:sp>
    <dsp:sp modelId="{44AA2E55-C68F-4237-A08A-A22F7E783923}">
      <dsp:nvSpPr>
        <dsp:cNvPr id="0" name=""/>
        <dsp:cNvSpPr/>
      </dsp:nvSpPr>
      <dsp:spPr>
        <a:xfrm>
          <a:off x="4206240" y="3338717"/>
          <a:ext cx="6309360" cy="1011346"/>
        </a:xfrm>
        <a:prstGeom prst="rightArrow">
          <a:avLst>
            <a:gd name="adj1" fmla="val 75000"/>
            <a:gd name="adj2" fmla="val 50000"/>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solidFill>
                <a:schemeClr val="bg1"/>
              </a:solidFill>
            </a:rPr>
            <a:t>People with a wide range of impairments</a:t>
          </a:r>
        </a:p>
      </dsp:txBody>
      <dsp:txXfrm>
        <a:off x="4206240" y="3465135"/>
        <a:ext cx="5930105" cy="758510"/>
      </dsp:txXfrm>
    </dsp:sp>
    <dsp:sp modelId="{3956F73C-38AD-4A45-882D-9FCF2755CEF7}">
      <dsp:nvSpPr>
        <dsp:cNvPr id="0" name=""/>
        <dsp:cNvSpPr/>
      </dsp:nvSpPr>
      <dsp:spPr>
        <a:xfrm>
          <a:off x="0" y="3338717"/>
          <a:ext cx="4206240" cy="10113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GB" sz="4600" kern="1200" dirty="0"/>
            <a:t>Assistance dogs</a:t>
          </a:r>
        </a:p>
      </dsp:txBody>
      <dsp:txXfrm>
        <a:off x="49370" y="3388087"/>
        <a:ext cx="4107500" cy="9126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66AFB-BCFE-43E5-829D-BAE745072810}" type="datetimeFigureOut">
              <a:rPr lang="en-GB" smtClean="0"/>
              <a:t>29/11/2023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ECE2B-7742-4BE8-9A47-9BF558FB86CA}" type="slidenum">
              <a:rPr lang="en-GB" smtClean="0"/>
              <a:t>‹#›</a:t>
            </a:fld>
            <a:endParaRPr lang="en-GB"/>
          </a:p>
        </p:txBody>
      </p:sp>
    </p:spTree>
    <p:extLst>
      <p:ext uri="{BB962C8B-B14F-4D97-AF65-F5344CB8AC3E}">
        <p14:creationId xmlns:p14="http://schemas.microsoft.com/office/powerpoint/2010/main" val="125696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lzheimers.org.uk/about-us/news-and-media/facts-medi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heelchair-alliance.co.uk/wheelchair-research-repor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gov.uk/government/statistics/family-resources-survey-financial-year-20181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a:t>
            </a:r>
            <a:r>
              <a:rPr lang="en-GB" baseline="0" dirty="0"/>
              <a:t> in 4 people have an ‘activity limiting’ health condition or impairment. </a:t>
            </a:r>
          </a:p>
          <a:p>
            <a:r>
              <a:rPr lang="en-GB" sz="1200" b="0" i="0" kern="1200" dirty="0">
                <a:solidFill>
                  <a:schemeClr val="tx1"/>
                </a:solidFill>
                <a:effectLst/>
                <a:latin typeface="+mn-lt"/>
                <a:ea typeface="+mn-ea"/>
                <a:cs typeface="+mn-cs"/>
              </a:rPr>
              <a:t>To be able to confidently serve disabled customers,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staff in the tourism industry need to become disability aware.  </a:t>
            </a:r>
          </a:p>
          <a:p>
            <a:r>
              <a:rPr lang="en-GB" sz="1200" b="0" i="0" kern="1200" dirty="0">
                <a:solidFill>
                  <a:schemeClr val="tx1"/>
                </a:solidFill>
                <a:effectLst/>
                <a:latin typeface="+mn-lt"/>
                <a:ea typeface="+mn-ea"/>
                <a:cs typeface="+mn-cs"/>
              </a:rPr>
              <a:t>Becoming disability aware will mean that staff understand</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specific visible and hidden disabilities, appropriate language to use and how to provide an accessible service.</a:t>
            </a:r>
            <a:r>
              <a:rPr lang="en-GB" baseline="0" dirty="0"/>
              <a:t> </a:t>
            </a:r>
          </a:p>
          <a:p>
            <a:r>
              <a:rPr lang="en-GB" baseline="0" dirty="0"/>
              <a:t>With these skills, they can deliver excellent customer service to all guests. </a:t>
            </a:r>
          </a:p>
          <a:p>
            <a:endParaRPr lang="en-GB" baseline="0" dirty="0"/>
          </a:p>
          <a:p>
            <a:r>
              <a:rPr lang="en-GB" baseline="0" dirty="0"/>
              <a:t>These training slides can be used as part of your induction training as an introduction to disability and the importance of providing a welcoming and accessible experience to everyone.</a:t>
            </a:r>
          </a:p>
          <a:p>
            <a:r>
              <a:rPr lang="en-GB" baseline="0" dirty="0"/>
              <a:t>A natural next step is to provide staff with disability awareness training. </a:t>
            </a:r>
            <a:r>
              <a:rPr lang="en-GB" sz="1200" b="0" i="0" kern="1200" dirty="0">
                <a:solidFill>
                  <a:schemeClr val="tx1"/>
                </a:solidFill>
                <a:effectLst/>
                <a:latin typeface="+mn-lt"/>
                <a:ea typeface="+mn-ea"/>
                <a:cs typeface="+mn-cs"/>
              </a:rPr>
              <a:t>There are a number of courses specifically for those working in the tourism industry. Find out more at visitengland.org/access.</a:t>
            </a:r>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1</a:t>
            </a:fld>
            <a:endParaRPr lang="en-GB"/>
          </a:p>
        </p:txBody>
      </p:sp>
    </p:spTree>
    <p:extLst>
      <p:ext uri="{BB962C8B-B14F-4D97-AF65-F5344CB8AC3E}">
        <p14:creationId xmlns:p14="http://schemas.microsoft.com/office/powerpoint/2010/main" val="353562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Sight loss is one of the most common causes of disability in the UK and linked to old age more than any other.</a:t>
            </a:r>
          </a:p>
          <a:p>
            <a:pPr algn="l">
              <a:buFont typeface="Arial" panose="020B0604020202020204" pitchFamily="34" charset="0"/>
              <a:buNone/>
            </a:pPr>
            <a:r>
              <a:rPr lang="en-GB" b="0" i="0" dirty="0">
                <a:solidFill>
                  <a:srgbClr val="414042"/>
                </a:solidFill>
                <a:effectLst/>
                <a:latin typeface="Noto Sans" panose="020B0502040504020204" pitchFamily="34" charset="0"/>
              </a:rPr>
              <a:t>12 million adults in the UK are deaf, have hearing loss or tinnitus. </a:t>
            </a:r>
          </a:p>
          <a:p>
            <a:pPr algn="l">
              <a:buFont typeface="Arial" panose="020B0604020202020204" pitchFamily="34" charset="0"/>
              <a:buNone/>
            </a:pPr>
            <a:r>
              <a:rPr lang="en-GB" b="0" i="0" dirty="0">
                <a:solidFill>
                  <a:srgbClr val="414042"/>
                </a:solidFill>
                <a:effectLst/>
                <a:latin typeface="Noto Sans" panose="020B0502040504020204" pitchFamily="34" charset="0"/>
              </a:rPr>
              <a:t>In the UK more than 40% of over 50s have hearing loss, rising to 70% of over 70s.  </a:t>
            </a:r>
          </a:p>
          <a:p>
            <a:pPr algn="l">
              <a:buFont typeface="Arial" panose="020B0604020202020204" pitchFamily="34" charset="0"/>
              <a:buNone/>
            </a:pPr>
            <a:r>
              <a:rPr lang="en-GB" b="0" i="0" dirty="0">
                <a:solidFill>
                  <a:srgbClr val="414042"/>
                </a:solidFill>
                <a:effectLst/>
                <a:latin typeface="Noto Sans" panose="020B0502040504020204" pitchFamily="34" charset="0"/>
              </a:rPr>
              <a:t>Source: RNID</a:t>
            </a:r>
          </a:p>
          <a:p>
            <a:endParaRPr lang="en-GB" dirty="0"/>
          </a:p>
          <a:p>
            <a:r>
              <a:rPr lang="en-GB" dirty="0"/>
              <a:t>People’s visual impairments can be very varied and they are not always obvious.</a:t>
            </a:r>
          </a:p>
          <a:p>
            <a:r>
              <a:rPr lang="en-GB" dirty="0"/>
              <a:t>Think about walking around your venue – are there potential hazards for someone with a visual impairment?</a:t>
            </a:r>
          </a:p>
          <a:p>
            <a:r>
              <a:rPr lang="en-GB" dirty="0"/>
              <a:t>Think about colour contrast between floors and walls, walls and doors as well as how steps are marked.</a:t>
            </a:r>
          </a:p>
          <a:p>
            <a:endParaRPr lang="en-GB" dirty="0"/>
          </a:p>
          <a:p>
            <a:r>
              <a:rPr lang="en-GB" dirty="0"/>
              <a:t>Hearing loss</a:t>
            </a:r>
            <a:r>
              <a:rPr lang="en-GB" baseline="0" dirty="0"/>
              <a:t> also impacts on a large number of people and also varies person to person. Hearing loss is very often hidden and you need to be aware of the different methods of communication people may use.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10</a:t>
            </a:fld>
            <a:endParaRPr lang="en-GB"/>
          </a:p>
        </p:txBody>
      </p:sp>
    </p:spTree>
    <p:extLst>
      <p:ext uri="{BB962C8B-B14F-4D97-AF65-F5344CB8AC3E}">
        <p14:creationId xmlns:p14="http://schemas.microsoft.com/office/powerpoint/2010/main" val="384554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do you</a:t>
            </a:r>
            <a:r>
              <a:rPr lang="en-GB" baseline="0" dirty="0"/>
              <a:t> think the following might help in regards to sensory impairment …</a:t>
            </a:r>
          </a:p>
          <a:p>
            <a:endParaRPr lang="en-GB" baseline="0" dirty="0"/>
          </a:p>
          <a:p>
            <a:r>
              <a:rPr lang="en-GB" b="1" baseline="0" dirty="0"/>
              <a:t>(Use as a trigger for discussion…)</a:t>
            </a:r>
            <a:endParaRPr lang="en-GB" b="1" dirty="0"/>
          </a:p>
        </p:txBody>
      </p:sp>
      <p:sp>
        <p:nvSpPr>
          <p:cNvPr id="4" name="Slide Number Placeholder 3"/>
          <p:cNvSpPr>
            <a:spLocks noGrp="1"/>
          </p:cNvSpPr>
          <p:nvPr>
            <p:ph type="sldNum" sz="quarter" idx="10"/>
          </p:nvPr>
        </p:nvSpPr>
        <p:spPr/>
        <p:txBody>
          <a:bodyPr/>
          <a:lstStyle/>
          <a:p>
            <a:fld id="{052ECE2B-7742-4BE8-9A47-9BF558FB86CA}" type="slidenum">
              <a:rPr lang="en-GB" smtClean="0"/>
              <a:t>11</a:t>
            </a:fld>
            <a:endParaRPr lang="en-GB"/>
          </a:p>
        </p:txBody>
      </p:sp>
    </p:spTree>
    <p:extLst>
      <p:ext uri="{BB962C8B-B14F-4D97-AF65-F5344CB8AC3E}">
        <p14:creationId xmlns:p14="http://schemas.microsoft.com/office/powerpoint/2010/main" val="180899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(Talk through each answer</a:t>
            </a:r>
            <a:r>
              <a:rPr lang="en-GB" b="1" baseline="0" dirty="0"/>
              <a:t> ….)</a:t>
            </a:r>
          </a:p>
          <a:p>
            <a:endParaRPr lang="en-GB" baseline="0" dirty="0"/>
          </a:p>
          <a:p>
            <a:r>
              <a:rPr lang="en-GB" baseline="0" dirty="0"/>
              <a:t>A hearing loop is a device used by people with hearing aids, they come in many sizes – you can get one to use on a counter/desk to one that covers a theatre. It is important to know how they work and make sure people know they are there.</a:t>
            </a:r>
          </a:p>
          <a:p>
            <a:endParaRPr lang="en-GB" baseline="0" dirty="0"/>
          </a:p>
          <a:p>
            <a:r>
              <a:rPr lang="en-GB" baseline="0" dirty="0"/>
              <a:t>Sign language is a language in its own right used by Deaf people (people with severe hearing loss) – it is a language of the hands, body and face and has a completely different structure to English. Some people may only use sign language and will therefore need a sign language interpreter to communicate.</a:t>
            </a:r>
          </a:p>
          <a:p>
            <a:endParaRPr lang="en-GB" baseline="0" dirty="0"/>
          </a:p>
          <a:p>
            <a:r>
              <a:rPr lang="en-GB" baseline="0" dirty="0"/>
              <a:t>Large print is valuable to people with a visual impairment but may also be helpful to people with learning disabilities or difficulties. Large print is generally 16 to 18 point size in a clear font such as Arial.</a:t>
            </a:r>
          </a:p>
          <a:p>
            <a:endParaRPr lang="en-GB" baseline="0" dirty="0"/>
          </a:p>
          <a:p>
            <a:r>
              <a:rPr lang="en-GB" baseline="0" dirty="0"/>
              <a:t>Assistance dogs are used by people with lots of different impairments. We often think of Guide Dogs, but assistance dogs can help people with hearing loss, conditions such as epilepsy and by wheelchair users. It is crucial that we welcome assistance dogs as required under the Equality Act 2010.</a:t>
            </a:r>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12</a:t>
            </a:fld>
            <a:endParaRPr lang="en-GB"/>
          </a:p>
        </p:txBody>
      </p:sp>
    </p:spTree>
    <p:extLst>
      <p:ext uri="{BB962C8B-B14F-4D97-AF65-F5344CB8AC3E}">
        <p14:creationId xmlns:p14="http://schemas.microsoft.com/office/powerpoint/2010/main" val="180899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1.5 million people in the UK with a learning disability [Source: Mencap]. The term is very broad and covers a range of conditions, as such people with learning disabilities will need varying levels of support. Some people may be very independent while other people may have multiple impairments which require people to support them.</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It is very important never to assume what someone is able to do. If someone is having difficulty trying to communicate be patient, you should never ignore someone assuming that they cannot understand you.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Learning Disability - </a:t>
            </a:r>
            <a:r>
              <a:rPr lang="en-GB" b="1" dirty="0">
                <a:solidFill>
                  <a:srgbClr val="FF0000"/>
                </a:solidFill>
              </a:rPr>
              <a:t>What could you do to help?</a:t>
            </a:r>
          </a:p>
          <a:p>
            <a:pPr lvl="0"/>
            <a:r>
              <a:rPr lang="en-GB" sz="1200" kern="1200" dirty="0">
                <a:solidFill>
                  <a:schemeClr val="tx1"/>
                </a:solidFill>
                <a:effectLst/>
                <a:latin typeface="+mn-lt"/>
                <a:ea typeface="+mn-ea"/>
                <a:cs typeface="+mn-cs"/>
              </a:rPr>
              <a:t>When communicating with someone with a learning disability attitudes are really important, be patient friendly and approachable.</a:t>
            </a:r>
          </a:p>
          <a:p>
            <a:pPr lvl="0"/>
            <a:r>
              <a:rPr lang="en-GB" sz="1200" kern="1200" dirty="0">
                <a:solidFill>
                  <a:schemeClr val="tx1"/>
                </a:solidFill>
                <a:effectLst/>
                <a:latin typeface="+mn-lt"/>
                <a:ea typeface="+mn-ea"/>
                <a:cs typeface="+mn-cs"/>
              </a:rPr>
              <a:t>Ensure you speak to the person, rather than anyone accompanying them.</a:t>
            </a:r>
          </a:p>
          <a:p>
            <a:pPr lvl="0"/>
            <a:r>
              <a:rPr lang="en-GB" sz="1200" kern="1200" dirty="0">
                <a:solidFill>
                  <a:schemeClr val="tx1"/>
                </a:solidFill>
                <a:effectLst/>
                <a:latin typeface="+mn-lt"/>
                <a:ea typeface="+mn-ea"/>
                <a:cs typeface="+mn-cs"/>
              </a:rPr>
              <a:t>If someone has a person helping them communicate, take your cue from them.</a:t>
            </a:r>
          </a:p>
          <a:p>
            <a:pPr lvl="0"/>
            <a:r>
              <a:rPr lang="en-GB" sz="1200" kern="1200" dirty="0">
                <a:solidFill>
                  <a:schemeClr val="tx1"/>
                </a:solidFill>
                <a:effectLst/>
                <a:latin typeface="+mn-lt"/>
                <a:ea typeface="+mn-ea"/>
                <a:cs typeface="+mn-cs"/>
              </a:rPr>
              <a:t>Try and use uncomplicated language.</a:t>
            </a:r>
          </a:p>
          <a:p>
            <a:pPr lvl="0"/>
            <a:r>
              <a:rPr lang="en-GB" sz="1200" kern="1200" dirty="0">
                <a:solidFill>
                  <a:schemeClr val="tx1"/>
                </a:solidFill>
                <a:effectLst/>
                <a:latin typeface="+mn-lt"/>
                <a:ea typeface="+mn-ea"/>
                <a:cs typeface="+mn-cs"/>
              </a:rPr>
              <a:t>Speak clearly and steady -  if appropriate offer visual choices.</a:t>
            </a:r>
          </a:p>
        </p:txBody>
      </p:sp>
      <p:sp>
        <p:nvSpPr>
          <p:cNvPr id="4" name="Slide Number Placeholder 3"/>
          <p:cNvSpPr>
            <a:spLocks noGrp="1"/>
          </p:cNvSpPr>
          <p:nvPr>
            <p:ph type="sldNum" sz="quarter" idx="10"/>
          </p:nvPr>
        </p:nvSpPr>
        <p:spPr/>
        <p:txBody>
          <a:bodyPr/>
          <a:lstStyle/>
          <a:p>
            <a:fld id="{052ECE2B-7742-4BE8-9A47-9BF558FB86CA}" type="slidenum">
              <a:rPr lang="en-GB" smtClean="0"/>
              <a:t>13</a:t>
            </a:fld>
            <a:endParaRPr lang="en-GB"/>
          </a:p>
        </p:txBody>
      </p:sp>
    </p:spTree>
    <p:extLst>
      <p:ext uri="{BB962C8B-B14F-4D97-AF65-F5344CB8AC3E}">
        <p14:creationId xmlns:p14="http://schemas.microsoft.com/office/powerpoint/2010/main" val="116741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Autism is a developmental</a:t>
            </a:r>
            <a:r>
              <a:rPr lang="en-GB" baseline="0" dirty="0"/>
              <a:t> disability and is on a spectrum, which means it is very varied person to person.</a:t>
            </a:r>
          </a:p>
          <a:p>
            <a:endParaRPr lang="en-GB" baseline="0" dirty="0"/>
          </a:p>
          <a:p>
            <a:r>
              <a:rPr lang="en-GB" baseline="0" dirty="0"/>
              <a:t>Generally people with autism will have difficulty understanding… </a:t>
            </a:r>
            <a:r>
              <a:rPr lang="en-GB" b="1" baseline="0" dirty="0"/>
              <a:t>(read bullets)</a:t>
            </a:r>
          </a:p>
          <a:p>
            <a:endParaRPr lang="en-GB" b="1" baseline="0" dirty="0"/>
          </a:p>
          <a:p>
            <a:r>
              <a:rPr lang="en-GB" baseline="0" dirty="0"/>
              <a:t>Asperger’s syndrome which you may have heard of is a form of autism.</a:t>
            </a:r>
          </a:p>
          <a:p>
            <a:endParaRPr lang="en-GB" baseline="0" dirty="0"/>
          </a:p>
          <a:p>
            <a:r>
              <a:rPr lang="en-GB" baseline="0" dirty="0"/>
              <a:t>Often people think Asperger’s and Autism only affect children, but this is not the case. Autism is a lifelong condition.</a:t>
            </a:r>
          </a:p>
          <a:p>
            <a:endParaRPr lang="en-GB" baseline="0" dirty="0"/>
          </a:p>
          <a:p>
            <a:r>
              <a:rPr lang="en-GB" baseline="0" dirty="0"/>
              <a:t>It is important to not make assumptions if someone is - crying, screaming, rocking - as these may well be signs that someone has autism and is in distress.</a:t>
            </a:r>
          </a:p>
          <a:p>
            <a:endParaRPr lang="en-GB" baseline="0" dirty="0"/>
          </a:p>
          <a:p>
            <a:r>
              <a:rPr lang="en-GB" b="1" baseline="0" dirty="0"/>
              <a:t>(Ask question to gain feedback…)</a:t>
            </a:r>
          </a:p>
          <a:p>
            <a:endParaRPr lang="en-GB" b="1" baseline="0" dirty="0"/>
          </a:p>
          <a:p>
            <a:r>
              <a:rPr lang="en-GB" sz="1200" b="1" kern="1200" dirty="0">
                <a:solidFill>
                  <a:schemeClr val="tx1"/>
                </a:solidFill>
                <a:effectLst/>
                <a:latin typeface="+mn-lt"/>
                <a:ea typeface="+mn-ea"/>
                <a:cs typeface="+mn-cs"/>
              </a:rPr>
              <a:t>Autism – What could you do to help?</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Make sure you have the person’s attention before speaking them, but don’t necessarily expect full eye contact.</a:t>
            </a:r>
          </a:p>
          <a:p>
            <a:pPr lvl="0"/>
            <a:r>
              <a:rPr lang="en-GB" sz="1200" kern="1200" dirty="0">
                <a:solidFill>
                  <a:schemeClr val="tx1"/>
                </a:solidFill>
                <a:effectLst/>
                <a:latin typeface="+mn-lt"/>
                <a:ea typeface="+mn-ea"/>
                <a:cs typeface="+mn-cs"/>
              </a:rPr>
              <a:t>Say exactly what you mean, someone with autism may take things very literally.</a:t>
            </a:r>
          </a:p>
          <a:p>
            <a:pPr lvl="0"/>
            <a:r>
              <a:rPr lang="en-GB" sz="1200" kern="1200" dirty="0">
                <a:solidFill>
                  <a:schemeClr val="tx1"/>
                </a:solidFill>
                <a:effectLst/>
                <a:latin typeface="+mn-lt"/>
                <a:ea typeface="+mn-ea"/>
                <a:cs typeface="+mn-cs"/>
              </a:rPr>
              <a:t>Be patient and speak calmly, people with autism may find noise stressful and take longer to communicate.</a:t>
            </a:r>
          </a:p>
          <a:p>
            <a:pPr lvl="0"/>
            <a:r>
              <a:rPr lang="en-GB" sz="1200" kern="1200" dirty="0">
                <a:solidFill>
                  <a:schemeClr val="tx1"/>
                </a:solidFill>
                <a:effectLst/>
                <a:latin typeface="+mn-lt"/>
                <a:ea typeface="+mn-ea"/>
                <a:cs typeface="+mn-cs"/>
              </a:rPr>
              <a:t>Be aware that most people with autism do not have the social understanding of how they appear to others.</a:t>
            </a:r>
          </a:p>
          <a:p>
            <a:endParaRPr lang="en-GB" b="1" dirty="0"/>
          </a:p>
        </p:txBody>
      </p:sp>
      <p:sp>
        <p:nvSpPr>
          <p:cNvPr id="4" name="Slide Number Placeholder 3"/>
          <p:cNvSpPr>
            <a:spLocks noGrp="1"/>
          </p:cNvSpPr>
          <p:nvPr>
            <p:ph type="sldNum" sz="quarter" idx="10"/>
          </p:nvPr>
        </p:nvSpPr>
        <p:spPr/>
        <p:txBody>
          <a:bodyPr/>
          <a:lstStyle/>
          <a:p>
            <a:fld id="{052ECE2B-7742-4BE8-9A47-9BF558FB86CA}" type="slidenum">
              <a:rPr lang="en-GB" smtClean="0"/>
              <a:t>14</a:t>
            </a:fld>
            <a:endParaRPr lang="en-GB"/>
          </a:p>
        </p:txBody>
      </p:sp>
    </p:spTree>
    <p:extLst>
      <p:ext uri="{BB962C8B-B14F-4D97-AF65-F5344CB8AC3E}">
        <p14:creationId xmlns:p14="http://schemas.microsoft.com/office/powerpoint/2010/main" val="280615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Arial" panose="020B0604020202020204" pitchFamily="34" charset="0"/>
              </a:rPr>
              <a:t>Dementia is an umbrella term for several diseases that impact different parts of the brain and change the functions those parts of the brain control. There are many different types of dementia, but the most common type is Alzheimer’s disease.</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dirty="0">
                <a:effectLst/>
                <a:highlight>
                  <a:srgbClr val="FFFF00"/>
                </a:highlight>
                <a:latin typeface="Arial" panose="020B0604020202020204" pitchFamily="34" charset="0"/>
                <a:ea typeface="Arial" panose="020B0604020202020204" pitchFamily="34" charset="0"/>
              </a:rPr>
              <a:t>According to the Alzheimer’s Society, approximately 900,000 people are living with dementia</a:t>
            </a:r>
            <a:r>
              <a:rPr lang="en-GB" sz="1800" dirty="0">
                <a:effectLst/>
                <a:latin typeface="Arial" panose="020B0604020202020204" pitchFamily="34" charset="0"/>
                <a:ea typeface="Arial" panose="020B0604020202020204" pitchFamily="34" charset="0"/>
              </a:rPr>
              <a:t> </a:t>
            </a:r>
            <a:r>
              <a:rPr lang="en-GB" sz="1800" dirty="0">
                <a:solidFill>
                  <a:srgbClr val="FF0000"/>
                </a:solidFill>
                <a:effectLst/>
                <a:latin typeface="Arial" panose="020B0604020202020204" pitchFamily="34" charset="0"/>
                <a:ea typeface="Arial" panose="020B0604020202020204" pitchFamily="34" charset="0"/>
              </a:rPr>
              <a:t>[Source: </a:t>
            </a:r>
            <a:r>
              <a:rPr lang="en-GB" sz="1800" u="sng" dirty="0">
                <a:solidFill>
                  <a:srgbClr val="FF0000"/>
                </a:solidFill>
                <a:effectLst/>
                <a:latin typeface="Arial" panose="020B0604020202020204" pitchFamily="34" charset="0"/>
                <a:ea typeface="Arial" panose="020B0604020202020204" pitchFamily="34" charset="0"/>
                <a:hlinkClick r:id="rId3"/>
              </a:rPr>
              <a:t>Alzheimer’s Society: Facts about Dementia</a:t>
            </a:r>
            <a:r>
              <a:rPr lang="en-GB" sz="1800" u="sng" dirty="0">
                <a:solidFill>
                  <a:srgbClr val="FF0000"/>
                </a:solidFill>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in the UK, and this will increase to 1.6 million people by 2040. To dispel a common myth, dementia is not just a disease of older adults, with 42,000 people under the age of 65 currently living with the condition.</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dirty="0">
                <a:effectLst/>
                <a:latin typeface="Arial" panose="020B0604020202020204" pitchFamily="34" charset="0"/>
                <a:ea typeface="Arial" panose="020B0604020202020204" pitchFamily="34" charset="0"/>
              </a:rPr>
              <a:t>Dementia is progressive, and different types of dementia tend to affect people in different ways. Dementia is a non-visible impairment, and it is therefore important for businesses to provide good support and information to every customer to help remove barriers.</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b="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Arial" panose="020B0604020202020204" pitchFamily="34" charset="0"/>
                <a:ea typeface="Arial" panose="020B0604020202020204" pitchFamily="34" charset="0"/>
              </a:rPr>
              <a:t>A person with dementia might: </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Arial" panose="020B0604020202020204" pitchFamily="34" charset="0"/>
                <a:ea typeface="Arial" panose="020B0604020202020204" pitchFamily="34" charset="0"/>
              </a:rPr>
              <a:t>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Have issues with their day-to-day memory, for example: difficulties recalling events that happened recently.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Struggle concentrating, planning or organising, for example: difficulty with solving problems or carrying out a sequence of tasks.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Experience difficulties with language, for example: following a conversation or finding the right word.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Experience confusion and disorientation related to times or places, for example: losing track of the day or date, or becoming confused about where they are (even in familiar places).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Have visual perceptual difficulties, for example: when judging distances or misinterpreting patterns and reflections.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Have heightened senses which make certain environments challenging, for example: if too noisy, warm or busy.</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Take longer to process information, leading to the need for patience with communication, movement and decision making.</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Find that their symptoms can vary a lot from one day to another.</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b="1" dirty="0">
                <a:effectLst/>
                <a:latin typeface="Arial" panose="020B0604020202020204" pitchFamily="34" charset="0"/>
                <a:ea typeface="Arial" panose="020B0604020202020204" pitchFamily="34" charset="0"/>
              </a:rPr>
              <a:t>Common challenges faced by people affected by dementia: </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Arial" panose="020B0604020202020204" pitchFamily="34" charset="0"/>
                <a:ea typeface="Arial" panose="020B0604020202020204" pitchFamily="34" charset="0"/>
              </a:rPr>
              <a:t>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Unfamiliar and busy environments, such as information desks and service counters, which can make communication difficult and increase confusion.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Navigating new places, as people with dementia can sometimes get lost.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Worries about locating and using the toilet. People with dementia may also experience difficulties with continence.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Difficulties with mobility and getting around, for example: challenges with a lack of handrails, patterned carpets, black mats or shiny surfaces. Dark or reflective elements within the built environment can be misinterpreted as holes or water, respectively, and therefore avoided by someone with dementia. </a:t>
            </a:r>
          </a:p>
          <a:p>
            <a:pPr marL="342900" lvl="0" indent="-342900">
              <a:lnSpc>
                <a:spcPct val="115000"/>
              </a:lnSpc>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rPr>
              <a:t>Worries that they or their loved one with dementia will get lost or walk off at night if the room or venue is not secure. </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b="1" dirty="0">
                <a:solidFill>
                  <a:srgbClr val="38761D"/>
                </a:solidFill>
                <a:effectLst/>
                <a:latin typeface="Arial" panose="020B0604020202020204" pitchFamily="34" charset="0"/>
                <a:ea typeface="Arial" panose="020B0604020202020204" pitchFamily="34" charset="0"/>
              </a:rPr>
              <a:t>Good practice hints and tips from the Alzheimer’s Society for assisting customers with dementia:</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solidFill>
                  <a:srgbClr val="38761D"/>
                </a:solidFill>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When communicating with a customer who has dementia, focus on them and not their companions, remove any unnecessary distractions from the environment and be patient. Remember to also communicate non-verbally and smile.</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You might want to recap at points in the conversation to check understanding, and feel free to rephrase what you’re trying to say if needed. Listen carefully and let your customer express themselves without judgement; don’t be dismissive or make assumptions.</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Provide information on the dementia-friendly facilities you have, such as quiet places, accessible toilets and inclusive signage at key decision points. </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Provide information on local dementia-friendly businesses, activities, events and health care providers to allow people to plan in advance.</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Provide your customers with dementia with confirmation of their booking, clearly stating the amount paid or to be paid on arrival, as well as information on your venue. You may also want to think about providing written confirmation on request, and reminders for the booking closer to the date. </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Giving your customers a named contact if they have any questions after their booking, before arrival or during their visit.</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Use welcoming terminology when describing your customers – for example, say “living with dementia” instead of “suffering with dementia”. </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Ensure your staff wear name badges and make it clear they can support people with dementia – for example, by wearing the Dementia Friend badge.</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GB" sz="1800" u="none" strike="noStrike" dirty="0">
                <a:solidFill>
                  <a:srgbClr val="38761D"/>
                </a:solidFill>
                <a:effectLst/>
                <a:latin typeface="Arial" panose="020B0604020202020204" pitchFamily="34" charset="0"/>
                <a:ea typeface="Arial" panose="020B0604020202020204" pitchFamily="34" charset="0"/>
              </a:rPr>
              <a:t>Flexibility, discretion and a hospitable nature are all key. Be prepared to assist customers with tasks such as filling in forms, and provide a quiet space and refreshment for those who may feel unsettled by new, unfamiliar surroundings.</a:t>
            </a:r>
            <a:endParaRPr lang="en-GB" sz="1800" u="none" strike="noStrike" dirty="0">
              <a:effectLst/>
              <a:latin typeface="Arial" panose="020B0604020202020204" pitchFamily="34" charset="0"/>
              <a:ea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fld id="{052ECE2B-7742-4BE8-9A47-9BF558FB86CA}" type="slidenum">
              <a:rPr lang="en-GB" smtClean="0"/>
              <a:t>15</a:t>
            </a:fld>
            <a:endParaRPr lang="en-GB"/>
          </a:p>
        </p:txBody>
      </p:sp>
    </p:spTree>
    <p:extLst>
      <p:ext uri="{BB962C8B-B14F-4D97-AF65-F5344CB8AC3E}">
        <p14:creationId xmlns:p14="http://schemas.microsoft.com/office/powerpoint/2010/main" val="316082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slides are just a short introduction and cannot cover the wide range of impairments or scenarios relating to disability and access. </a:t>
            </a:r>
            <a:r>
              <a:rPr lang="en-GB" dirty="0"/>
              <a:t>For example, </a:t>
            </a:r>
            <a:r>
              <a:rPr lang="en-GB" baseline="0" dirty="0"/>
              <a:t>25% of us will be affected by a mental health issue in our lifetime</a:t>
            </a:r>
            <a:r>
              <a:rPr lang="en-GB" dirty="0"/>
              <a:t>.</a:t>
            </a:r>
          </a:p>
          <a:p>
            <a:endParaRPr lang="en-GB" dirty="0"/>
          </a:p>
          <a:p>
            <a:r>
              <a:rPr lang="en-GB" dirty="0"/>
              <a:t>After today</a:t>
            </a:r>
            <a:r>
              <a:rPr lang="en-GB" baseline="0" dirty="0"/>
              <a:t> please take what you have learnt and think about how it applies here – are there barriers ? How can you help us to provide a better service?</a:t>
            </a:r>
          </a:p>
          <a:p>
            <a:endParaRPr lang="en-GB" baseline="0" dirty="0"/>
          </a:p>
          <a:p>
            <a:r>
              <a:rPr lang="en-GB" baseline="0" dirty="0"/>
              <a:t>Think about how you can increase your knowledge, how you will offer assistance in the future and the importance of making people feel welcomed and respected.</a:t>
            </a:r>
          </a:p>
          <a:p>
            <a:endParaRPr lang="en-GB" baseline="0" dirty="0"/>
          </a:p>
          <a:p>
            <a:r>
              <a:rPr lang="en-GB" baseline="0" dirty="0"/>
              <a:t>Most of all, remember that providing  an accessible service is based on the same principles of providing good customer service.</a:t>
            </a:r>
            <a:endParaRPr lang="en-GB" dirty="0"/>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16</a:t>
            </a:fld>
            <a:endParaRPr lang="en-GB"/>
          </a:p>
        </p:txBody>
      </p:sp>
    </p:spTree>
    <p:extLst>
      <p:ext uri="{BB962C8B-B14F-4D97-AF65-F5344CB8AC3E}">
        <p14:creationId xmlns:p14="http://schemas.microsoft.com/office/powerpoint/2010/main" val="12702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(Working together</a:t>
            </a:r>
            <a:r>
              <a:rPr lang="en-GB" b="1" baseline="0" dirty="0"/>
              <a:t> or dividing in to smaller groups look ask people to come back to you with barriers for Activity 1…)</a:t>
            </a:r>
          </a:p>
          <a:p>
            <a:endParaRPr lang="en-GB" baseline="0" dirty="0"/>
          </a:p>
          <a:p>
            <a:r>
              <a:rPr lang="en-GB" b="1" baseline="0" dirty="0"/>
              <a:t>Answers</a:t>
            </a:r>
          </a:p>
          <a:p>
            <a:r>
              <a:rPr lang="en-GB" baseline="0" dirty="0"/>
              <a:t>Visual examples – poorly marked steps, no tactile paving, poor lighting, lack of signage, poor colour contrast or small writing on signage, lack of colour contrast between walls and floors, complicated routes, no large print documents, obstructions left in the way.</a:t>
            </a:r>
          </a:p>
          <a:p>
            <a:endParaRPr lang="en-GB" baseline="0" dirty="0"/>
          </a:p>
          <a:p>
            <a:r>
              <a:rPr lang="en-GB" baseline="0" dirty="0"/>
              <a:t>Hearing examples – no hearing loop, loud music playing, poor knowledge of sign language</a:t>
            </a:r>
          </a:p>
          <a:p>
            <a:endParaRPr lang="en-GB" baseline="0" dirty="0"/>
          </a:p>
          <a:p>
            <a:r>
              <a:rPr lang="en-GB" dirty="0"/>
              <a:t>Mobility examples</a:t>
            </a:r>
            <a:r>
              <a:rPr lang="en-GB" baseline="0" dirty="0"/>
              <a:t> – steps, no lift to upper floors, no handrails, long distances to walk, no room to manoeuvre, nowhere to sit and rest, no parking close by.</a:t>
            </a:r>
          </a:p>
          <a:p>
            <a:endParaRPr lang="en-GB" baseline="0" dirty="0"/>
          </a:p>
          <a:p>
            <a:r>
              <a:rPr lang="en-GB" baseline="0" dirty="0"/>
              <a:t>Autism example – long queues, noisy and busy environments filled with overwhelming sensory information, no quiet spaces to decompress</a:t>
            </a:r>
          </a:p>
          <a:p>
            <a:endParaRPr lang="en-GB" baseline="0" dirty="0"/>
          </a:p>
          <a:p>
            <a:r>
              <a:rPr lang="en-GB" b="1" baseline="0" dirty="0"/>
              <a:t>(For Activity 2 work in the same groups…)</a:t>
            </a:r>
          </a:p>
          <a:p>
            <a:endParaRPr lang="en-GB" baseline="0" dirty="0"/>
          </a:p>
          <a:p>
            <a:r>
              <a:rPr lang="en-GB" b="1" baseline="0" dirty="0"/>
              <a:t>Answers</a:t>
            </a:r>
          </a:p>
          <a:p>
            <a:r>
              <a:rPr lang="en-GB" b="0" baseline="0" dirty="0"/>
              <a:t>Wheelchair user is the correct term. A wheelchair should be seen as a liberating device that enables people to do things. Bound is negative and emotive and should not be used.</a:t>
            </a:r>
          </a:p>
          <a:p>
            <a:r>
              <a:rPr lang="en-GB" b="0" baseline="0" dirty="0"/>
              <a:t>Non disabled is the correct term. Able bodied implies that being a disabled person is a negative and makes you less able to achieve things.</a:t>
            </a:r>
          </a:p>
          <a:p>
            <a:r>
              <a:rPr lang="en-GB" b="0" baseline="0" dirty="0"/>
              <a:t>Mary has arthritis. Suffers is an emotive word, when describing someone’s condition it should be factual, in the case Mary has… </a:t>
            </a:r>
          </a:p>
          <a:p>
            <a:endParaRPr lang="en-GB" b="0" dirty="0"/>
          </a:p>
        </p:txBody>
      </p:sp>
      <p:sp>
        <p:nvSpPr>
          <p:cNvPr id="4" name="Slide Number Placeholder 3"/>
          <p:cNvSpPr>
            <a:spLocks noGrp="1"/>
          </p:cNvSpPr>
          <p:nvPr>
            <p:ph type="sldNum" sz="quarter" idx="10"/>
          </p:nvPr>
        </p:nvSpPr>
        <p:spPr/>
        <p:txBody>
          <a:bodyPr/>
          <a:lstStyle/>
          <a:p>
            <a:fld id="{052ECE2B-7742-4BE8-9A47-9BF558FB86CA}" type="slidenum">
              <a:rPr lang="en-GB" smtClean="0"/>
              <a:t>17</a:t>
            </a:fld>
            <a:endParaRPr lang="en-GB"/>
          </a:p>
        </p:txBody>
      </p:sp>
    </p:spTree>
    <p:extLst>
      <p:ext uri="{BB962C8B-B14F-4D97-AF65-F5344CB8AC3E}">
        <p14:creationId xmlns:p14="http://schemas.microsoft.com/office/powerpoint/2010/main" val="413481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Purple Pound is a new term used to describe the </a:t>
            </a:r>
            <a:r>
              <a:rPr lang="en-GB" b="0" dirty="0">
                <a:solidFill>
                  <a:schemeClr val="bg1"/>
                </a:solidFill>
              </a:rPr>
              <a:t>spend</a:t>
            </a:r>
            <a:r>
              <a:rPr lang="en-GB" b="0" baseline="0" dirty="0">
                <a:solidFill>
                  <a:schemeClr val="bg1"/>
                </a:solidFill>
              </a:rPr>
              <a:t> </a:t>
            </a:r>
            <a:r>
              <a:rPr lang="en-GB" b="0" dirty="0">
                <a:solidFill>
                  <a:schemeClr val="bg1"/>
                </a:solidFill>
              </a:rPr>
              <a:t>of disabled people.</a:t>
            </a:r>
            <a:endParaRPr lang="en-GB" dirty="0"/>
          </a:p>
          <a:p>
            <a:endParaRPr lang="en-GB" dirty="0"/>
          </a:p>
          <a:p>
            <a:r>
              <a:rPr lang="en-GB" dirty="0"/>
              <a:t>People often under estimate the number of disabled</a:t>
            </a:r>
            <a:r>
              <a:rPr lang="en-GB" baseline="0" dirty="0"/>
              <a:t> people, this is due to people not realising how broad disability is and that a lot of disability cannot be seen.</a:t>
            </a:r>
          </a:p>
          <a:p>
            <a:r>
              <a:rPr lang="en-GB" baseline="0" dirty="0"/>
              <a:t>T</a:t>
            </a:r>
            <a:r>
              <a:rPr lang="en-GB" dirty="0"/>
              <a:t>here are currently 16 million disabled people in the UK alone (24% of population). Disability impacts on even more people when you account for</a:t>
            </a:r>
            <a:r>
              <a:rPr lang="en-GB" baseline="0" dirty="0"/>
              <a:t> disabled people’s</a:t>
            </a:r>
            <a:r>
              <a:rPr lang="en-GB" dirty="0"/>
              <a:t> family and friends.</a:t>
            </a:r>
          </a:p>
          <a:p>
            <a:r>
              <a:rPr lang="en-GB" dirty="0"/>
              <a:t>As a tourism business we need to be aware of the spending power and influence of disabled people.</a:t>
            </a:r>
          </a:p>
          <a:p>
            <a:endParaRPr lang="en-GB" dirty="0"/>
          </a:p>
          <a:p>
            <a:r>
              <a:rPr lang="en-GB" sz="1200" b="0" i="0" kern="1200" dirty="0">
                <a:solidFill>
                  <a:schemeClr val="tx1"/>
                </a:solidFill>
                <a:effectLst/>
                <a:latin typeface="+mn-lt"/>
                <a:ea typeface="+mn-ea"/>
                <a:cs typeface="+mn-cs"/>
              </a:rPr>
              <a:t>The total expenditure of people with health conditions and impairments - and their travelling companions - on tourism in England is a staggering £14.6</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billion a year.</a:t>
            </a:r>
          </a:p>
          <a:p>
            <a:r>
              <a:rPr lang="en-GB" sz="1200" b="0" i="0" kern="1200" dirty="0">
                <a:solidFill>
                  <a:schemeClr val="tx1"/>
                </a:solidFill>
                <a:effectLst/>
                <a:latin typeface="+mn-lt"/>
                <a:ea typeface="+mn-ea"/>
                <a:cs typeface="+mn-cs"/>
              </a:rPr>
              <a:t>Inbound visitor spending by this group was £0.5 billion in 2023 </a:t>
            </a:r>
          </a:p>
          <a:p>
            <a:r>
              <a:rPr lang="en-GB" sz="1200" b="0" i="0" kern="1200" dirty="0">
                <a:solidFill>
                  <a:schemeClr val="tx1"/>
                </a:solidFill>
                <a:effectLst/>
                <a:latin typeface="+mn-lt"/>
                <a:ea typeface="+mn-ea"/>
                <a:cs typeface="+mn-cs"/>
              </a:rPr>
              <a:t>Domestic overnight visitor spending by this group was £6.7 billion in 12 months to June 2023 </a:t>
            </a:r>
          </a:p>
          <a:p>
            <a:r>
              <a:rPr lang="en-GB" sz="1200" b="0" i="0" kern="1200" dirty="0">
                <a:solidFill>
                  <a:schemeClr val="tx1"/>
                </a:solidFill>
                <a:effectLst/>
                <a:latin typeface="+mn-lt"/>
                <a:ea typeface="+mn-ea"/>
                <a:cs typeface="+mn-cs"/>
              </a:rPr>
              <a:t>Day visitor spending by this group was £7.4 billion in in 12 months to June 2023.</a:t>
            </a:r>
          </a:p>
          <a:p>
            <a:r>
              <a:rPr lang="en-GB" sz="1200" b="0" i="0" kern="1200" dirty="0">
                <a:solidFill>
                  <a:schemeClr val="tx1"/>
                </a:solidFill>
                <a:effectLst/>
                <a:latin typeface="+mn-lt"/>
                <a:ea typeface="+mn-ea"/>
                <a:cs typeface="+mn-cs"/>
              </a:rPr>
              <a:t>Source: Great Britain Day Visitor Survey (July 2022 to June 2023), Great Britain Tourism Survey (July 2022 to June 2023) and the International Passenger Survey 2018.</a:t>
            </a:r>
            <a:endParaRPr lang="en-GB" sz="1200" b="1" i="0" u="none" strike="noStrike" kern="120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800" i="0" dirty="0">
                <a:effectLst/>
                <a:latin typeface="Arial" panose="020B0604020202020204" pitchFamily="34" charset="0"/>
                <a:ea typeface="Arial" panose="020B0604020202020204" pitchFamily="34" charset="0"/>
              </a:rPr>
              <a:t>70% of disabled people will not return to a business after receiving poor customer service (Purple, 2022)</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Verdana" pitchFamily="34" charset="0"/>
                <a:ea typeface="ＭＳ Ｐゴシック" charset="-128"/>
                <a:cs typeface="+mn-cs"/>
              </a:rPr>
              <a:t>75% of disabled people and their families said that they had left a shop or business because of poor disability awareness or understanding meaning £1.8bn per month is being lost. Source:</a:t>
            </a:r>
          </a:p>
          <a:p>
            <a:r>
              <a:rPr lang="en-GB" sz="1200" b="0" i="0" u="none" strike="noStrike" kern="1200" baseline="0" dirty="0">
                <a:solidFill>
                  <a:schemeClr val="tx1"/>
                </a:solidFill>
                <a:latin typeface="Verdana" pitchFamily="34" charset="0"/>
                <a:ea typeface="ＭＳ Ｐゴシック" charset="-128"/>
                <a:cs typeface="+mn-cs"/>
              </a:rPr>
              <a:t>Walkaway Pound Report July 2014-June 2015</a:t>
            </a:r>
          </a:p>
          <a:p>
            <a:endParaRPr lang="en-GB"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2</a:t>
            </a:fld>
            <a:endParaRPr lang="en-GB"/>
          </a:p>
        </p:txBody>
      </p:sp>
    </p:spTree>
    <p:extLst>
      <p:ext uri="{BB962C8B-B14F-4D97-AF65-F5344CB8AC3E}">
        <p14:creationId xmlns:p14="http://schemas.microsoft.com/office/powerpoint/2010/main" val="263431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a:t>
            </a:r>
            <a:r>
              <a:rPr lang="en-GB" baseline="0" dirty="0"/>
              <a:t> of accessibility is only going to increase due to the UK and world’s ageing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In 2022, 1 in 4 domestic holiday trips in England were made by over 55s [Source: Great Britain Tourism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dirty="0"/>
              <a:t>12.4 million people in Great Britain are currently over 65, equating to almost 1 in 5 of the population. By 2041 this will have increased to 1 in 4.</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All of this is significant as the older we get the more likely we are to acquire a disability.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Source:</a:t>
            </a:r>
            <a:r>
              <a:rPr lang="en-GB" baseline="0" dirty="0"/>
              <a:t> ONS</a:t>
            </a:r>
            <a:endParaRPr lang="en-GB" dirty="0"/>
          </a:p>
          <a:p>
            <a:endParaRPr lang="en-GB" dirty="0"/>
          </a:p>
          <a:p>
            <a:r>
              <a:rPr lang="en-GB" dirty="0"/>
              <a:t>Added to this older people are more likely</a:t>
            </a:r>
            <a:r>
              <a:rPr lang="en-GB" baseline="0" dirty="0"/>
              <a:t> to have temporary accessibility concerns, significant again as </a:t>
            </a:r>
            <a:r>
              <a:rPr lang="en-GB" dirty="0"/>
              <a:t>1 in 3 domestic trips in the UK are made by over 55s and this is increasing.</a:t>
            </a:r>
          </a:p>
          <a:p>
            <a:endParaRPr lang="en-GB" dirty="0"/>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3</a:t>
            </a:fld>
            <a:endParaRPr lang="en-GB"/>
          </a:p>
        </p:txBody>
      </p:sp>
    </p:spTree>
    <p:extLst>
      <p:ext uri="{BB962C8B-B14F-4D97-AF65-F5344CB8AC3E}">
        <p14:creationId xmlns:p14="http://schemas.microsoft.com/office/powerpoint/2010/main" val="99633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Disability...</a:t>
            </a:r>
          </a:p>
          <a:p>
            <a:endParaRPr lang="en-GB" dirty="0"/>
          </a:p>
          <a:p>
            <a:r>
              <a:rPr lang="en-GB" dirty="0"/>
              <a:t>It</a:t>
            </a:r>
            <a:r>
              <a:rPr lang="en-GB" baseline="0" dirty="0"/>
              <a:t> is important to remember t</a:t>
            </a:r>
            <a:r>
              <a:rPr lang="en-GB" dirty="0"/>
              <a:t>he term ‘disability’ covers a really wide range of impairments.</a:t>
            </a:r>
          </a:p>
          <a:p>
            <a:endParaRPr lang="en-GB" dirty="0"/>
          </a:p>
          <a:p>
            <a:r>
              <a:rPr lang="en-GB" dirty="0"/>
              <a:t>An impairment may be physical or mental, but will be long term (last for more than 12 months) and have a substantial impact on the ability of someone to carry out day to day activities like washing, eating or walking.</a:t>
            </a:r>
          </a:p>
          <a:p>
            <a:endParaRPr lang="en-GB" dirty="0"/>
          </a:p>
          <a:p>
            <a:r>
              <a:rPr lang="en-GB" dirty="0"/>
              <a:t>Often when we think of disability we think of someone using a wheelchair. It is important to remember that wheelchair users only account for around 7% of disabled people.</a:t>
            </a:r>
          </a:p>
          <a:p>
            <a:r>
              <a:rPr lang="en-GB" dirty="0"/>
              <a:t>Source: </a:t>
            </a:r>
            <a:r>
              <a:rPr lang="en-GB" sz="1200" dirty="0">
                <a:solidFill>
                  <a:srgbClr val="212121"/>
                </a:solidFill>
                <a:effectLst/>
                <a:latin typeface="Calibri" panose="020F0502020204030204" pitchFamily="34" charset="0"/>
              </a:rPr>
              <a:t>T</a:t>
            </a:r>
            <a:r>
              <a:rPr lang="en-GB" sz="1200" dirty="0">
                <a:solidFill>
                  <a:srgbClr val="212121"/>
                </a:solidFill>
                <a:effectLst/>
                <a:latin typeface="Calibri" panose="020F0502020204030204" pitchFamily="34" charset="0"/>
                <a:ea typeface="Calibri" panose="020F0502020204030204" pitchFamily="34" charset="0"/>
              </a:rPr>
              <a:t>he Wheelchair Alliance report: In 2018-19, we estimate that there were around 780,000 users. </a:t>
            </a:r>
            <a:endParaRPr lang="en-GB" sz="1200" dirty="0">
              <a:effectLst/>
              <a:latin typeface="Calibri" panose="020F0502020204030204" pitchFamily="34" charset="0"/>
              <a:ea typeface="Calibri" panose="020F0502020204030204" pitchFamily="34" charset="0"/>
            </a:endParaRPr>
          </a:p>
          <a:p>
            <a:r>
              <a:rPr lang="en-GB" sz="1200" u="sng" dirty="0">
                <a:solidFill>
                  <a:srgbClr val="0078D4"/>
                </a:solidFill>
                <a:effectLst/>
                <a:latin typeface="Calibri" panose="020F0502020204030204" pitchFamily="34" charset="0"/>
                <a:ea typeface="Calibri" panose="020F0502020204030204" pitchFamily="34" charset="0"/>
                <a:hlinkClick r:id="rId3"/>
              </a:rPr>
              <a:t>https://wheelchair-alliance.co.uk/wheelchair-research-report/</a:t>
            </a:r>
            <a:endParaRPr lang="en-GB" sz="1200" dirty="0">
              <a:effectLst/>
              <a:latin typeface="Calibri" panose="020F0502020204030204" pitchFamily="34" charset="0"/>
              <a:ea typeface="Calibri" panose="020F0502020204030204" pitchFamily="34" charset="0"/>
            </a:endParaRPr>
          </a:p>
          <a:p>
            <a:r>
              <a:rPr lang="en-GB" sz="1200" dirty="0">
                <a:solidFill>
                  <a:srgbClr val="212121"/>
                </a:solidFill>
                <a:effectLst/>
                <a:latin typeface="Calibri" panose="020F0502020204030204" pitchFamily="34" charset="0"/>
                <a:ea typeface="Calibri" panose="020F0502020204030204" pitchFamily="34" charset="0"/>
              </a:rPr>
              <a:t>Family Resources Survey 2018/19 reported 21% disabled in England (11.6 million) (</a:t>
            </a:r>
            <a:r>
              <a:rPr lang="en-GB" sz="1200" u="sng" dirty="0">
                <a:solidFill>
                  <a:srgbClr val="0078D4"/>
                </a:solidFill>
                <a:effectLst/>
                <a:latin typeface="Calibri" panose="020F0502020204030204" pitchFamily="34" charset="0"/>
                <a:ea typeface="Calibri" panose="020F0502020204030204" pitchFamily="34" charset="0"/>
                <a:hlinkClick r:id="rId4"/>
              </a:rPr>
              <a:t>https://www.gov.uk/government/statistics/family-resources-survey-financial-year-201819</a:t>
            </a:r>
            <a:r>
              <a:rPr lang="en-GB" sz="1200" dirty="0">
                <a:solidFill>
                  <a:srgbClr val="212121"/>
                </a:solidFill>
                <a:effectLst/>
                <a:latin typeface="Calibri" panose="020F0502020204030204" pitchFamily="34" charset="0"/>
                <a:ea typeface="Calibri" panose="020F0502020204030204" pitchFamily="34" charset="0"/>
              </a:rPr>
              <a:t> Table 4.4)</a:t>
            </a:r>
            <a:endParaRPr lang="en-GB" sz="1200" dirty="0">
              <a:effectLst/>
              <a:latin typeface="Calibri" panose="020F0502020204030204" pitchFamily="34" charset="0"/>
              <a:ea typeface="Calibri" panose="020F0502020204030204" pitchFamily="34" charset="0"/>
            </a:endParaRPr>
          </a:p>
          <a:p>
            <a:r>
              <a:rPr lang="en-GB" sz="1200" dirty="0">
                <a:solidFill>
                  <a:srgbClr val="212121"/>
                </a:solidFill>
                <a:effectLst/>
                <a:latin typeface="Calibri" panose="020F0502020204030204" pitchFamily="34" charset="0"/>
                <a:ea typeface="Calibri" panose="020F0502020204030204" pitchFamily="34" charset="0"/>
              </a:rPr>
              <a:t>780,000 divided by 11,600000 x100 = </a:t>
            </a:r>
            <a:r>
              <a:rPr lang="en-GB" sz="1200" b="1" dirty="0">
                <a:solidFill>
                  <a:srgbClr val="212121"/>
                </a:solidFill>
                <a:effectLst/>
                <a:latin typeface="Calibri" panose="020F0502020204030204" pitchFamily="34" charset="0"/>
                <a:ea typeface="Calibri" panose="020F0502020204030204" pitchFamily="34" charset="0"/>
              </a:rPr>
              <a:t>6.7%</a:t>
            </a:r>
            <a:endParaRPr lang="en-GB" sz="1200" dirty="0">
              <a:effectLst/>
              <a:latin typeface="Calibri" panose="020F0502020204030204" pitchFamily="34" charset="0"/>
              <a:ea typeface="Calibri" panose="020F0502020204030204" pitchFamily="34" charset="0"/>
            </a:endParaRPr>
          </a:p>
          <a:p>
            <a:endParaRPr lang="en-GB" dirty="0"/>
          </a:p>
          <a:p>
            <a:r>
              <a:rPr lang="en-GB" dirty="0"/>
              <a:t>A lot of disability is unseen – cancer, HIV, dementia and autism are all included within the definition of disability.</a:t>
            </a:r>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4</a:t>
            </a:fld>
            <a:endParaRPr lang="en-GB"/>
          </a:p>
        </p:txBody>
      </p:sp>
    </p:spTree>
    <p:extLst>
      <p:ext uri="{BB962C8B-B14F-4D97-AF65-F5344CB8AC3E}">
        <p14:creationId xmlns:p14="http://schemas.microsoft.com/office/powerpoint/2010/main" val="221401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dirty="0">
                <a:solidFill>
                  <a:srgbClr val="9900FF"/>
                </a:solidFill>
                <a:effectLst/>
                <a:latin typeface="Arial" panose="020B0604020202020204" pitchFamily="34" charset="0"/>
                <a:ea typeface="Arial" panose="020B0604020202020204" pitchFamily="34" charset="0"/>
              </a:rPr>
              <a:t>Accessibility involves removing barriers </a:t>
            </a:r>
            <a:r>
              <a:rPr lang="en-GB" sz="1800" dirty="0">
                <a:solidFill>
                  <a:srgbClr val="333333"/>
                </a:solidFill>
                <a:effectLst/>
                <a:latin typeface="Arial" panose="020B0604020202020204" pitchFamily="34" charset="0"/>
                <a:ea typeface="Arial" panose="020B0604020202020204" pitchFamily="34" charset="0"/>
              </a:rPr>
              <a:t>(whether physical, digital, relating to information and content, or attitudinal)</a:t>
            </a:r>
            <a:r>
              <a:rPr lang="en-GB" sz="1800" b="0" dirty="0">
                <a:solidFill>
                  <a:srgbClr val="9900FF"/>
                </a:solidFill>
                <a:effectLst/>
                <a:latin typeface="Arial" panose="020B0604020202020204" pitchFamily="34" charset="0"/>
                <a:ea typeface="Arial" panose="020B0604020202020204" pitchFamily="34" charset="0"/>
              </a:rPr>
              <a:t> to provide positive experiences for all. </a:t>
            </a:r>
            <a:endParaRPr lang="en-GB" sz="1800" b="0" dirty="0">
              <a:effectLst/>
              <a:latin typeface="Arial" panose="020B0604020202020204" pitchFamily="34" charset="0"/>
              <a:ea typeface="Arial" panose="020B0604020202020204" pitchFamily="34" charset="0"/>
            </a:endParaRPr>
          </a:p>
          <a:p>
            <a:endParaRPr lang="en-GB" sz="1800" dirty="0">
              <a:effectLst/>
              <a:latin typeface="Arial" panose="020B0604020202020204" pitchFamily="34" charset="0"/>
              <a:ea typeface="Arial" panose="020B0604020202020204" pitchFamily="34" charset="0"/>
            </a:endParaRPr>
          </a:p>
          <a:p>
            <a:r>
              <a:rPr lang="en-GB" sz="1800" dirty="0">
                <a:effectLst/>
                <a:latin typeface="Arial" panose="020B0604020202020204" pitchFamily="34" charset="0"/>
                <a:ea typeface="Arial" panose="020B0604020202020204" pitchFamily="34" charset="0"/>
              </a:rPr>
              <a:t>Providing an accessible and inclusive experience is largely based on how you positively welcome and cater for customers with a range of differing impairments and health conditions. </a:t>
            </a:r>
          </a:p>
          <a:p>
            <a:endParaRPr lang="en-GB" sz="1800" dirty="0">
              <a:effectLst/>
              <a:latin typeface="Arial" panose="020B0604020202020204" pitchFamily="34" charset="0"/>
            </a:endParaRPr>
          </a:p>
          <a:p>
            <a:r>
              <a:rPr lang="en-GB" sz="1800" dirty="0">
                <a:effectLst/>
                <a:latin typeface="Arial" panose="020B0604020202020204" pitchFamily="34" charset="0"/>
                <a:ea typeface="Arial" panose="020B0604020202020204" pitchFamily="34" charset="0"/>
              </a:rPr>
              <a:t>Due to the correlation of impairment with ageing, senior market segments will typically include more people with health conditions and impairments. </a:t>
            </a:r>
          </a:p>
          <a:p>
            <a:r>
              <a:rPr lang="en-GB" sz="1800" dirty="0">
                <a:effectLst/>
                <a:latin typeface="Arial" panose="020B0604020202020204" pitchFamily="34" charset="0"/>
                <a:ea typeface="Arial" panose="020B0604020202020204" pitchFamily="34" charset="0"/>
              </a:rPr>
              <a:t>Having acquired conditions later in life, these people are less likely to view themselves as disabled, but will still very much benefit from accessible features and facilities, and being able to share their requirements ahead of time. </a:t>
            </a:r>
          </a:p>
          <a:p>
            <a:r>
              <a:rPr lang="en-GB" sz="1800" dirty="0">
                <a:effectLst/>
                <a:latin typeface="Arial" panose="020B0604020202020204" pitchFamily="34" charset="0"/>
                <a:ea typeface="Arial" panose="020B0604020202020204" pitchFamily="34" charset="0"/>
              </a:rPr>
              <a:t>The use of language is particularly important here; use terminology relating to accessibility rather than disability. </a:t>
            </a:r>
            <a:endParaRPr lang="en-GB" dirty="0"/>
          </a:p>
        </p:txBody>
      </p:sp>
      <p:sp>
        <p:nvSpPr>
          <p:cNvPr id="4" name="Slide Number Placeholder 3"/>
          <p:cNvSpPr>
            <a:spLocks noGrp="1"/>
          </p:cNvSpPr>
          <p:nvPr>
            <p:ph type="sldNum" sz="quarter" idx="5"/>
          </p:nvPr>
        </p:nvSpPr>
        <p:spPr/>
        <p:txBody>
          <a:bodyPr/>
          <a:lstStyle/>
          <a:p>
            <a:fld id="{052ECE2B-7742-4BE8-9A47-9BF558FB86CA}" type="slidenum">
              <a:rPr lang="en-GB" smtClean="0"/>
              <a:t>5</a:t>
            </a:fld>
            <a:endParaRPr lang="en-GB"/>
          </a:p>
        </p:txBody>
      </p:sp>
    </p:spTree>
    <p:extLst>
      <p:ext uri="{BB962C8B-B14F-4D97-AF65-F5344CB8AC3E}">
        <p14:creationId xmlns:p14="http://schemas.microsoft.com/office/powerpoint/2010/main" val="258264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social</a:t>
            </a:r>
            <a:r>
              <a:rPr lang="en-GB" baseline="0" dirty="0"/>
              <a:t> model of disability is based on the idea that people are disabled not by their impairment but by the barriers in society. So if a wheelchair user can’t access a hotel because of a flight of steps, it is not their impairment that is disabling them it is the barrier – in this case the steps.</a:t>
            </a:r>
          </a:p>
          <a:p>
            <a:endParaRPr lang="en-GB" baseline="0" dirty="0"/>
          </a:p>
          <a:p>
            <a:r>
              <a:rPr lang="en-GB" dirty="0"/>
              <a:t>A</a:t>
            </a:r>
            <a:r>
              <a:rPr lang="en-GB" baseline="0" dirty="0"/>
              <a:t> barrier is something that stops a disabled person from accessing somewhere they want to go or having a positive experience.</a:t>
            </a:r>
          </a:p>
          <a:p>
            <a:endParaRPr lang="en-GB" baseline="0" dirty="0"/>
          </a:p>
          <a:p>
            <a:r>
              <a:rPr lang="en-GB" baseline="0" dirty="0"/>
              <a:t>A barrier could be something you can see – for example a step or a heavy door…</a:t>
            </a:r>
          </a:p>
          <a:p>
            <a:endParaRPr lang="en-GB" baseline="0" dirty="0"/>
          </a:p>
          <a:p>
            <a:r>
              <a:rPr lang="en-GB" baseline="0" dirty="0"/>
              <a:t>Or it could be something that is missing – for example a hearing loop or a chair to sit on…</a:t>
            </a:r>
          </a:p>
          <a:p>
            <a:endParaRPr lang="en-GB" baseline="0" dirty="0"/>
          </a:p>
          <a:p>
            <a:r>
              <a:rPr lang="en-GB" baseline="0" dirty="0"/>
              <a:t>It could equally be about attitude – so a member of staff ignoring someone or saying something offensive.</a:t>
            </a:r>
          </a:p>
          <a:p>
            <a:endParaRPr lang="en-GB" baseline="0" dirty="0"/>
          </a:p>
          <a:p>
            <a:r>
              <a:rPr lang="en-GB" baseline="0" dirty="0"/>
              <a:t>It is important to look at the service you offer to try and identify barriers and if possible remove them.</a:t>
            </a:r>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6</a:t>
            </a:fld>
            <a:endParaRPr lang="en-GB"/>
          </a:p>
        </p:txBody>
      </p:sp>
    </p:spTree>
    <p:extLst>
      <p:ext uri="{BB962C8B-B14F-4D97-AF65-F5344CB8AC3E}">
        <p14:creationId xmlns:p14="http://schemas.microsoft.com/office/powerpoint/2010/main" val="397145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Providing</a:t>
            </a:r>
            <a:r>
              <a:rPr lang="en-GB" baseline="0" dirty="0"/>
              <a:t> a great service to disabled people and their families is in lots of ways simply about treating people as you would like to be treated.</a:t>
            </a:r>
          </a:p>
          <a:p>
            <a:endParaRPr lang="en-GB" baseline="0" dirty="0"/>
          </a:p>
          <a:p>
            <a:r>
              <a:rPr lang="en-GB" baseline="0" dirty="0"/>
              <a:t>It is about all the things that make people feel welcome and at ease, about ensuring people have the very best experience when they are with us.</a:t>
            </a:r>
          </a:p>
          <a:p>
            <a:endParaRPr lang="en-GB" baseline="0" dirty="0"/>
          </a:p>
          <a:p>
            <a:r>
              <a:rPr lang="en-GB" baseline="0" dirty="0"/>
              <a:t>A key thing to remember is that everyone is unique. Just because you have assisted one wheelchair user or guided someone with a visual impairment doesn’t mean the next person will necessarily have the same requirements. </a:t>
            </a:r>
          </a:p>
          <a:p>
            <a:endParaRPr lang="en-GB" baseline="0" dirty="0"/>
          </a:p>
          <a:p>
            <a:r>
              <a:rPr lang="en-GB" baseline="0" dirty="0"/>
              <a:t>It is crucial you treat everyone as an individual and let the person tell you how best you can assist them.</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dirty="0">
                <a:solidFill>
                  <a:srgbClr val="38761D"/>
                </a:solidFill>
                <a:effectLst/>
                <a:latin typeface="Arial" panose="020B0604020202020204" pitchFamily="34" charset="0"/>
                <a:ea typeface="Arial" panose="020B0604020202020204" pitchFamily="34" charset="0"/>
              </a:rPr>
              <a:t>Regardless of who your disabled customers are travelling with, always address them personally and not only their companions. </a:t>
            </a:r>
            <a:endParaRPr lang="en-GB" sz="1800" u="none" strike="noStrike"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7</a:t>
            </a:fld>
            <a:endParaRPr lang="en-GB"/>
          </a:p>
        </p:txBody>
      </p:sp>
    </p:spTree>
    <p:extLst>
      <p:ext uri="{BB962C8B-B14F-4D97-AF65-F5344CB8AC3E}">
        <p14:creationId xmlns:p14="http://schemas.microsoft.com/office/powerpoint/2010/main" val="165348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a:t>
            </a:r>
            <a:r>
              <a:rPr lang="en-GB" baseline="0" dirty="0"/>
              <a:t> someone looks like they may need assistance it is important to always offer it.</a:t>
            </a:r>
          </a:p>
          <a:p>
            <a:endParaRPr lang="en-GB" baseline="0" dirty="0"/>
          </a:p>
          <a:p>
            <a:r>
              <a:rPr lang="en-GB" baseline="0" dirty="0"/>
              <a:t>If it is turned down don’t be offended as many people will be happy to get on with things on their own or with the assistance of someone they have brought with them.</a:t>
            </a:r>
          </a:p>
          <a:p>
            <a:endParaRPr lang="en-GB" baseline="0" dirty="0"/>
          </a:p>
          <a:p>
            <a:r>
              <a:rPr lang="en-GB" baseline="0" dirty="0"/>
              <a:t>Remember, if people do want you to help that they are the best person to tell you how – always make sure you …. </a:t>
            </a:r>
            <a:r>
              <a:rPr lang="en-GB" b="1" baseline="0" dirty="0"/>
              <a:t>(read bullets)</a:t>
            </a:r>
            <a:endParaRPr lang="en-GB" b="1" dirty="0"/>
          </a:p>
        </p:txBody>
      </p:sp>
      <p:sp>
        <p:nvSpPr>
          <p:cNvPr id="4" name="Slide Number Placeholder 3"/>
          <p:cNvSpPr>
            <a:spLocks noGrp="1"/>
          </p:cNvSpPr>
          <p:nvPr>
            <p:ph type="sldNum" sz="quarter" idx="10"/>
          </p:nvPr>
        </p:nvSpPr>
        <p:spPr/>
        <p:txBody>
          <a:bodyPr/>
          <a:lstStyle/>
          <a:p>
            <a:fld id="{052ECE2B-7742-4BE8-9A47-9BF558FB86CA}" type="slidenum">
              <a:rPr lang="en-GB" smtClean="0"/>
              <a:t>8</a:t>
            </a:fld>
            <a:endParaRPr lang="en-GB"/>
          </a:p>
        </p:txBody>
      </p:sp>
    </p:spTree>
    <p:extLst>
      <p:ext uri="{BB962C8B-B14F-4D97-AF65-F5344CB8AC3E}">
        <p14:creationId xmlns:p14="http://schemas.microsoft.com/office/powerpoint/2010/main" val="212909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Mobility impairment is a wide-ranging term. If someone has a mobility impairment it means that they may have difficulty using their limbs, with balance or coordination.</a:t>
            </a:r>
          </a:p>
          <a:p>
            <a:endParaRPr lang="en-GB" dirty="0"/>
          </a:p>
          <a:p>
            <a:r>
              <a:rPr lang="en-GB" dirty="0"/>
              <a:t>People may use a wheelchair or a walking stick, but equally it may not be visible that they have an impairment. This could include someone with Multiple Sclerosis or Arthritis.</a:t>
            </a:r>
          </a:p>
          <a:p>
            <a:endParaRPr lang="en-GB" dirty="0"/>
          </a:p>
          <a:p>
            <a:r>
              <a:rPr lang="en-GB" dirty="0"/>
              <a:t>We talked about barriers earlier – if you</a:t>
            </a:r>
            <a:r>
              <a:rPr lang="en-GB" baseline="0" dirty="0"/>
              <a:t> worked in a shop which has a step in to it what could you do to help someone who is walking with a stick?</a:t>
            </a:r>
          </a:p>
          <a:p>
            <a:endParaRPr lang="en-GB" baseline="0" dirty="0"/>
          </a:p>
          <a:p>
            <a:r>
              <a:rPr lang="en-GB" b="1" dirty="0"/>
              <a:t>(Use question to trigger discussion ….)</a:t>
            </a:r>
          </a:p>
          <a:p>
            <a:endParaRPr lang="en-GB" dirty="0"/>
          </a:p>
          <a:p>
            <a:r>
              <a:rPr lang="en-GB" dirty="0"/>
              <a:t>Ideas</a:t>
            </a:r>
            <a:r>
              <a:rPr lang="en-GB" baseline="0" dirty="0"/>
              <a:t> are –</a:t>
            </a:r>
          </a:p>
          <a:p>
            <a:endParaRPr lang="en-GB" baseline="0" dirty="0"/>
          </a:p>
          <a:p>
            <a:pPr marL="171450" indent="-171450">
              <a:buFont typeface="Arial" panose="020B0604020202020204" pitchFamily="34" charset="0"/>
              <a:buChar char="•"/>
            </a:pPr>
            <a:r>
              <a:rPr lang="en-GB" baseline="0" dirty="0"/>
              <a:t>Have a bell to attract attention of staff</a:t>
            </a:r>
          </a:p>
          <a:p>
            <a:pPr marL="171450" indent="-171450">
              <a:buFont typeface="Arial" panose="020B0604020202020204" pitchFamily="34" charset="0"/>
              <a:buChar char="•"/>
            </a:pPr>
            <a:r>
              <a:rPr lang="en-GB" baseline="0" dirty="0"/>
              <a:t>Buy a ramp (if it would fit)</a:t>
            </a:r>
          </a:p>
          <a:p>
            <a:pPr marL="171450" indent="-171450">
              <a:buFont typeface="Arial" panose="020B0604020202020204" pitchFamily="34" charset="0"/>
              <a:buChar char="•"/>
            </a:pPr>
            <a:r>
              <a:rPr lang="en-GB" baseline="0" dirty="0"/>
              <a:t>Keep aisles clear</a:t>
            </a:r>
          </a:p>
          <a:p>
            <a:pPr marL="171450" indent="-171450">
              <a:buFont typeface="Arial" panose="020B0604020202020204" pitchFamily="34" charset="0"/>
              <a:buChar char="•"/>
            </a:pPr>
            <a:r>
              <a:rPr lang="en-GB" baseline="0" dirty="0"/>
              <a:t>Add handrails to either side of the step for support</a:t>
            </a:r>
          </a:p>
          <a:p>
            <a:pPr marL="171450" indent="-171450">
              <a:buFont typeface="Arial" panose="020B0604020202020204" pitchFamily="34" charset="0"/>
              <a:buChar char="•"/>
            </a:pPr>
            <a:r>
              <a:rPr lang="en-GB" baseline="0" dirty="0"/>
              <a:t>Have some seating available, particularly where people may need to queue</a:t>
            </a:r>
          </a:p>
          <a:p>
            <a:pPr marL="171450" indent="-171450">
              <a:buFont typeface="Arial" panose="020B0604020202020204" pitchFamily="34" charset="0"/>
              <a:buChar char="•"/>
            </a:pPr>
            <a:r>
              <a:rPr lang="en-GB" baseline="0" dirty="0"/>
              <a:t>Train staff in how best to provide assistance</a:t>
            </a:r>
          </a:p>
          <a:p>
            <a:endParaRPr lang="en-GB" dirty="0"/>
          </a:p>
          <a:p>
            <a:endParaRPr lang="en-GB" dirty="0"/>
          </a:p>
        </p:txBody>
      </p:sp>
      <p:sp>
        <p:nvSpPr>
          <p:cNvPr id="4" name="Slide Number Placeholder 3"/>
          <p:cNvSpPr>
            <a:spLocks noGrp="1"/>
          </p:cNvSpPr>
          <p:nvPr>
            <p:ph type="sldNum" sz="quarter" idx="10"/>
          </p:nvPr>
        </p:nvSpPr>
        <p:spPr/>
        <p:txBody>
          <a:bodyPr/>
          <a:lstStyle/>
          <a:p>
            <a:fld id="{052ECE2B-7742-4BE8-9A47-9BF558FB86CA}" type="slidenum">
              <a:rPr lang="en-GB" smtClean="0"/>
              <a:t>9</a:t>
            </a:fld>
            <a:endParaRPr lang="en-GB"/>
          </a:p>
        </p:txBody>
      </p:sp>
    </p:spTree>
    <p:extLst>
      <p:ext uri="{BB962C8B-B14F-4D97-AF65-F5344CB8AC3E}">
        <p14:creationId xmlns:p14="http://schemas.microsoft.com/office/powerpoint/2010/main" val="90719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572CA2-89F7-4F2B-BD8A-DDEB1977310F}"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284063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572CA2-89F7-4F2B-BD8A-DDEB1977310F}"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78126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572CA2-89F7-4F2B-BD8A-DDEB1977310F}"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144849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572CA2-89F7-4F2B-BD8A-DDEB1977310F}"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201615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72CA2-89F7-4F2B-BD8A-DDEB1977310F}"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404835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572CA2-89F7-4F2B-BD8A-DDEB1977310F}"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27950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572CA2-89F7-4F2B-BD8A-DDEB1977310F}" type="datetimeFigureOut">
              <a:rPr lang="en-GB" smtClean="0"/>
              <a:t>29/11/2023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92222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572CA2-89F7-4F2B-BD8A-DDEB1977310F}"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334115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72CA2-89F7-4F2B-BD8A-DDEB1977310F}"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19267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572CA2-89F7-4F2B-BD8A-DDEB1977310F}"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195061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572CA2-89F7-4F2B-BD8A-DDEB1977310F}"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ECD4BD-71EB-4D0E-8261-5605E8003757}" type="slidenum">
              <a:rPr lang="en-GB" smtClean="0"/>
              <a:t>‹#›</a:t>
            </a:fld>
            <a:endParaRPr lang="en-GB"/>
          </a:p>
        </p:txBody>
      </p:sp>
    </p:spTree>
    <p:extLst>
      <p:ext uri="{BB962C8B-B14F-4D97-AF65-F5344CB8AC3E}">
        <p14:creationId xmlns:p14="http://schemas.microsoft.com/office/powerpoint/2010/main" val="270744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72CA2-89F7-4F2B-BD8A-DDEB1977310F}" type="datetimeFigureOut">
              <a:rPr lang="en-GB" smtClean="0"/>
              <a:t>29/11/2023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CD4BD-71EB-4D0E-8261-5605E8003757}" type="slidenum">
              <a:rPr lang="en-GB" smtClean="0"/>
              <a:t>‹#›</a:t>
            </a:fld>
            <a:endParaRPr lang="en-GB"/>
          </a:p>
        </p:txBody>
      </p:sp>
    </p:spTree>
    <p:extLst>
      <p:ext uri="{BB962C8B-B14F-4D97-AF65-F5344CB8AC3E}">
        <p14:creationId xmlns:p14="http://schemas.microsoft.com/office/powerpoint/2010/main" val="380375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isitengland.org/acce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Accessible &amp; Inclusive Tourism Slides </a:t>
            </a:r>
          </a:p>
        </p:txBody>
      </p:sp>
      <p:sp>
        <p:nvSpPr>
          <p:cNvPr id="3" name="Content Placeholder 2"/>
          <p:cNvSpPr>
            <a:spLocks noGrp="1"/>
          </p:cNvSpPr>
          <p:nvPr>
            <p:ph sz="half" idx="1"/>
          </p:nvPr>
        </p:nvSpPr>
        <p:spPr/>
        <p:txBody>
          <a:bodyPr>
            <a:normAutofit/>
          </a:bodyPr>
          <a:lstStyle/>
          <a:p>
            <a:r>
              <a:rPr lang="en-GB" dirty="0"/>
              <a:t>17 slides</a:t>
            </a:r>
          </a:p>
          <a:p>
            <a:r>
              <a:rPr lang="en-GB" dirty="0"/>
              <a:t>For use as part of staff induction and refresher training</a:t>
            </a:r>
          </a:p>
          <a:p>
            <a:r>
              <a:rPr lang="en-GB" dirty="0"/>
              <a:t>An introduction to disability and providing access for all</a:t>
            </a:r>
          </a:p>
          <a:p>
            <a:r>
              <a:rPr lang="en-GB" dirty="0"/>
              <a:t>2 activities to facilitate discussion</a:t>
            </a:r>
          </a:p>
          <a:p>
            <a:r>
              <a:rPr lang="en-GB" dirty="0"/>
              <a:t>Detailed supporting notes for the trainer to follow.</a:t>
            </a:r>
          </a:p>
          <a:p>
            <a:endParaRPr lang="en-GB" dirty="0"/>
          </a:p>
        </p:txBody>
      </p:sp>
      <p:pic>
        <p:nvPicPr>
          <p:cNvPr id="7" name="Content Placeholder 6" descr="A visually impaired woman receiving a room key from a hotel receptionist" title="Illustrative image for the introduction slide"/>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858125" y="1550500"/>
            <a:ext cx="3073731" cy="4585520"/>
          </a:xfrm>
        </p:spPr>
      </p:pic>
      <p:sp>
        <p:nvSpPr>
          <p:cNvPr id="8" name="TextBox 7"/>
          <p:cNvSpPr txBox="1"/>
          <p:nvPr/>
        </p:nvSpPr>
        <p:spPr>
          <a:xfrm>
            <a:off x="8899432" y="6492875"/>
            <a:ext cx="3292568" cy="369332"/>
          </a:xfrm>
          <a:prstGeom prst="rect">
            <a:avLst/>
          </a:prstGeom>
          <a:noFill/>
        </p:spPr>
        <p:txBody>
          <a:bodyPr wrap="none" rtlCol="0">
            <a:spAutoFit/>
          </a:bodyPr>
          <a:lstStyle/>
          <a:p>
            <a:r>
              <a:rPr lang="en-GB" dirty="0"/>
              <a:t>Credit: VisitEngland/Pawel Libera</a:t>
            </a:r>
          </a:p>
        </p:txBody>
      </p:sp>
    </p:spTree>
    <p:extLst>
      <p:ext uri="{BB962C8B-B14F-4D97-AF65-F5344CB8AC3E}">
        <p14:creationId xmlns:p14="http://schemas.microsoft.com/office/powerpoint/2010/main" val="20275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Sensory impairment</a:t>
            </a:r>
          </a:p>
        </p:txBody>
      </p:sp>
      <p:sp>
        <p:nvSpPr>
          <p:cNvPr id="3" name="Content Placeholder 2"/>
          <p:cNvSpPr>
            <a:spLocks noGrp="1"/>
          </p:cNvSpPr>
          <p:nvPr>
            <p:ph idx="1"/>
          </p:nvPr>
        </p:nvSpPr>
        <p:spPr>
          <a:xfrm>
            <a:off x="838200" y="1825625"/>
            <a:ext cx="6736307" cy="4351338"/>
          </a:xfrm>
        </p:spPr>
        <p:txBody>
          <a:bodyPr>
            <a:normAutofit/>
          </a:bodyPr>
          <a:lstStyle/>
          <a:p>
            <a:r>
              <a:rPr lang="en-GB" dirty="0"/>
              <a:t>Sensory impairment refers to losing your sight or hearing</a:t>
            </a:r>
          </a:p>
          <a:p>
            <a:r>
              <a:rPr lang="en-GB" dirty="0"/>
              <a:t>Hearing loss is one of the most common impairments in the UK and linked to getting older</a:t>
            </a:r>
          </a:p>
          <a:p>
            <a:r>
              <a:rPr lang="en-GB" dirty="0"/>
              <a:t>By 2035 it is estimated that there will be 14.2 million people in the UK with hearing loss</a:t>
            </a:r>
          </a:p>
          <a:p>
            <a:r>
              <a:rPr lang="en-GB" dirty="0"/>
              <a:t>Just like mobility impairment, sensory impairment may not be obvious.</a:t>
            </a:r>
          </a:p>
          <a:p>
            <a:endParaRPr lang="en-GB" dirty="0"/>
          </a:p>
        </p:txBody>
      </p:sp>
      <p:pic>
        <p:nvPicPr>
          <p:cNvPr id="4" name="Picture 3" descr="A woman with hearing loss signing to the camera" title="Illustrative image for sli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127" y="1146412"/>
            <a:ext cx="3461982" cy="5192974"/>
          </a:xfrm>
          <a:prstGeom prst="rect">
            <a:avLst/>
          </a:prstGeom>
        </p:spPr>
      </p:pic>
      <p:sp>
        <p:nvSpPr>
          <p:cNvPr id="5" name="TextBox 4"/>
          <p:cNvSpPr txBox="1"/>
          <p:nvPr/>
        </p:nvSpPr>
        <p:spPr>
          <a:xfrm>
            <a:off x="8899432" y="6488668"/>
            <a:ext cx="3292568" cy="369332"/>
          </a:xfrm>
          <a:prstGeom prst="rect">
            <a:avLst/>
          </a:prstGeom>
          <a:noFill/>
        </p:spPr>
        <p:txBody>
          <a:bodyPr wrap="none" rtlCol="0">
            <a:spAutoFit/>
          </a:bodyPr>
          <a:lstStyle/>
          <a:p>
            <a:r>
              <a:rPr lang="en-GB" dirty="0"/>
              <a:t>Credit: VisitEngland/Pawel Libera</a:t>
            </a:r>
          </a:p>
        </p:txBody>
      </p:sp>
    </p:spTree>
    <p:extLst>
      <p:ext uri="{BB962C8B-B14F-4D97-AF65-F5344CB8AC3E}">
        <p14:creationId xmlns:p14="http://schemas.microsoft.com/office/powerpoint/2010/main" val="196289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Who might the following help?</a:t>
            </a:r>
          </a:p>
        </p:txBody>
      </p:sp>
      <p:graphicFrame>
        <p:nvGraphicFramePr>
          <p:cNvPr id="4" name="Content Placeholder 3" descr="Contents of slide 10&#10;&#10;A visual fill in the blank answers table for who the following might help: hearing loop, sign language, large print and assistance dogs." title="Contents of slide 10"/>
          <p:cNvGraphicFramePr>
            <a:graphicFrameLocks noGrp="1"/>
          </p:cNvGraphicFramePr>
          <p:nvPr>
            <p:ph idx="1"/>
            <p:extLst>
              <p:ext uri="{D42A27DB-BD31-4B8C-83A1-F6EECF244321}">
                <p14:modId xmlns:p14="http://schemas.microsoft.com/office/powerpoint/2010/main" val="1705202085"/>
              </p:ext>
            </p:extLst>
          </p:nvPr>
        </p:nvGraphicFramePr>
        <p:xfrm>
          <a:off x="86106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17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Who might the following help? Answers</a:t>
            </a:r>
          </a:p>
        </p:txBody>
      </p:sp>
      <p:graphicFrame>
        <p:nvGraphicFramePr>
          <p:cNvPr id="4" name="Content Placeholder 3" descr="Answers to the previous slide exercise on who hearing loops, sign language , large print and assistance dogs may help. Answers are people with hearing loss, people with hearing loss, people with a visual impairment and people with a wide range of impairments." title="Contents of slide 11"/>
          <p:cNvGraphicFramePr>
            <a:graphicFrameLocks noGrp="1"/>
          </p:cNvGraphicFramePr>
          <p:nvPr>
            <p:ph idx="1"/>
            <p:extLst>
              <p:ext uri="{D42A27DB-BD31-4B8C-83A1-F6EECF244321}">
                <p14:modId xmlns:p14="http://schemas.microsoft.com/office/powerpoint/2010/main" val="9905941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73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Learning disability</a:t>
            </a:r>
          </a:p>
        </p:txBody>
      </p:sp>
      <p:sp>
        <p:nvSpPr>
          <p:cNvPr id="3" name="Content Placeholder 2"/>
          <p:cNvSpPr>
            <a:spLocks noGrp="1"/>
          </p:cNvSpPr>
          <p:nvPr>
            <p:ph idx="1"/>
          </p:nvPr>
        </p:nvSpPr>
        <p:spPr>
          <a:xfrm>
            <a:off x="838201" y="1825625"/>
            <a:ext cx="6354170" cy="3769957"/>
          </a:xfrm>
        </p:spPr>
        <p:txBody>
          <a:bodyPr>
            <a:normAutofit fontScale="92500" lnSpcReduction="10000"/>
          </a:bodyPr>
          <a:lstStyle/>
          <a:p>
            <a:r>
              <a:rPr lang="en-GB" dirty="0"/>
              <a:t>Caused by the way the brain develops before, during or soon after birth</a:t>
            </a:r>
          </a:p>
          <a:p>
            <a:r>
              <a:rPr lang="en-GB" dirty="0"/>
              <a:t>There are 1.5 million people in the UK with a learning disability</a:t>
            </a:r>
          </a:p>
          <a:p>
            <a:r>
              <a:rPr lang="en-GB" dirty="0"/>
              <a:t>It includes conditions like Down’s Syndrome</a:t>
            </a:r>
          </a:p>
          <a:p>
            <a:r>
              <a:rPr lang="en-GB" dirty="0"/>
              <a:t>People with a learning disability find it harder to –</a:t>
            </a:r>
          </a:p>
          <a:p>
            <a:pPr lvl="1"/>
            <a:r>
              <a:rPr lang="en-GB" dirty="0"/>
              <a:t>Learn</a:t>
            </a:r>
          </a:p>
          <a:p>
            <a:pPr lvl="1"/>
            <a:r>
              <a:rPr lang="en-GB" dirty="0"/>
              <a:t>Understand</a:t>
            </a:r>
          </a:p>
          <a:p>
            <a:pPr lvl="1"/>
            <a:r>
              <a:rPr lang="en-GB" dirty="0"/>
              <a:t>Communicate.</a:t>
            </a:r>
          </a:p>
          <a:p>
            <a:pPr marL="457200" lvl="1" indent="0">
              <a:buNone/>
            </a:pPr>
            <a:endParaRPr lang="en-GB" dirty="0"/>
          </a:p>
        </p:txBody>
      </p:sp>
      <p:sp>
        <p:nvSpPr>
          <p:cNvPr id="6" name="TextBox 5"/>
          <p:cNvSpPr txBox="1"/>
          <p:nvPr/>
        </p:nvSpPr>
        <p:spPr>
          <a:xfrm>
            <a:off x="832513" y="5581935"/>
            <a:ext cx="4295150" cy="800219"/>
          </a:xfrm>
          <a:prstGeom prst="rect">
            <a:avLst/>
          </a:prstGeom>
          <a:noFill/>
        </p:spPr>
        <p:txBody>
          <a:bodyPr wrap="none" rtlCol="0">
            <a:spAutoFit/>
          </a:bodyPr>
          <a:lstStyle/>
          <a:p>
            <a:pPr marL="0" lvl="1"/>
            <a:r>
              <a:rPr lang="en-GB" sz="2800" b="1" dirty="0">
                <a:solidFill>
                  <a:srgbClr val="C00000"/>
                </a:solidFill>
              </a:rPr>
              <a:t>What could you do to help?</a:t>
            </a:r>
            <a:endParaRPr lang="en-GB" sz="2800" dirty="0">
              <a:solidFill>
                <a:srgbClr val="C00000"/>
              </a:solidFill>
            </a:endParaRPr>
          </a:p>
          <a:p>
            <a:endParaRPr lang="en-GB" dirty="0"/>
          </a:p>
        </p:txBody>
      </p:sp>
      <p:pic>
        <p:nvPicPr>
          <p:cNvPr id="5" name="Picture 4" descr="A girl with Downs Syndrome playing with a member of staff at an attraction" title="Illustrative image for sli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9408" y="1351127"/>
            <a:ext cx="3891945" cy="4933666"/>
          </a:xfrm>
          <a:prstGeom prst="rect">
            <a:avLst/>
          </a:prstGeom>
        </p:spPr>
      </p:pic>
      <p:sp>
        <p:nvSpPr>
          <p:cNvPr id="7" name="TextBox 6"/>
          <p:cNvSpPr txBox="1"/>
          <p:nvPr/>
        </p:nvSpPr>
        <p:spPr>
          <a:xfrm>
            <a:off x="8899432" y="6382789"/>
            <a:ext cx="3292568" cy="369332"/>
          </a:xfrm>
          <a:prstGeom prst="rect">
            <a:avLst/>
          </a:prstGeom>
          <a:noFill/>
        </p:spPr>
        <p:txBody>
          <a:bodyPr wrap="none" rtlCol="0">
            <a:spAutoFit/>
          </a:bodyPr>
          <a:lstStyle/>
          <a:p>
            <a:r>
              <a:rPr lang="en-GB" dirty="0"/>
              <a:t>Credit: VisitEngland/Pawel Libera</a:t>
            </a:r>
          </a:p>
        </p:txBody>
      </p:sp>
    </p:spTree>
    <p:extLst>
      <p:ext uri="{BB962C8B-B14F-4D97-AF65-F5344CB8AC3E}">
        <p14:creationId xmlns:p14="http://schemas.microsoft.com/office/powerpoint/2010/main" val="147257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Autism</a:t>
            </a:r>
          </a:p>
        </p:txBody>
      </p:sp>
      <p:sp>
        <p:nvSpPr>
          <p:cNvPr id="3" name="Content Placeholder 2"/>
          <p:cNvSpPr>
            <a:spLocks noGrp="1"/>
          </p:cNvSpPr>
          <p:nvPr>
            <p:ph idx="1"/>
          </p:nvPr>
        </p:nvSpPr>
        <p:spPr>
          <a:xfrm>
            <a:off x="838200" y="1825625"/>
            <a:ext cx="7227627" cy="4351338"/>
          </a:xfrm>
        </p:spPr>
        <p:txBody>
          <a:bodyPr>
            <a:normAutofit fontScale="77500" lnSpcReduction="20000"/>
          </a:bodyPr>
          <a:lstStyle/>
          <a:p>
            <a:pPr marL="0" indent="0">
              <a:buNone/>
            </a:pPr>
            <a:r>
              <a:rPr lang="en-GB" dirty="0"/>
              <a:t>Autism can mean that people have difficulty understanding –</a:t>
            </a:r>
          </a:p>
          <a:p>
            <a:pPr marL="0" indent="0">
              <a:buNone/>
            </a:pPr>
            <a:endParaRPr lang="en-GB" dirty="0"/>
          </a:p>
          <a:p>
            <a:pPr lvl="1"/>
            <a:r>
              <a:rPr lang="en-GB" sz="2600" dirty="0"/>
              <a:t>body language and holding conversations</a:t>
            </a:r>
          </a:p>
          <a:p>
            <a:pPr lvl="1"/>
            <a:r>
              <a:rPr lang="en-GB" sz="2600" dirty="0"/>
              <a:t>other people’s emotions or reactions</a:t>
            </a:r>
          </a:p>
          <a:p>
            <a:pPr lvl="1"/>
            <a:r>
              <a:rPr lang="en-GB" sz="2600" dirty="0"/>
              <a:t>the consequences of actions</a:t>
            </a:r>
          </a:p>
          <a:p>
            <a:pPr lvl="1"/>
            <a:endParaRPr lang="en-GB" dirty="0"/>
          </a:p>
          <a:p>
            <a:r>
              <a:rPr lang="en-GB" dirty="0"/>
              <a:t>Asperger's syndrome is a type of autism.</a:t>
            </a:r>
          </a:p>
          <a:p>
            <a:pPr marL="0" indent="0">
              <a:buNone/>
            </a:pPr>
            <a:endParaRPr lang="en-GB" sz="1200" dirty="0"/>
          </a:p>
          <a:p>
            <a:pPr marL="0" indent="0">
              <a:buNone/>
            </a:pPr>
            <a:r>
              <a:rPr lang="en-GB" b="1" dirty="0"/>
              <a:t>‘People with autism can find loud noises physically painful’ </a:t>
            </a:r>
          </a:p>
          <a:p>
            <a:pPr marL="0" indent="0">
              <a:buNone/>
            </a:pPr>
            <a:r>
              <a:rPr lang="en-GB" b="1" dirty="0">
                <a:solidFill>
                  <a:srgbClr val="C00000"/>
                </a:solidFill>
              </a:rPr>
              <a:t>True or False?</a:t>
            </a:r>
          </a:p>
          <a:p>
            <a:pPr marL="0" indent="0">
              <a:buNone/>
            </a:pPr>
            <a:endParaRPr lang="en-GB" b="1" dirty="0">
              <a:solidFill>
                <a:srgbClr val="FF0000"/>
              </a:solidFill>
            </a:endParaRPr>
          </a:p>
          <a:p>
            <a:pPr marL="0" lvl="1" indent="0">
              <a:spcBef>
                <a:spcPts val="1000"/>
              </a:spcBef>
              <a:buNone/>
            </a:pPr>
            <a:r>
              <a:rPr lang="en-GB" sz="2800" b="1" dirty="0">
                <a:solidFill>
                  <a:srgbClr val="C00000"/>
                </a:solidFill>
              </a:rPr>
              <a:t>What could you do to help?</a:t>
            </a:r>
          </a:p>
        </p:txBody>
      </p:sp>
      <p:pic>
        <p:nvPicPr>
          <p:cNvPr id="5" name="Picture 4" descr="Sensory lighting tubes" title="Illustrative image for slid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9865" y="1078173"/>
            <a:ext cx="3561628" cy="5320117"/>
          </a:xfrm>
          <a:prstGeom prst="rect">
            <a:avLst/>
          </a:prstGeom>
        </p:spPr>
      </p:pic>
    </p:spTree>
    <p:extLst>
      <p:ext uri="{BB962C8B-B14F-4D97-AF65-F5344CB8AC3E}">
        <p14:creationId xmlns:p14="http://schemas.microsoft.com/office/powerpoint/2010/main" val="198325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Dementia</a:t>
            </a:r>
          </a:p>
        </p:txBody>
      </p:sp>
      <p:sp>
        <p:nvSpPr>
          <p:cNvPr id="3" name="Content Placeholder 2"/>
          <p:cNvSpPr>
            <a:spLocks noGrp="1"/>
          </p:cNvSpPr>
          <p:nvPr>
            <p:ph idx="1"/>
          </p:nvPr>
        </p:nvSpPr>
        <p:spPr>
          <a:xfrm>
            <a:off x="838200" y="1825625"/>
            <a:ext cx="8305800" cy="5247528"/>
          </a:xfrm>
        </p:spPr>
        <p:txBody>
          <a:bodyPr>
            <a:noAutofit/>
          </a:bodyPr>
          <a:lstStyle/>
          <a:p>
            <a:r>
              <a:rPr lang="en-GB" sz="2000" dirty="0">
                <a:effectLst/>
                <a:ea typeface="Arial" panose="020B0604020202020204" pitchFamily="34" charset="0"/>
              </a:rPr>
              <a:t>Diseases that impact different parts of the brain</a:t>
            </a:r>
          </a:p>
          <a:p>
            <a:r>
              <a:rPr lang="en-GB" sz="2000" dirty="0">
                <a:effectLst/>
                <a:ea typeface="Arial" panose="020B0604020202020204" pitchFamily="34" charset="0"/>
              </a:rPr>
              <a:t>The most common type is Alzheimer’s disease</a:t>
            </a:r>
          </a:p>
          <a:p>
            <a:r>
              <a:rPr lang="en-GB" sz="2000" dirty="0">
                <a:effectLst/>
                <a:ea typeface="Arial" panose="020B0604020202020204" pitchFamily="34" charset="0"/>
              </a:rPr>
              <a:t>By 2040 1.6 million people in the UK will be living with dementia</a:t>
            </a:r>
          </a:p>
          <a:p>
            <a:pPr marL="0" indent="0">
              <a:buNone/>
            </a:pPr>
            <a:endParaRPr lang="en-GB" sz="2000" dirty="0"/>
          </a:p>
          <a:p>
            <a:pPr marL="0" indent="0">
              <a:buNone/>
            </a:pPr>
            <a:r>
              <a:rPr lang="en-GB" sz="2000" b="1" dirty="0">
                <a:effectLst/>
                <a:ea typeface="Arial" panose="020B0604020202020204" pitchFamily="34" charset="0"/>
              </a:rPr>
              <a:t>A person with dementia might experience confusion and have issues with:</a:t>
            </a:r>
          </a:p>
          <a:p>
            <a:r>
              <a:rPr lang="en-GB" sz="2000" dirty="0">
                <a:effectLst/>
                <a:ea typeface="Arial" panose="020B0604020202020204" pitchFamily="34" charset="0"/>
              </a:rPr>
              <a:t>Day-to-day memory</a:t>
            </a:r>
          </a:p>
          <a:p>
            <a:r>
              <a:rPr lang="en-GB" sz="2000" dirty="0">
                <a:ea typeface="Arial" panose="020B0604020202020204" pitchFamily="34" charset="0"/>
              </a:rPr>
              <a:t>Concentrating, planning and organising</a:t>
            </a:r>
          </a:p>
          <a:p>
            <a:r>
              <a:rPr lang="en-GB" sz="2000" dirty="0">
                <a:effectLst/>
                <a:ea typeface="Arial" panose="020B0604020202020204" pitchFamily="34" charset="0"/>
              </a:rPr>
              <a:t>Language</a:t>
            </a:r>
          </a:p>
          <a:p>
            <a:r>
              <a:rPr lang="en-GB" sz="2000" dirty="0">
                <a:effectLst/>
                <a:ea typeface="Arial" panose="020B0604020202020204" pitchFamily="34" charset="0"/>
              </a:rPr>
              <a:t>Orientation</a:t>
            </a:r>
          </a:p>
          <a:p>
            <a:r>
              <a:rPr lang="en-GB" sz="2000" dirty="0">
                <a:effectLst/>
                <a:ea typeface="Arial" panose="020B0604020202020204" pitchFamily="34" charset="0"/>
              </a:rPr>
              <a:t>Visual perception</a:t>
            </a:r>
          </a:p>
          <a:p>
            <a:r>
              <a:rPr lang="en-GB" sz="2000" dirty="0">
                <a:ea typeface="Arial" panose="020B0604020202020204" pitchFamily="34" charset="0"/>
              </a:rPr>
              <a:t>Processing information.</a:t>
            </a:r>
            <a:endParaRPr lang="en-GB" sz="2000" b="1" dirty="0">
              <a:solidFill>
                <a:srgbClr val="FF0000"/>
              </a:solidFill>
            </a:endParaRPr>
          </a:p>
          <a:p>
            <a:pPr marL="0" lvl="1" indent="0">
              <a:spcBef>
                <a:spcPts val="1000"/>
              </a:spcBef>
              <a:buNone/>
            </a:pPr>
            <a:r>
              <a:rPr lang="en-GB" sz="2000" b="1" dirty="0">
                <a:solidFill>
                  <a:srgbClr val="C00000"/>
                </a:solidFill>
              </a:rPr>
              <a:t>What could you do to help?</a:t>
            </a:r>
          </a:p>
        </p:txBody>
      </p:sp>
    </p:spTree>
    <p:extLst>
      <p:ext uri="{BB962C8B-B14F-4D97-AF65-F5344CB8AC3E}">
        <p14:creationId xmlns:p14="http://schemas.microsoft.com/office/powerpoint/2010/main" val="277207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Summary</a:t>
            </a:r>
          </a:p>
        </p:txBody>
      </p:sp>
      <p:sp>
        <p:nvSpPr>
          <p:cNvPr id="3" name="Content Placeholder 2"/>
          <p:cNvSpPr>
            <a:spLocks noGrp="1"/>
          </p:cNvSpPr>
          <p:nvPr>
            <p:ph idx="1"/>
          </p:nvPr>
        </p:nvSpPr>
        <p:spPr>
          <a:xfrm>
            <a:off x="849630" y="1825625"/>
            <a:ext cx="10515600" cy="4351338"/>
          </a:xfrm>
        </p:spPr>
        <p:txBody>
          <a:bodyPr>
            <a:normAutofit fontScale="92500" lnSpcReduction="10000"/>
          </a:bodyPr>
          <a:lstStyle/>
          <a:p>
            <a:r>
              <a:rPr lang="en-GB" dirty="0"/>
              <a:t>This is just a short introduction</a:t>
            </a:r>
          </a:p>
          <a:p>
            <a:r>
              <a:rPr lang="en-GB" dirty="0"/>
              <a:t>Try and apply it to our tourism venue and your role</a:t>
            </a:r>
          </a:p>
          <a:p>
            <a:pPr lvl="1"/>
            <a:r>
              <a:rPr lang="en-GB" dirty="0"/>
              <a:t>Are there barriers?</a:t>
            </a:r>
          </a:p>
          <a:p>
            <a:pPr lvl="1"/>
            <a:r>
              <a:rPr lang="en-GB" dirty="0"/>
              <a:t>How can you help your customers?</a:t>
            </a:r>
          </a:p>
          <a:p>
            <a:r>
              <a:rPr lang="en-GB" dirty="0"/>
              <a:t>Think about the most appropriate language</a:t>
            </a:r>
          </a:p>
          <a:p>
            <a:r>
              <a:rPr lang="en-GB" dirty="0"/>
              <a:t>Learn as much as you can about disability and accessible tourism.</a:t>
            </a:r>
          </a:p>
          <a:p>
            <a:pPr marL="0" indent="0">
              <a:buNone/>
            </a:pPr>
            <a:endParaRPr lang="en-GB" dirty="0">
              <a:hlinkClick r:id="rId3"/>
            </a:endParaRPr>
          </a:p>
          <a:p>
            <a:pPr marL="0" indent="0">
              <a:buNone/>
            </a:pPr>
            <a:r>
              <a:rPr lang="en-GB" dirty="0">
                <a:hlinkClick r:id="rId3"/>
              </a:rPr>
              <a:t>Visit the VisitEngland Business Advice Hub for more guidance.</a:t>
            </a:r>
            <a:endParaRPr lang="en-GB" dirty="0"/>
          </a:p>
          <a:p>
            <a:pPr marL="0" indent="0">
              <a:buNone/>
            </a:pPr>
            <a:endParaRPr lang="en-GB" dirty="0"/>
          </a:p>
          <a:p>
            <a:pPr marL="0" indent="0">
              <a:buNone/>
            </a:pPr>
            <a:r>
              <a:rPr lang="en-GB" b="1" dirty="0">
                <a:solidFill>
                  <a:srgbClr val="C00000"/>
                </a:solidFill>
              </a:rPr>
              <a:t>Good customer service is at the heart of providing an accessible service</a:t>
            </a:r>
          </a:p>
        </p:txBody>
      </p:sp>
    </p:spTree>
    <p:extLst>
      <p:ext uri="{BB962C8B-B14F-4D97-AF65-F5344CB8AC3E}">
        <p14:creationId xmlns:p14="http://schemas.microsoft.com/office/powerpoint/2010/main" val="191231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Activities</a:t>
            </a:r>
          </a:p>
        </p:txBody>
      </p:sp>
      <p:sp>
        <p:nvSpPr>
          <p:cNvPr id="3" name="Content Placeholder 2"/>
          <p:cNvSpPr>
            <a:spLocks noGrp="1"/>
          </p:cNvSpPr>
          <p:nvPr>
            <p:ph idx="1"/>
          </p:nvPr>
        </p:nvSpPr>
        <p:spPr/>
        <p:txBody>
          <a:bodyPr>
            <a:normAutofit fontScale="77500" lnSpcReduction="20000"/>
          </a:bodyPr>
          <a:lstStyle/>
          <a:p>
            <a:pPr marL="0" indent="0">
              <a:buNone/>
            </a:pPr>
            <a:r>
              <a:rPr lang="en-GB" b="1" dirty="0">
                <a:solidFill>
                  <a:srgbClr val="C00000"/>
                </a:solidFill>
              </a:rPr>
              <a:t>Activity 1</a:t>
            </a:r>
          </a:p>
          <a:p>
            <a:pPr marL="0" indent="0">
              <a:buNone/>
            </a:pPr>
            <a:r>
              <a:rPr lang="en-GB" dirty="0"/>
              <a:t>Look around your venue what could be a challenge for people with –</a:t>
            </a:r>
          </a:p>
          <a:p>
            <a:r>
              <a:rPr lang="en-GB" dirty="0"/>
              <a:t>Visual impairment</a:t>
            </a:r>
          </a:p>
          <a:p>
            <a:r>
              <a:rPr lang="en-GB" dirty="0"/>
              <a:t>Hearing loss</a:t>
            </a:r>
          </a:p>
          <a:p>
            <a:r>
              <a:rPr lang="en-GB" dirty="0"/>
              <a:t>Mobility impairment</a:t>
            </a:r>
          </a:p>
          <a:p>
            <a:r>
              <a:rPr lang="en-GB" dirty="0"/>
              <a:t>Autism</a:t>
            </a:r>
          </a:p>
          <a:p>
            <a:pPr marL="0" indent="0">
              <a:buNone/>
            </a:pPr>
            <a:endParaRPr lang="en-GB" dirty="0"/>
          </a:p>
          <a:p>
            <a:pPr marL="0" indent="0">
              <a:buNone/>
            </a:pPr>
            <a:r>
              <a:rPr lang="en-GB" b="1" dirty="0">
                <a:solidFill>
                  <a:srgbClr val="C00000"/>
                </a:solidFill>
              </a:rPr>
              <a:t>Activity 2</a:t>
            </a:r>
          </a:p>
          <a:p>
            <a:pPr marL="0" indent="0">
              <a:buNone/>
            </a:pPr>
            <a:r>
              <a:rPr lang="en-GB" dirty="0"/>
              <a:t>Discuss together which language is most appropriate to use –</a:t>
            </a:r>
          </a:p>
          <a:p>
            <a:r>
              <a:rPr lang="en-GB" dirty="0"/>
              <a:t>Wheelchair bound / Wheelchair user</a:t>
            </a:r>
          </a:p>
          <a:p>
            <a:r>
              <a:rPr lang="en-GB" dirty="0"/>
              <a:t>Able bodied / Non disabled</a:t>
            </a:r>
          </a:p>
          <a:p>
            <a:r>
              <a:rPr lang="en-GB" dirty="0"/>
              <a:t>Mary suffers from arthritis / Mary has arthritis</a:t>
            </a:r>
          </a:p>
          <a:p>
            <a:pPr marL="0" indent="0">
              <a:buNone/>
            </a:pPr>
            <a:endParaRPr lang="en-GB" dirty="0"/>
          </a:p>
        </p:txBody>
      </p:sp>
    </p:spTree>
    <p:extLst>
      <p:ext uri="{BB962C8B-B14F-4D97-AF65-F5344CB8AC3E}">
        <p14:creationId xmlns:p14="http://schemas.microsoft.com/office/powerpoint/2010/main" val="86887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normAutofit/>
          </a:bodyPr>
          <a:lstStyle/>
          <a:p>
            <a:r>
              <a:rPr lang="en-GB" b="1" dirty="0">
                <a:solidFill>
                  <a:srgbClr val="002060"/>
                </a:solidFill>
              </a:rPr>
              <a:t>As a tourism business we need to be aware of the ‘Purple Pound’</a:t>
            </a:r>
          </a:p>
        </p:txBody>
      </p:sp>
      <p:sp>
        <p:nvSpPr>
          <p:cNvPr id="8" name="Content Placeholder 2"/>
          <p:cNvSpPr txBox="1">
            <a:spLocks/>
          </p:cNvSpPr>
          <p:nvPr/>
        </p:nvSpPr>
        <p:spPr>
          <a:xfrm>
            <a:off x="643890" y="1884065"/>
            <a:ext cx="98351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There are 16 million disabled people in the UK</a:t>
            </a:r>
          </a:p>
          <a:p>
            <a:r>
              <a:rPr lang="en-GB" dirty="0"/>
              <a:t>Disability affects 1 in 4 people in the UK</a:t>
            </a:r>
          </a:p>
          <a:p>
            <a:r>
              <a:rPr lang="en-GB" dirty="0"/>
              <a:t>75% of disabled people have left a business due to poor disability awareness</a:t>
            </a:r>
          </a:p>
          <a:p>
            <a:r>
              <a:rPr lang="en-GB" dirty="0"/>
              <a:t>Accessible tourism is worth £14.6 billion in England annually, with £6.7 billion spent on overnight stays.</a:t>
            </a:r>
          </a:p>
          <a:p>
            <a:endParaRPr lang="en-GB" dirty="0"/>
          </a:p>
          <a:p>
            <a:endParaRPr lang="en-GB" dirty="0"/>
          </a:p>
        </p:txBody>
      </p:sp>
    </p:spTree>
    <p:extLst>
      <p:ext uri="{BB962C8B-B14F-4D97-AF65-F5344CB8AC3E}">
        <p14:creationId xmlns:p14="http://schemas.microsoft.com/office/powerpoint/2010/main" val="420588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1 in 4 domestic trips in the UK are made by over 55s …</a:t>
            </a:r>
          </a:p>
        </p:txBody>
      </p:sp>
      <p:graphicFrame>
        <p:nvGraphicFramePr>
          <p:cNvPr id="4" name="Content Placeholder 3" descr="Contents of slide 3&#10;&#10;12.4 million people in the UK are over 65, which will increase to 1 in 4 people by 2050. The older we get the more likely we are to acquire a disability." title="Contents of slide 3"/>
          <p:cNvGraphicFramePr>
            <a:graphicFrameLocks noGrp="1"/>
          </p:cNvGraphicFramePr>
          <p:nvPr>
            <p:ph idx="1"/>
            <p:extLst>
              <p:ext uri="{D42A27DB-BD31-4B8C-83A1-F6EECF244321}">
                <p14:modId xmlns:p14="http://schemas.microsoft.com/office/powerpoint/2010/main" val="2742449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06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What is disability?</a:t>
            </a:r>
          </a:p>
        </p:txBody>
      </p:sp>
      <p:sp>
        <p:nvSpPr>
          <p:cNvPr id="3" name="Content Placeholder 2"/>
          <p:cNvSpPr>
            <a:spLocks noGrp="1"/>
          </p:cNvSpPr>
          <p:nvPr>
            <p:ph idx="1"/>
          </p:nvPr>
        </p:nvSpPr>
        <p:spPr>
          <a:xfrm>
            <a:off x="838200" y="1825625"/>
            <a:ext cx="6893859" cy="4351338"/>
          </a:xfrm>
        </p:spPr>
        <p:txBody>
          <a:bodyPr>
            <a:normAutofit fontScale="77500" lnSpcReduction="20000"/>
          </a:bodyPr>
          <a:lstStyle/>
          <a:p>
            <a:pPr marL="0" indent="0">
              <a:buNone/>
            </a:pPr>
            <a:r>
              <a:rPr lang="en-GB" b="1" dirty="0"/>
              <a:t>The term ‘disability’ covers a really wide </a:t>
            </a:r>
          </a:p>
          <a:p>
            <a:pPr marL="0" indent="0">
              <a:buNone/>
            </a:pPr>
            <a:r>
              <a:rPr lang="en-GB" b="1" dirty="0"/>
              <a:t>range of impairments.</a:t>
            </a:r>
          </a:p>
          <a:p>
            <a:pPr marL="0" indent="0">
              <a:buNone/>
            </a:pPr>
            <a:endParaRPr lang="en-GB" dirty="0"/>
          </a:p>
          <a:p>
            <a:r>
              <a:rPr lang="en-GB" dirty="0"/>
              <a:t>An impairment …</a:t>
            </a:r>
          </a:p>
          <a:p>
            <a:endParaRPr lang="en-GB" sz="2900" dirty="0"/>
          </a:p>
          <a:p>
            <a:pPr lvl="1"/>
            <a:r>
              <a:rPr lang="en-GB" sz="2900" dirty="0"/>
              <a:t>Can be physical or mental</a:t>
            </a:r>
          </a:p>
          <a:p>
            <a:pPr lvl="1"/>
            <a:r>
              <a:rPr lang="en-GB" sz="2900" dirty="0"/>
              <a:t>Will last more than 12 months</a:t>
            </a:r>
          </a:p>
          <a:p>
            <a:pPr lvl="1"/>
            <a:r>
              <a:rPr lang="en-GB" sz="2900" dirty="0"/>
              <a:t>Impact on everyday activities</a:t>
            </a:r>
          </a:p>
          <a:p>
            <a:pPr marL="0" indent="0">
              <a:buNone/>
            </a:pPr>
            <a:endParaRPr lang="en-GB" dirty="0"/>
          </a:p>
          <a:p>
            <a:pPr marL="0" indent="0">
              <a:buNone/>
            </a:pPr>
            <a:r>
              <a:rPr lang="en-GB" b="1" dirty="0"/>
              <a:t>Remember …</a:t>
            </a:r>
          </a:p>
          <a:p>
            <a:r>
              <a:rPr lang="en-GB" dirty="0"/>
              <a:t>A lot of disability is unseen</a:t>
            </a:r>
          </a:p>
          <a:p>
            <a:r>
              <a:rPr lang="en-GB" dirty="0"/>
              <a:t>Only a small percentage of disabled people are wheelchair users.</a:t>
            </a:r>
          </a:p>
          <a:p>
            <a:pPr marL="0" indent="0">
              <a:buNone/>
            </a:pPr>
            <a:endParaRPr lang="en-GB" dirty="0"/>
          </a:p>
          <a:p>
            <a:endParaRPr lang="en-GB" dirty="0"/>
          </a:p>
          <a:p>
            <a:endParaRPr lang="en-GB" dirty="0"/>
          </a:p>
        </p:txBody>
      </p:sp>
      <p:pic>
        <p:nvPicPr>
          <p:cNvPr id="6" name="Picture 5" descr="An elderly man wearing a red jumper and holding a walking stick" title="Illustrative image for sli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110" y="1197591"/>
            <a:ext cx="3411940" cy="5117910"/>
          </a:xfrm>
          <a:prstGeom prst="rect">
            <a:avLst/>
          </a:prstGeom>
        </p:spPr>
      </p:pic>
      <p:sp>
        <p:nvSpPr>
          <p:cNvPr id="7" name="TextBox 6"/>
          <p:cNvSpPr txBox="1"/>
          <p:nvPr/>
        </p:nvSpPr>
        <p:spPr>
          <a:xfrm>
            <a:off x="8899432" y="6488668"/>
            <a:ext cx="3292568" cy="369332"/>
          </a:xfrm>
          <a:prstGeom prst="rect">
            <a:avLst/>
          </a:prstGeom>
          <a:noFill/>
        </p:spPr>
        <p:txBody>
          <a:bodyPr wrap="none" rtlCol="0">
            <a:spAutoFit/>
          </a:bodyPr>
          <a:lstStyle/>
          <a:p>
            <a:r>
              <a:rPr lang="en-GB" dirty="0"/>
              <a:t>Credit: VisitEngland/Pawel Libera</a:t>
            </a:r>
          </a:p>
        </p:txBody>
      </p:sp>
    </p:spTree>
    <p:extLst>
      <p:ext uri="{BB962C8B-B14F-4D97-AF65-F5344CB8AC3E}">
        <p14:creationId xmlns:p14="http://schemas.microsoft.com/office/powerpoint/2010/main" val="194808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8654-1380-9AD0-09FC-5F21847F3BAB}"/>
              </a:ext>
            </a:extLst>
          </p:cNvPr>
          <p:cNvSpPr>
            <a:spLocks noGrp="1"/>
          </p:cNvSpPr>
          <p:nvPr>
            <p:ph type="title"/>
          </p:nvPr>
        </p:nvSpPr>
        <p:spPr/>
        <p:txBody>
          <a:bodyPr/>
          <a:lstStyle/>
          <a:p>
            <a:r>
              <a:rPr lang="en-GB" b="1" dirty="0">
                <a:solidFill>
                  <a:srgbClr val="002060"/>
                </a:solidFill>
              </a:rPr>
              <a:t>What is accessibility?</a:t>
            </a:r>
          </a:p>
        </p:txBody>
      </p:sp>
      <p:sp>
        <p:nvSpPr>
          <p:cNvPr id="3" name="Content Placeholder 2">
            <a:extLst>
              <a:ext uri="{FF2B5EF4-FFF2-40B4-BE49-F238E27FC236}">
                <a16:creationId xmlns:a16="http://schemas.microsoft.com/office/drawing/2014/main" id="{AD8A43F5-3774-E730-08AE-9C8FF8B3468E}"/>
              </a:ext>
            </a:extLst>
          </p:cNvPr>
          <p:cNvSpPr>
            <a:spLocks noGrp="1"/>
          </p:cNvSpPr>
          <p:nvPr>
            <p:ph idx="1"/>
          </p:nvPr>
        </p:nvSpPr>
        <p:spPr>
          <a:xfrm>
            <a:off x="838200" y="1825625"/>
            <a:ext cx="7189694" cy="4351338"/>
          </a:xfrm>
        </p:spPr>
        <p:txBody>
          <a:bodyPr>
            <a:normAutofit lnSpcReduction="10000"/>
          </a:bodyPr>
          <a:lstStyle/>
          <a:p>
            <a:r>
              <a:rPr lang="en-GB" sz="2200" b="1" dirty="0"/>
              <a:t>Accessibility involves removing barriers to provide positive experiences for all. </a:t>
            </a:r>
          </a:p>
          <a:p>
            <a:endParaRPr lang="en-GB" sz="2200" b="1" dirty="0"/>
          </a:p>
          <a:p>
            <a:r>
              <a:rPr lang="en-GB" sz="2200" dirty="0"/>
              <a:t>Customers with accessibility requirements have a range of differing impairments and health conditions. </a:t>
            </a:r>
          </a:p>
          <a:p>
            <a:pPr marL="0" indent="0">
              <a:buNone/>
            </a:pPr>
            <a:endParaRPr lang="en-GB" sz="2200" dirty="0"/>
          </a:p>
          <a:p>
            <a:r>
              <a:rPr lang="en-GB" sz="2200" dirty="0"/>
              <a:t>Older market segments will….</a:t>
            </a:r>
          </a:p>
          <a:p>
            <a:pPr lvl="1"/>
            <a:r>
              <a:rPr lang="en-GB" sz="2200" dirty="0"/>
              <a:t>typically include more people with health conditions and impairments. </a:t>
            </a:r>
          </a:p>
          <a:p>
            <a:pPr lvl="1"/>
            <a:r>
              <a:rPr lang="en-GB" sz="2200" dirty="0">
                <a:ea typeface="Arial" panose="020B0604020202020204" pitchFamily="34" charset="0"/>
              </a:rPr>
              <a:t>b</a:t>
            </a:r>
            <a:r>
              <a:rPr lang="en-GB" sz="2200" dirty="0">
                <a:effectLst/>
                <a:ea typeface="Arial" panose="020B0604020202020204" pitchFamily="34" charset="0"/>
              </a:rPr>
              <a:t>e less likely to view themselves as disabled</a:t>
            </a:r>
          </a:p>
          <a:p>
            <a:pPr lvl="1"/>
            <a:r>
              <a:rPr lang="en-GB" sz="2200" dirty="0">
                <a:effectLst/>
                <a:ea typeface="Arial" panose="020B0604020202020204" pitchFamily="34" charset="0"/>
              </a:rPr>
              <a:t>still very much benefit from accessible features and facilities</a:t>
            </a:r>
            <a:endParaRPr lang="en-GB" sz="2200" dirty="0"/>
          </a:p>
          <a:p>
            <a:endParaRPr lang="en-GB" sz="2200" dirty="0"/>
          </a:p>
          <a:p>
            <a:endParaRPr lang="en-GB" sz="2200" b="1" dirty="0"/>
          </a:p>
          <a:p>
            <a:endParaRPr lang="en-GB" sz="2200" b="1" dirty="0"/>
          </a:p>
          <a:p>
            <a:endParaRPr lang="en-GB" dirty="0"/>
          </a:p>
        </p:txBody>
      </p:sp>
      <p:pic>
        <p:nvPicPr>
          <p:cNvPr id="5" name="Picture 4" descr="Two people standing on grass with abbey ruins behind them. One of the people is using crutches.">
            <a:extLst>
              <a:ext uri="{FF2B5EF4-FFF2-40B4-BE49-F238E27FC236}">
                <a16:creationId xmlns:a16="http://schemas.microsoft.com/office/drawing/2014/main" id="{244777C5-EFBC-F62A-FA2E-29B69A279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953" y="1166252"/>
            <a:ext cx="3438040" cy="5167312"/>
          </a:xfrm>
          <a:prstGeom prst="rect">
            <a:avLst/>
          </a:prstGeom>
        </p:spPr>
      </p:pic>
      <p:sp>
        <p:nvSpPr>
          <p:cNvPr id="7" name="TextBox 6">
            <a:extLst>
              <a:ext uri="{FF2B5EF4-FFF2-40B4-BE49-F238E27FC236}">
                <a16:creationId xmlns:a16="http://schemas.microsoft.com/office/drawing/2014/main" id="{134106C9-AFC4-E15B-F7F5-0C2C97CE9638}"/>
              </a:ext>
            </a:extLst>
          </p:cNvPr>
          <p:cNvSpPr txBox="1"/>
          <p:nvPr/>
        </p:nvSpPr>
        <p:spPr>
          <a:xfrm>
            <a:off x="8622873" y="6492875"/>
            <a:ext cx="6098240" cy="369332"/>
          </a:xfrm>
          <a:prstGeom prst="rect">
            <a:avLst/>
          </a:prstGeom>
          <a:noFill/>
        </p:spPr>
        <p:txBody>
          <a:bodyPr wrap="square">
            <a:spAutoFit/>
          </a:bodyPr>
          <a:lstStyle/>
          <a:p>
            <a:r>
              <a:rPr lang="en-GB" dirty="0"/>
              <a:t>Credit: VisitBritain/Peter Kindersley </a:t>
            </a:r>
          </a:p>
        </p:txBody>
      </p:sp>
    </p:spTree>
    <p:extLst>
      <p:ext uri="{BB962C8B-B14F-4D97-AF65-F5344CB8AC3E}">
        <p14:creationId xmlns:p14="http://schemas.microsoft.com/office/powerpoint/2010/main" val="410767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Social Model : What is a barrier?</a:t>
            </a:r>
          </a:p>
        </p:txBody>
      </p:sp>
      <p:graphicFrame>
        <p:nvGraphicFramePr>
          <p:cNvPr id="4" name="Content Placeholder 3" descr="Contents of slide 5&#10;&#10;The barriers in society include steps, nowhere to sit and rest, negative attitudes, a long way to walk, no hearing loop and loud noises." title="Contents of slide 5"/>
          <p:cNvGraphicFramePr>
            <a:graphicFrameLocks noGrp="1"/>
          </p:cNvGraphicFramePr>
          <p:nvPr>
            <p:ph idx="1"/>
            <p:extLst>
              <p:ext uri="{D42A27DB-BD31-4B8C-83A1-F6EECF244321}">
                <p14:modId xmlns:p14="http://schemas.microsoft.com/office/powerpoint/2010/main" val="730601796"/>
              </p:ext>
            </p:extLst>
          </p:nvPr>
        </p:nvGraphicFramePr>
        <p:xfrm>
          <a:off x="422031" y="1320800"/>
          <a:ext cx="11519877" cy="5439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943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Providing a great service to all</a:t>
            </a:r>
          </a:p>
        </p:txBody>
      </p:sp>
      <p:sp>
        <p:nvSpPr>
          <p:cNvPr id="3" name="Content Placeholder 2"/>
          <p:cNvSpPr>
            <a:spLocks noGrp="1"/>
          </p:cNvSpPr>
          <p:nvPr>
            <p:ph idx="1"/>
          </p:nvPr>
        </p:nvSpPr>
        <p:spPr>
          <a:xfrm>
            <a:off x="838200" y="1825625"/>
            <a:ext cx="6859137" cy="4351338"/>
          </a:xfrm>
        </p:spPr>
        <p:txBody>
          <a:bodyPr>
            <a:normAutofit fontScale="85000" lnSpcReduction="20000"/>
          </a:bodyPr>
          <a:lstStyle/>
          <a:p>
            <a:pPr marL="0" indent="0">
              <a:buNone/>
            </a:pPr>
            <a:r>
              <a:rPr lang="en-GB" dirty="0"/>
              <a:t>Many of the tips provided are just part of great customer service -  </a:t>
            </a:r>
          </a:p>
          <a:p>
            <a:pPr marL="0" indent="0">
              <a:buNone/>
            </a:pPr>
            <a:endParaRPr lang="en-GB" dirty="0"/>
          </a:p>
          <a:p>
            <a:r>
              <a:rPr lang="en-GB" dirty="0"/>
              <a:t>Being welcoming</a:t>
            </a:r>
          </a:p>
          <a:p>
            <a:r>
              <a:rPr lang="en-GB" dirty="0"/>
              <a:t>Thinking about how you can help</a:t>
            </a:r>
          </a:p>
          <a:p>
            <a:r>
              <a:rPr lang="en-GB" dirty="0"/>
              <a:t>Being respectful</a:t>
            </a:r>
          </a:p>
          <a:p>
            <a:r>
              <a:rPr lang="en-GB" dirty="0"/>
              <a:t>Being flexible</a:t>
            </a:r>
          </a:p>
          <a:p>
            <a:pPr marL="0" indent="0">
              <a:buNone/>
            </a:pPr>
            <a:endParaRPr lang="en-GB" dirty="0"/>
          </a:p>
          <a:p>
            <a:pPr marL="0" indent="0">
              <a:buNone/>
            </a:pPr>
            <a:r>
              <a:rPr lang="en-GB" b="1" dirty="0">
                <a:solidFill>
                  <a:srgbClr val="C00000"/>
                </a:solidFill>
              </a:rPr>
              <a:t>It is important to remember that everyone’s impairment is unique to them</a:t>
            </a:r>
          </a:p>
          <a:p>
            <a:pPr marL="0" indent="0">
              <a:buNone/>
            </a:pPr>
            <a:r>
              <a:rPr lang="en-GB" dirty="0"/>
              <a:t>And</a:t>
            </a:r>
          </a:p>
          <a:p>
            <a:pPr marL="0" indent="0">
              <a:buNone/>
            </a:pPr>
            <a:r>
              <a:rPr lang="en-GB" b="1" dirty="0">
                <a:solidFill>
                  <a:srgbClr val="C00000"/>
                </a:solidFill>
              </a:rPr>
              <a:t>If you feel someone may need assistance, ask</a:t>
            </a:r>
          </a:p>
          <a:p>
            <a:endParaRPr lang="en-GB" dirty="0"/>
          </a:p>
        </p:txBody>
      </p:sp>
      <p:pic>
        <p:nvPicPr>
          <p:cNvPr id="6" name="Picture 5" descr="A wheelchair user talking to a member of staff at a lowered reception desk" title="Illustrative image for sli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010" y="1531803"/>
            <a:ext cx="3195580" cy="4793934"/>
          </a:xfrm>
          <a:prstGeom prst="rect">
            <a:avLst/>
          </a:prstGeom>
        </p:spPr>
      </p:pic>
      <p:sp>
        <p:nvSpPr>
          <p:cNvPr id="7" name="TextBox 6"/>
          <p:cNvSpPr txBox="1"/>
          <p:nvPr/>
        </p:nvSpPr>
        <p:spPr>
          <a:xfrm>
            <a:off x="8899432" y="6488668"/>
            <a:ext cx="3292568" cy="369332"/>
          </a:xfrm>
          <a:prstGeom prst="rect">
            <a:avLst/>
          </a:prstGeom>
          <a:noFill/>
        </p:spPr>
        <p:txBody>
          <a:bodyPr wrap="none" rtlCol="0">
            <a:spAutoFit/>
          </a:bodyPr>
          <a:lstStyle/>
          <a:p>
            <a:r>
              <a:rPr lang="en-GB" dirty="0"/>
              <a:t>Credit: VisitEngland/Pawel Libera</a:t>
            </a:r>
          </a:p>
        </p:txBody>
      </p:sp>
    </p:spTree>
    <p:extLst>
      <p:ext uri="{BB962C8B-B14F-4D97-AF65-F5344CB8AC3E}">
        <p14:creationId xmlns:p14="http://schemas.microsoft.com/office/powerpoint/2010/main" val="392500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How to offer assistance</a:t>
            </a:r>
          </a:p>
        </p:txBody>
      </p:sp>
      <p:sp>
        <p:nvSpPr>
          <p:cNvPr id="3" name="Content Placeholder 2"/>
          <p:cNvSpPr>
            <a:spLocks noGrp="1"/>
          </p:cNvSpPr>
          <p:nvPr>
            <p:ph idx="1"/>
          </p:nvPr>
        </p:nvSpPr>
        <p:spPr>
          <a:xfrm>
            <a:off x="838200" y="1825625"/>
            <a:ext cx="7095565" cy="4351338"/>
          </a:xfrm>
        </p:spPr>
        <p:txBody>
          <a:bodyPr>
            <a:normAutofit lnSpcReduction="10000"/>
          </a:bodyPr>
          <a:lstStyle/>
          <a:p>
            <a:r>
              <a:rPr lang="en-GB" dirty="0"/>
              <a:t>Always ask if you feel someone needs help, but don’t be overbearing or offended if your help is turned down.</a:t>
            </a:r>
          </a:p>
          <a:p>
            <a:pPr marL="0" indent="0">
              <a:buNone/>
            </a:pPr>
            <a:endParaRPr lang="en-GB" dirty="0"/>
          </a:p>
          <a:p>
            <a:r>
              <a:rPr lang="en-GB" dirty="0"/>
              <a:t>When providing assistance –</a:t>
            </a:r>
          </a:p>
          <a:p>
            <a:endParaRPr lang="en-GB" dirty="0"/>
          </a:p>
          <a:p>
            <a:r>
              <a:rPr lang="en-GB" sz="2400" dirty="0"/>
              <a:t>Listen carefully</a:t>
            </a:r>
          </a:p>
          <a:p>
            <a:r>
              <a:rPr lang="en-GB" sz="2400" dirty="0"/>
              <a:t>Follow the person’s instructions</a:t>
            </a:r>
          </a:p>
          <a:p>
            <a:r>
              <a:rPr lang="en-GB" sz="2400" dirty="0"/>
              <a:t>Respect boundaries</a:t>
            </a:r>
          </a:p>
          <a:p>
            <a:r>
              <a:rPr lang="en-GB" sz="2400" dirty="0"/>
              <a:t>Keep thinking about customer service.</a:t>
            </a:r>
          </a:p>
          <a:p>
            <a:endParaRPr lang="en-GB" dirty="0"/>
          </a:p>
        </p:txBody>
      </p:sp>
      <p:pic>
        <p:nvPicPr>
          <p:cNvPr id="5" name="Picture 4" descr="A hotel porter helps a visually imparied woman get out of a taxi" title="Illustrative image for sli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997" y="1187355"/>
            <a:ext cx="3357610" cy="5206619"/>
          </a:xfrm>
          <a:prstGeom prst="rect">
            <a:avLst/>
          </a:prstGeom>
        </p:spPr>
      </p:pic>
      <p:sp>
        <p:nvSpPr>
          <p:cNvPr id="6" name="TextBox 5"/>
          <p:cNvSpPr txBox="1"/>
          <p:nvPr/>
        </p:nvSpPr>
        <p:spPr>
          <a:xfrm>
            <a:off x="8899432" y="6488668"/>
            <a:ext cx="3292568" cy="369332"/>
          </a:xfrm>
          <a:prstGeom prst="rect">
            <a:avLst/>
          </a:prstGeom>
          <a:noFill/>
        </p:spPr>
        <p:txBody>
          <a:bodyPr wrap="none" rtlCol="0">
            <a:spAutoFit/>
          </a:bodyPr>
          <a:lstStyle/>
          <a:p>
            <a:r>
              <a:rPr lang="en-GB" dirty="0"/>
              <a:t>Credit: VisitEngland/Pawel Libera</a:t>
            </a:r>
          </a:p>
        </p:txBody>
      </p:sp>
    </p:spTree>
    <p:extLst>
      <p:ext uri="{BB962C8B-B14F-4D97-AF65-F5344CB8AC3E}">
        <p14:creationId xmlns:p14="http://schemas.microsoft.com/office/powerpoint/2010/main" val="112974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Mobility impairment</a:t>
            </a:r>
          </a:p>
        </p:txBody>
      </p:sp>
      <p:sp>
        <p:nvSpPr>
          <p:cNvPr id="3" name="Content Placeholder 2"/>
          <p:cNvSpPr>
            <a:spLocks noGrp="1"/>
          </p:cNvSpPr>
          <p:nvPr>
            <p:ph idx="1"/>
          </p:nvPr>
        </p:nvSpPr>
        <p:spPr>
          <a:xfrm>
            <a:off x="838200" y="1825625"/>
            <a:ext cx="6941024" cy="4351338"/>
          </a:xfrm>
        </p:spPr>
        <p:txBody>
          <a:bodyPr/>
          <a:lstStyle/>
          <a:p>
            <a:r>
              <a:rPr lang="en-GB" dirty="0"/>
              <a:t>If someone has a mobility impairment they may have difficulty using their limbs, with balance or coordination</a:t>
            </a:r>
          </a:p>
          <a:p>
            <a:r>
              <a:rPr lang="en-GB" dirty="0"/>
              <a:t>They might use a wheelchair or stick but…</a:t>
            </a:r>
          </a:p>
          <a:p>
            <a:r>
              <a:rPr lang="en-GB" dirty="0"/>
              <a:t>There may be no obvious signs</a:t>
            </a:r>
          </a:p>
          <a:p>
            <a:r>
              <a:rPr lang="en-GB" dirty="0"/>
              <a:t>Things like steps and walking long distances could be a barrier.</a:t>
            </a:r>
          </a:p>
          <a:p>
            <a:endParaRPr lang="en-GB" dirty="0"/>
          </a:p>
          <a:p>
            <a:pPr marL="0" indent="0">
              <a:buNone/>
            </a:pPr>
            <a:r>
              <a:rPr lang="en-GB" b="1" dirty="0">
                <a:solidFill>
                  <a:srgbClr val="C00000"/>
                </a:solidFill>
              </a:rPr>
              <a:t>What could you do to help?</a:t>
            </a:r>
          </a:p>
          <a:p>
            <a:endParaRPr lang="en-GB" dirty="0"/>
          </a:p>
          <a:p>
            <a:pPr marL="0" indent="0">
              <a:buNone/>
            </a:pPr>
            <a:endParaRPr lang="en-GB" dirty="0"/>
          </a:p>
          <a:p>
            <a:endParaRPr lang="en-GB" dirty="0"/>
          </a:p>
          <a:p>
            <a:endParaRPr lang="en-GB" dirty="0"/>
          </a:p>
        </p:txBody>
      </p:sp>
      <p:pic>
        <p:nvPicPr>
          <p:cNvPr id="4" name="Picture 3" descr="A male wheelchair user using a touchscreen at an attraction" title="Illustrative image for sli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453" y="1310184"/>
            <a:ext cx="3314132" cy="4971197"/>
          </a:xfrm>
          <a:prstGeom prst="rect">
            <a:avLst/>
          </a:prstGeom>
        </p:spPr>
      </p:pic>
      <p:sp>
        <p:nvSpPr>
          <p:cNvPr id="5" name="TextBox 4"/>
          <p:cNvSpPr txBox="1"/>
          <p:nvPr/>
        </p:nvSpPr>
        <p:spPr>
          <a:xfrm>
            <a:off x="8899432" y="6488668"/>
            <a:ext cx="3292568" cy="369332"/>
          </a:xfrm>
          <a:prstGeom prst="rect">
            <a:avLst/>
          </a:prstGeom>
          <a:noFill/>
        </p:spPr>
        <p:txBody>
          <a:bodyPr wrap="none" rtlCol="0">
            <a:spAutoFit/>
          </a:bodyPr>
          <a:lstStyle/>
          <a:p>
            <a:r>
              <a:rPr lang="en-GB" dirty="0"/>
              <a:t>Credit: VisitEngland/Pawel Libera</a:t>
            </a:r>
          </a:p>
        </p:txBody>
      </p:sp>
    </p:spTree>
    <p:extLst>
      <p:ext uri="{BB962C8B-B14F-4D97-AF65-F5344CB8AC3E}">
        <p14:creationId xmlns:p14="http://schemas.microsoft.com/office/powerpoint/2010/main" val="3723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2341</TotalTime>
  <Words>4222</Words>
  <Application>Microsoft Office PowerPoint</Application>
  <PresentationFormat>Widescreen</PresentationFormat>
  <Paragraphs>385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Noto Sans</vt:lpstr>
      <vt:lpstr>Verdana</vt:lpstr>
      <vt:lpstr>Office Theme</vt:lpstr>
      <vt:lpstr>Accessible &amp; Inclusive Tourism Slides </vt:lpstr>
      <vt:lpstr>As a tourism business we need to be aware of the ‘Purple Pound’</vt:lpstr>
      <vt:lpstr>1 in 4 domestic trips in the UK are made by over 55s …</vt:lpstr>
      <vt:lpstr>What is disability?</vt:lpstr>
      <vt:lpstr>What is accessibility?</vt:lpstr>
      <vt:lpstr>Social Model : What is a barrier?</vt:lpstr>
      <vt:lpstr>Providing a great service to all</vt:lpstr>
      <vt:lpstr>How to offer assistance</vt:lpstr>
      <vt:lpstr>Mobility impairment</vt:lpstr>
      <vt:lpstr>Sensory impairment</vt:lpstr>
      <vt:lpstr>Who might the following help?</vt:lpstr>
      <vt:lpstr>Who might the following help? Answers</vt:lpstr>
      <vt:lpstr>Learning disability</vt:lpstr>
      <vt:lpstr>Autism</vt:lpstr>
      <vt:lpstr>Dementia</vt:lpstr>
      <vt:lpstr>Summary</vt:lpstr>
      <vt:lpstr>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VisitEngland Inclusive Tourism Training Slides</dc:title>
  <dc:creator>VisitEngland</dc:creator>
  <cp:lastModifiedBy>Hannah Lowe</cp:lastModifiedBy>
  <cp:revision>123</cp:revision>
  <dcterms:created xsi:type="dcterms:W3CDTF">2015-11-06T21:21:31Z</dcterms:created>
  <dcterms:modified xsi:type="dcterms:W3CDTF">2023-11-29T13:07:03Z</dcterms:modified>
</cp:coreProperties>
</file>