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4.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drawings/drawing5.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drawings/drawing6.xml" ContentType="application/vnd.openxmlformats-officedocument.drawingml.chartshapes+xml"/>
  <Override PartName="/ppt/charts/chart34.xml" ContentType="application/vnd.openxmlformats-officedocument.drawingml.chart+xml"/>
  <Override PartName="/ppt/drawings/drawing7.xml" ContentType="application/vnd.openxmlformats-officedocument.drawingml.chartshapes+xml"/>
  <Override PartName="/ppt/charts/chart35.xml" ContentType="application/vnd.openxmlformats-officedocument.drawingml.chart+xml"/>
  <Override PartName="/ppt/drawings/drawing8.xml" ContentType="application/vnd.openxmlformats-officedocument.drawingml.chartshapes+xml"/>
  <Override PartName="/ppt/charts/chart36.xml" ContentType="application/vnd.openxmlformats-officedocument.drawingml.chart+xml"/>
  <Override PartName="/ppt/drawings/drawing9.xml" ContentType="application/vnd.openxmlformats-officedocument.drawingml.chartshapes+xml"/>
  <Override PartName="/ppt/charts/chart37.xml" ContentType="application/vnd.openxmlformats-officedocument.drawingml.chart+xml"/>
  <Override PartName="/ppt/notesSlides/notesSlide1.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2.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drawings/drawing10.xml" ContentType="application/vnd.openxmlformats-officedocument.drawingml.chartshapes+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drawings/drawing11.xml" ContentType="application/vnd.openxmlformats-officedocument.drawingml.chartshapes+xml"/>
  <Override PartName="/ppt/charts/chart55.xml" ContentType="application/vnd.openxmlformats-officedocument.drawingml.chart+xml"/>
  <Override PartName="/ppt/drawings/drawing12.xml" ContentType="application/vnd.openxmlformats-officedocument.drawingml.chartshapes+xml"/>
  <Override PartName="/ppt/charts/chart56.xml" ContentType="application/vnd.openxmlformats-officedocument.drawingml.chart+xml"/>
  <Override PartName="/ppt/drawings/drawing13.xml" ContentType="application/vnd.openxmlformats-officedocument.drawingml.chartshapes+xml"/>
  <Override PartName="/ppt/charts/chart57.xml" ContentType="application/vnd.openxmlformats-officedocument.drawingml.chart+xml"/>
  <Override PartName="/ppt/drawings/drawing14.xml" ContentType="application/vnd.openxmlformats-officedocument.drawingml.chartshapes+xml"/>
  <Override PartName="/ppt/charts/chart58.xml" ContentType="application/vnd.openxmlformats-officedocument.drawingml.chart+xml"/>
  <Override PartName="/ppt/drawings/drawing15.xml" ContentType="application/vnd.openxmlformats-officedocument.drawingml.chartshapes+xml"/>
  <Override PartName="/ppt/charts/chart59.xml" ContentType="application/vnd.openxmlformats-officedocument.drawingml.chart+xml"/>
  <Override PartName="/ppt/drawings/drawing16.xml" ContentType="application/vnd.openxmlformats-officedocument.drawingml.chartshapes+xml"/>
  <Override PartName="/ppt/charts/chart60.xml" ContentType="application/vnd.openxmlformats-officedocument.drawingml.chart+xml"/>
  <Override PartName="/ppt/drawings/drawing17.xml" ContentType="application/vnd.openxmlformats-officedocument.drawingml.chartshapes+xml"/>
  <Override PartName="/ppt/charts/chart61.xml" ContentType="application/vnd.openxmlformats-officedocument.drawingml.chart+xml"/>
  <Override PartName="/ppt/drawings/drawing1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1" r:id="rId2"/>
    <p:sldMasterId id="2147483703" r:id="rId3"/>
    <p:sldMasterId id="2147483715" r:id="rId4"/>
    <p:sldMasterId id="2147483727" r:id="rId5"/>
    <p:sldMasterId id="2147483739" r:id="rId6"/>
    <p:sldMasterId id="2147483787" r:id="rId7"/>
    <p:sldMasterId id="2147483800" r:id="rId8"/>
    <p:sldMasterId id="2147483812" r:id="rId9"/>
    <p:sldMasterId id="2147483849" r:id="rId10"/>
    <p:sldMasterId id="2147483861" r:id="rId11"/>
    <p:sldMasterId id="2147483873" r:id="rId12"/>
    <p:sldMasterId id="2147483885" r:id="rId13"/>
  </p:sldMasterIdLst>
  <p:notesMasterIdLst>
    <p:notesMasterId r:id="rId63"/>
  </p:notesMasterIdLst>
  <p:handoutMasterIdLst>
    <p:handoutMasterId r:id="rId64"/>
  </p:handoutMasterIdLst>
  <p:sldIdLst>
    <p:sldId id="276" r:id="rId14"/>
    <p:sldId id="357" r:id="rId15"/>
    <p:sldId id="359" r:id="rId16"/>
    <p:sldId id="350" r:id="rId17"/>
    <p:sldId id="442" r:id="rId18"/>
    <p:sldId id="358" r:id="rId19"/>
    <p:sldId id="430" r:id="rId20"/>
    <p:sldId id="431" r:id="rId21"/>
    <p:sldId id="446" r:id="rId22"/>
    <p:sldId id="433" r:id="rId23"/>
    <p:sldId id="467" r:id="rId24"/>
    <p:sldId id="455" r:id="rId25"/>
    <p:sldId id="456" r:id="rId26"/>
    <p:sldId id="458" r:id="rId27"/>
    <p:sldId id="459" r:id="rId28"/>
    <p:sldId id="460" r:id="rId29"/>
    <p:sldId id="461" r:id="rId30"/>
    <p:sldId id="266" r:id="rId31"/>
    <p:sldId id="372" r:id="rId32"/>
    <p:sldId id="373" r:id="rId33"/>
    <p:sldId id="374" r:id="rId34"/>
    <p:sldId id="377" r:id="rId35"/>
    <p:sldId id="380" r:id="rId36"/>
    <p:sldId id="381" r:id="rId37"/>
    <p:sldId id="403" r:id="rId38"/>
    <p:sldId id="404" r:id="rId39"/>
    <p:sldId id="411" r:id="rId40"/>
    <p:sldId id="465" r:id="rId41"/>
    <p:sldId id="466" r:id="rId42"/>
    <p:sldId id="462" r:id="rId43"/>
    <p:sldId id="463" r:id="rId44"/>
    <p:sldId id="464" r:id="rId45"/>
    <p:sldId id="451" r:id="rId46"/>
    <p:sldId id="426" r:id="rId47"/>
    <p:sldId id="427" r:id="rId48"/>
    <p:sldId id="414" r:id="rId49"/>
    <p:sldId id="415" r:id="rId50"/>
    <p:sldId id="393" r:id="rId51"/>
    <p:sldId id="396" r:id="rId52"/>
    <p:sldId id="412" r:id="rId53"/>
    <p:sldId id="419" r:id="rId54"/>
    <p:sldId id="421" r:id="rId55"/>
    <p:sldId id="424" r:id="rId56"/>
    <p:sldId id="452" r:id="rId57"/>
    <p:sldId id="453" r:id="rId58"/>
    <p:sldId id="454" r:id="rId59"/>
    <p:sldId id="413" r:id="rId60"/>
    <p:sldId id="425" r:id="rId61"/>
    <p:sldId id="259" r:id="rId6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204" userDrawn="1">
          <p15:clr>
            <a:srgbClr val="A4A3A4"/>
          </p15:clr>
        </p15:guide>
        <p15:guide id="4" pos="5534" userDrawn="1">
          <p15:clr>
            <a:srgbClr val="A4A3A4"/>
          </p15:clr>
        </p15:guide>
        <p15:guide id="5" orient="horz" pos="3979">
          <p15:clr>
            <a:srgbClr val="A4A3A4"/>
          </p15:clr>
        </p15:guide>
        <p15:guide id="6" orient="horz" pos="1103">
          <p15:clr>
            <a:srgbClr val="A4A3A4"/>
          </p15:clr>
        </p15:guide>
        <p15:guide id="7" pos="1196">
          <p15:clr>
            <a:srgbClr val="A4A3A4"/>
          </p15:clr>
        </p15:guide>
        <p15:guide id="8" pos="2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avier Faux" initials="XF"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742"/>
    <a:srgbClr val="F9A526"/>
    <a:srgbClr val="231F20"/>
    <a:srgbClr val="D4E1E0"/>
    <a:srgbClr val="646363"/>
    <a:srgbClr val="505050"/>
    <a:srgbClr val="A1AEAF"/>
    <a:srgbClr val="BFDBF7"/>
    <a:srgbClr val="157EAB"/>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3600" autoAdjust="0"/>
  </p:normalViewPr>
  <p:slideViewPr>
    <p:cSldViewPr snapToGrid="0" snapToObjects="1">
      <p:cViewPr varScale="1">
        <p:scale>
          <a:sx n="109" d="100"/>
          <a:sy n="109" d="100"/>
        </p:scale>
        <p:origin x="1692" y="102"/>
      </p:cViewPr>
      <p:guideLst>
        <p:guide orient="horz" pos="3936"/>
        <p:guide pos="204"/>
        <p:guide pos="5534"/>
        <p:guide orient="horz" pos="3979"/>
        <p:guide orient="horz" pos="1103"/>
        <p:guide pos="1196"/>
        <p:guide pos="2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61.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483452025175"/>
          <c:y val="0.19969917981072557"/>
          <c:w val="0.71777740144593916"/>
          <c:h val="0.39037022082018924"/>
        </c:manualLayout>
      </c:layout>
      <c:barChart>
        <c:barDir val="bar"/>
        <c:grouping val="percentStacked"/>
        <c:varyColors val="0"/>
        <c:ser>
          <c:idx val="0"/>
          <c:order val="0"/>
          <c:tx>
            <c:strRef>
              <c:f>Sheet1!$B$1</c:f>
              <c:strCache>
                <c:ptCount val="1"/>
                <c:pt idx="0">
                  <c:v>Oct-Dec</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Sheet1!$B$2:$B$7</c:f>
              <c:numCache>
                <c:formatCode>0%</c:formatCode>
                <c:ptCount val="1"/>
                <c:pt idx="0">
                  <c:v>0.17</c:v>
                </c:pt>
              </c:numCache>
            </c:numRef>
          </c:val>
        </c:ser>
        <c:ser>
          <c:idx val="1"/>
          <c:order val="1"/>
          <c:tx>
            <c:strRef>
              <c:f>Sheet1!$C$1</c:f>
              <c:strCache>
                <c:ptCount val="1"/>
                <c:pt idx="0">
                  <c:v>Jul-Sep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Sheet1!$C$2:$C$7</c:f>
              <c:numCache>
                <c:formatCode>0%</c:formatCode>
                <c:ptCount val="1"/>
                <c:pt idx="0">
                  <c:v>0.22</c:v>
                </c:pt>
              </c:numCache>
            </c:numRef>
          </c:val>
        </c:ser>
        <c:ser>
          <c:idx val="2"/>
          <c:order val="2"/>
          <c:tx>
            <c:strRef>
              <c:f>Sheet1!$D$1</c:f>
              <c:strCache>
                <c:ptCount val="1"/>
                <c:pt idx="0">
                  <c:v>Apr-Jun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Sheet1!$D$2:$D$7</c:f>
              <c:numCache>
                <c:formatCode>0%</c:formatCode>
                <c:ptCount val="1"/>
                <c:pt idx="0">
                  <c:v>0.44</c:v>
                </c:pt>
              </c:numCache>
            </c:numRef>
          </c:val>
        </c:ser>
        <c:ser>
          <c:idx val="3"/>
          <c:order val="3"/>
          <c:tx>
            <c:strRef>
              <c:f>Sheet1!$E$1</c:f>
              <c:strCache>
                <c:ptCount val="1"/>
                <c:pt idx="0">
                  <c:v>Jan-Mar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Sheet1!$E$2:$E$7</c:f>
              <c:numCache>
                <c:formatCode>0%</c:formatCode>
                <c:ptCount val="1"/>
                <c:pt idx="0">
                  <c:v>0.17</c:v>
                </c:pt>
              </c:numCache>
            </c:numRef>
          </c:val>
        </c:ser>
        <c:dLbls>
          <c:showLegendKey val="0"/>
          <c:showVal val="0"/>
          <c:showCatName val="0"/>
          <c:showSerName val="0"/>
          <c:showPercent val="0"/>
          <c:showBubbleSize val="0"/>
        </c:dLbls>
        <c:gapWidth val="55"/>
        <c:overlap val="100"/>
        <c:axId val="241207848"/>
        <c:axId val="241207064"/>
      </c:barChart>
      <c:catAx>
        <c:axId val="241207848"/>
        <c:scaling>
          <c:orientation val="minMax"/>
        </c:scaling>
        <c:delete val="1"/>
        <c:axPos val="r"/>
        <c:numFmt formatCode="General" sourceLinked="0"/>
        <c:majorTickMark val="none"/>
        <c:minorTickMark val="none"/>
        <c:tickLblPos val="nextTo"/>
        <c:crossAx val="241207064"/>
        <c:crosses val="autoZero"/>
        <c:auto val="1"/>
        <c:lblAlgn val="ctr"/>
        <c:lblOffset val="100"/>
        <c:noMultiLvlLbl val="0"/>
      </c:catAx>
      <c:valAx>
        <c:axId val="241207064"/>
        <c:scaling>
          <c:orientation val="maxMin"/>
        </c:scaling>
        <c:delete val="1"/>
        <c:axPos val="b"/>
        <c:majorGridlines>
          <c:spPr>
            <a:ln>
              <a:noFill/>
            </a:ln>
          </c:spPr>
        </c:majorGridlines>
        <c:numFmt formatCode="0%" sourceLinked="1"/>
        <c:majorTickMark val="out"/>
        <c:minorTickMark val="none"/>
        <c:tickLblPos val="nextTo"/>
        <c:crossAx val="241207848"/>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2242712633635112"/>
          <c:h val="0.91440685329253579"/>
        </c:manualLayout>
      </c:layout>
      <c:barChart>
        <c:barDir val="bar"/>
        <c:grouping val="clustered"/>
        <c:varyColors val="0"/>
        <c:ser>
          <c:idx val="0"/>
          <c:order val="0"/>
          <c:tx>
            <c:strRef>
              <c:f>Sheet1!$B$1</c:f>
              <c:strCache>
                <c:ptCount val="1"/>
                <c:pt idx="0">
                  <c:v>Series 3</c:v>
                </c:pt>
              </c:strCache>
            </c:strRef>
          </c:tx>
          <c:spPr>
            <a:solidFill>
              <a:schemeClr val="accent3"/>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Shoppping</c:v>
                </c:pt>
                <c:pt idx="1">
                  <c:v>Parks/gardens</c:v>
                </c:pt>
                <c:pt idx="2">
                  <c:v>Going to the pub</c:v>
                </c:pt>
              </c:strCache>
            </c:strRef>
          </c:cat>
          <c:val>
            <c:numRef>
              <c:f>Sheet1!$B$2:$B$4</c:f>
              <c:numCache>
                <c:formatCode>General</c:formatCode>
                <c:ptCount val="3"/>
                <c:pt idx="0">
                  <c:v>78</c:v>
                </c:pt>
                <c:pt idx="1">
                  <c:v>60</c:v>
                </c:pt>
                <c:pt idx="2">
                  <c:v>60</c:v>
                </c:pt>
              </c:numCache>
            </c:numRef>
          </c:val>
        </c:ser>
        <c:dLbls>
          <c:showLegendKey val="0"/>
          <c:showVal val="0"/>
          <c:showCatName val="0"/>
          <c:showSerName val="0"/>
          <c:showPercent val="0"/>
          <c:showBubbleSize val="0"/>
        </c:dLbls>
        <c:gapWidth val="40"/>
        <c:axId val="240857960"/>
        <c:axId val="240858352"/>
      </c:barChart>
      <c:catAx>
        <c:axId val="240857960"/>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0858352"/>
        <c:crosses val="autoZero"/>
        <c:auto val="1"/>
        <c:lblAlgn val="ctr"/>
        <c:lblOffset val="100"/>
        <c:noMultiLvlLbl val="0"/>
      </c:catAx>
      <c:valAx>
        <c:axId val="240858352"/>
        <c:scaling>
          <c:orientation val="minMax"/>
          <c:max val="100"/>
          <c:min val="0"/>
        </c:scaling>
        <c:delete val="1"/>
        <c:axPos val="t"/>
        <c:numFmt formatCode="General" sourceLinked="1"/>
        <c:majorTickMark val="out"/>
        <c:minorTickMark val="none"/>
        <c:tickLblPos val="nextTo"/>
        <c:crossAx val="240857960"/>
        <c:crosses val="autoZero"/>
        <c:crossBetween val="between"/>
      </c:valAx>
    </c:plotArea>
    <c:plotVisOnly val="1"/>
    <c:dispBlanksAs val="gap"/>
    <c:showDLblsOverMax val="0"/>
  </c:chart>
  <c:spPr>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54293269799070065"/>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dLbls>
            <c:dLbl>
              <c:idx val="0"/>
              <c:tx>
                <c:rich>
                  <a:bodyPr/>
                  <a:lstStyle/>
                  <a:p>
                    <a:r>
                      <a:rPr lang="en-US" dirty="0" smtClean="0"/>
                      <a:t>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200" dirty="0" smtClean="0"/>
                      <a:t>52%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Friends/relatives</c:v>
                </c:pt>
                <c:pt idx="1">
                  <c:v>Travel Guide websites</c:v>
                </c:pt>
                <c:pt idx="2">
                  <c:v>Talking to online friends</c:v>
                </c:pt>
              </c:strCache>
            </c:strRef>
          </c:cat>
          <c:val>
            <c:numRef>
              <c:f>Sheet1!$B$2:$B$4</c:f>
              <c:numCache>
                <c:formatCode>General</c:formatCode>
                <c:ptCount val="3"/>
                <c:pt idx="0">
                  <c:v>64</c:v>
                </c:pt>
                <c:pt idx="1">
                  <c:v>55</c:v>
                </c:pt>
                <c:pt idx="2">
                  <c:v>52</c:v>
                </c:pt>
              </c:numCache>
            </c:numRef>
          </c:val>
        </c:ser>
        <c:dLbls>
          <c:showLegendKey val="0"/>
          <c:showVal val="0"/>
          <c:showCatName val="0"/>
          <c:showSerName val="0"/>
          <c:showPercent val="0"/>
          <c:showBubbleSize val="0"/>
        </c:dLbls>
        <c:gapWidth val="150"/>
        <c:axId val="240853648"/>
        <c:axId val="240855608"/>
      </c:barChart>
      <c:catAx>
        <c:axId val="240853648"/>
        <c:scaling>
          <c:orientation val="minMax"/>
        </c:scaling>
        <c:delete val="0"/>
        <c:axPos val="b"/>
        <c:numFmt formatCode="General" sourceLinked="1"/>
        <c:majorTickMark val="out"/>
        <c:minorTickMark val="none"/>
        <c:tickLblPos val="nextTo"/>
        <c:txPr>
          <a:bodyPr/>
          <a:lstStyle/>
          <a:p>
            <a:pPr>
              <a:defRPr sz="900"/>
            </a:pPr>
            <a:endParaRPr lang="en-US"/>
          </a:p>
        </c:txPr>
        <c:crossAx val="240855608"/>
        <c:crosses val="autoZero"/>
        <c:auto val="1"/>
        <c:lblAlgn val="ctr"/>
        <c:lblOffset val="100"/>
        <c:noMultiLvlLbl val="0"/>
      </c:catAx>
      <c:valAx>
        <c:axId val="240855608"/>
        <c:scaling>
          <c:orientation val="minMax"/>
        </c:scaling>
        <c:delete val="1"/>
        <c:axPos val="l"/>
        <c:numFmt formatCode="General" sourceLinked="1"/>
        <c:majorTickMark val="out"/>
        <c:minorTickMark val="none"/>
        <c:tickLblPos val="nextTo"/>
        <c:crossAx val="240853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3"/>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Culture/tradition</c:v>
                </c:pt>
                <c:pt idx="1">
                  <c:v>Countryside/scenery</c:v>
                </c:pt>
                <c:pt idx="2">
                  <c:v>Historical/ heritage sites</c:v>
                </c:pt>
              </c:strCache>
            </c:strRef>
          </c:cat>
          <c:val>
            <c:numRef>
              <c:f>Sheet1!$B$2:$B$4</c:f>
              <c:numCache>
                <c:formatCode>General</c:formatCode>
                <c:ptCount val="3"/>
                <c:pt idx="0">
                  <c:v>37</c:v>
                </c:pt>
                <c:pt idx="1">
                  <c:v>28</c:v>
                </c:pt>
                <c:pt idx="2">
                  <c:v>27</c:v>
                </c:pt>
              </c:numCache>
            </c:numRef>
          </c:val>
        </c:ser>
        <c:dLbls>
          <c:showLegendKey val="0"/>
          <c:showVal val="0"/>
          <c:showCatName val="0"/>
          <c:showSerName val="0"/>
          <c:showPercent val="0"/>
          <c:showBubbleSize val="0"/>
        </c:dLbls>
        <c:gapWidth val="40"/>
        <c:axId val="240857176"/>
        <c:axId val="240854824"/>
      </c:barChart>
      <c:catAx>
        <c:axId val="240857176"/>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0854824"/>
        <c:crosses val="autoZero"/>
        <c:auto val="1"/>
        <c:lblAlgn val="ctr"/>
        <c:lblOffset val="100"/>
        <c:noMultiLvlLbl val="0"/>
      </c:catAx>
      <c:valAx>
        <c:axId val="240854824"/>
        <c:scaling>
          <c:orientation val="minMax"/>
          <c:max val="100"/>
          <c:min val="0"/>
        </c:scaling>
        <c:delete val="1"/>
        <c:axPos val="t"/>
        <c:numFmt formatCode="General" sourceLinked="1"/>
        <c:majorTickMark val="out"/>
        <c:minorTickMark val="none"/>
        <c:tickLblPos val="nextTo"/>
        <c:crossAx val="240857176"/>
        <c:crosses val="autoZero"/>
        <c:crossBetween val="between"/>
      </c:valAx>
    </c:plotArea>
    <c:plotVisOnly val="1"/>
    <c:dispBlanksAs val="gap"/>
    <c:showDLblsOverMax val="0"/>
  </c:chart>
  <c:spPr>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483452025175"/>
          <c:y val="0.19969917981072557"/>
          <c:w val="0.71777740144593916"/>
          <c:h val="0.39037022082018924"/>
        </c:manualLayout>
      </c:layout>
      <c:barChart>
        <c:barDir val="bar"/>
        <c:grouping val="percentStacked"/>
        <c:varyColors val="0"/>
        <c:ser>
          <c:idx val="0"/>
          <c:order val="0"/>
          <c:tx>
            <c:strRef>
              <c:f>Sheet1!$B$1</c:f>
              <c:strCache>
                <c:ptCount val="1"/>
                <c:pt idx="0">
                  <c:v>Oct-Dec</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Sheet1!$B$2:$B$7</c:f>
              <c:numCache>
                <c:formatCode>0%</c:formatCode>
                <c:ptCount val="1"/>
                <c:pt idx="0">
                  <c:v>0.21</c:v>
                </c:pt>
              </c:numCache>
            </c:numRef>
          </c:val>
        </c:ser>
        <c:ser>
          <c:idx val="1"/>
          <c:order val="1"/>
          <c:tx>
            <c:strRef>
              <c:f>Sheet1!$C$1</c:f>
              <c:strCache>
                <c:ptCount val="1"/>
                <c:pt idx="0">
                  <c:v>Jul-Sep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Sheet1!$C$2:$C$7</c:f>
              <c:numCache>
                <c:formatCode>0%</c:formatCode>
                <c:ptCount val="1"/>
                <c:pt idx="0">
                  <c:v>0.33</c:v>
                </c:pt>
              </c:numCache>
            </c:numRef>
          </c:val>
        </c:ser>
        <c:ser>
          <c:idx val="2"/>
          <c:order val="2"/>
          <c:tx>
            <c:strRef>
              <c:f>Sheet1!$D$1</c:f>
              <c:strCache>
                <c:ptCount val="1"/>
                <c:pt idx="0">
                  <c:v>Apr-Jun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Sheet1!$D$2:$D$7</c:f>
              <c:numCache>
                <c:formatCode>0%</c:formatCode>
                <c:ptCount val="1"/>
                <c:pt idx="0">
                  <c:v>0.31</c:v>
                </c:pt>
              </c:numCache>
            </c:numRef>
          </c:val>
        </c:ser>
        <c:ser>
          <c:idx val="3"/>
          <c:order val="3"/>
          <c:tx>
            <c:strRef>
              <c:f>Sheet1!$E$1</c:f>
              <c:strCache>
                <c:ptCount val="1"/>
                <c:pt idx="0">
                  <c:v>Jan-Mar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Sheet1!$E$2:$E$7</c:f>
              <c:numCache>
                <c:formatCode>0%</c:formatCode>
                <c:ptCount val="1"/>
                <c:pt idx="0">
                  <c:v>0.15</c:v>
                </c:pt>
              </c:numCache>
            </c:numRef>
          </c:val>
        </c:ser>
        <c:dLbls>
          <c:showLegendKey val="0"/>
          <c:showVal val="0"/>
          <c:showCatName val="0"/>
          <c:showSerName val="0"/>
          <c:showPercent val="0"/>
          <c:showBubbleSize val="0"/>
        </c:dLbls>
        <c:gapWidth val="55"/>
        <c:overlap val="100"/>
        <c:axId val="240854040"/>
        <c:axId val="240853256"/>
      </c:barChart>
      <c:catAx>
        <c:axId val="240854040"/>
        <c:scaling>
          <c:orientation val="minMax"/>
        </c:scaling>
        <c:delete val="1"/>
        <c:axPos val="r"/>
        <c:numFmt formatCode="General" sourceLinked="0"/>
        <c:majorTickMark val="none"/>
        <c:minorTickMark val="none"/>
        <c:tickLblPos val="nextTo"/>
        <c:crossAx val="240853256"/>
        <c:crosses val="autoZero"/>
        <c:auto val="1"/>
        <c:lblAlgn val="ctr"/>
        <c:lblOffset val="100"/>
        <c:noMultiLvlLbl val="0"/>
      </c:catAx>
      <c:valAx>
        <c:axId val="240853256"/>
        <c:scaling>
          <c:orientation val="maxMin"/>
        </c:scaling>
        <c:delete val="1"/>
        <c:axPos val="b"/>
        <c:majorGridlines>
          <c:spPr>
            <a:ln>
              <a:noFill/>
            </a:ln>
          </c:spPr>
        </c:majorGridlines>
        <c:numFmt formatCode="0%" sourceLinked="1"/>
        <c:majorTickMark val="out"/>
        <c:minorTickMark val="none"/>
        <c:tickLblPos val="nextTo"/>
        <c:crossAx val="240854040"/>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4"/>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Beach holiday</c:v>
                </c:pt>
                <c:pt idx="1">
                  <c:v>City break </c:v>
                </c:pt>
                <c:pt idx="2">
                  <c:v>Touring holiday</c:v>
                </c:pt>
              </c:strCache>
            </c:strRef>
          </c:cat>
          <c:val>
            <c:numRef>
              <c:f>Sheet1!$B$2:$B$4</c:f>
              <c:numCache>
                <c:formatCode>General</c:formatCode>
                <c:ptCount val="3"/>
                <c:pt idx="0">
                  <c:v>81</c:v>
                </c:pt>
                <c:pt idx="1">
                  <c:v>77</c:v>
                </c:pt>
                <c:pt idx="2">
                  <c:v>72</c:v>
                </c:pt>
              </c:numCache>
            </c:numRef>
          </c:val>
        </c:ser>
        <c:dLbls>
          <c:showLegendKey val="0"/>
          <c:showVal val="0"/>
          <c:showCatName val="0"/>
          <c:showSerName val="0"/>
          <c:showPercent val="0"/>
          <c:showBubbleSize val="0"/>
        </c:dLbls>
        <c:gapWidth val="40"/>
        <c:axId val="240856392"/>
        <c:axId val="243166712"/>
      </c:barChart>
      <c:catAx>
        <c:axId val="240856392"/>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3166712"/>
        <c:crosses val="autoZero"/>
        <c:auto val="1"/>
        <c:lblAlgn val="ctr"/>
        <c:lblOffset val="100"/>
        <c:noMultiLvlLbl val="0"/>
      </c:catAx>
      <c:valAx>
        <c:axId val="243166712"/>
        <c:scaling>
          <c:orientation val="minMax"/>
          <c:max val="100"/>
          <c:min val="0"/>
        </c:scaling>
        <c:delete val="1"/>
        <c:axPos val="t"/>
        <c:numFmt formatCode="General" sourceLinked="1"/>
        <c:majorTickMark val="out"/>
        <c:minorTickMark val="none"/>
        <c:tickLblPos val="nextTo"/>
        <c:crossAx val="240856392"/>
        <c:crosses val="autoZero"/>
        <c:crossBetween val="between"/>
      </c:valAx>
    </c:plotArea>
    <c:plotVisOnly val="1"/>
    <c:dispBlanksAs val="gap"/>
    <c:showDLblsOverMax val="0"/>
  </c:chart>
  <c:spPr>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60585823280465978"/>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Lbls>
            <c:dLbl>
              <c:idx val="0"/>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Heritage/History</c:v>
                </c:pt>
                <c:pt idx="1">
                  <c:v>Famous Places</c:v>
                </c:pt>
                <c:pt idx="2">
                  <c:v>Culture</c:v>
                </c:pt>
              </c:strCache>
            </c:strRef>
          </c:cat>
          <c:val>
            <c:numRef>
              <c:f>Sheet1!$B$2:$B$4</c:f>
              <c:numCache>
                <c:formatCode>General</c:formatCode>
                <c:ptCount val="3"/>
                <c:pt idx="0">
                  <c:v>31</c:v>
                </c:pt>
                <c:pt idx="1">
                  <c:v>29</c:v>
                </c:pt>
                <c:pt idx="2">
                  <c:v>29</c:v>
                </c:pt>
              </c:numCache>
            </c:numRef>
          </c:val>
        </c:ser>
        <c:dLbls>
          <c:showLegendKey val="0"/>
          <c:showVal val="0"/>
          <c:showCatName val="0"/>
          <c:showSerName val="0"/>
          <c:showPercent val="0"/>
          <c:showBubbleSize val="0"/>
        </c:dLbls>
        <c:gapWidth val="150"/>
        <c:axId val="242963608"/>
        <c:axId val="242962432"/>
      </c:barChart>
      <c:catAx>
        <c:axId val="242963608"/>
        <c:scaling>
          <c:orientation val="minMax"/>
        </c:scaling>
        <c:delete val="0"/>
        <c:axPos val="b"/>
        <c:numFmt formatCode="General" sourceLinked="0"/>
        <c:majorTickMark val="out"/>
        <c:minorTickMark val="none"/>
        <c:tickLblPos val="nextTo"/>
        <c:txPr>
          <a:bodyPr/>
          <a:lstStyle/>
          <a:p>
            <a:pPr>
              <a:defRPr sz="900"/>
            </a:pPr>
            <a:endParaRPr lang="en-US"/>
          </a:p>
        </c:txPr>
        <c:crossAx val="242962432"/>
        <c:crosses val="autoZero"/>
        <c:auto val="1"/>
        <c:lblAlgn val="ctr"/>
        <c:lblOffset val="100"/>
        <c:noMultiLvlLbl val="0"/>
      </c:catAx>
      <c:valAx>
        <c:axId val="242962432"/>
        <c:scaling>
          <c:orientation val="minMax"/>
          <c:max val="40"/>
          <c:min val="0"/>
        </c:scaling>
        <c:delete val="1"/>
        <c:axPos val="l"/>
        <c:numFmt formatCode="General" sourceLinked="1"/>
        <c:majorTickMark val="out"/>
        <c:minorTickMark val="none"/>
        <c:tickLblPos val="nextTo"/>
        <c:crossAx val="242963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2242712633635112"/>
          <c:h val="0.91440685329253579"/>
        </c:manualLayout>
      </c:layout>
      <c:barChart>
        <c:barDir val="bar"/>
        <c:grouping val="clustered"/>
        <c:varyColors val="0"/>
        <c:ser>
          <c:idx val="0"/>
          <c:order val="0"/>
          <c:tx>
            <c:strRef>
              <c:f>Sheet1!$B$1</c:f>
              <c:strCache>
                <c:ptCount val="1"/>
                <c:pt idx="0">
                  <c:v>Series 3</c:v>
                </c:pt>
              </c:strCache>
            </c:strRef>
          </c:tx>
          <c:spPr>
            <a:solidFill>
              <a:schemeClr val="accent4"/>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Shoppping</c:v>
                </c:pt>
                <c:pt idx="1">
                  <c:v>Parks/gardens</c:v>
                </c:pt>
                <c:pt idx="2">
                  <c:v>Going to the pub</c:v>
                </c:pt>
              </c:strCache>
            </c:strRef>
          </c:cat>
          <c:val>
            <c:numRef>
              <c:f>Sheet1!$B$2:$B$4</c:f>
              <c:numCache>
                <c:formatCode>General</c:formatCode>
                <c:ptCount val="3"/>
                <c:pt idx="0">
                  <c:v>80</c:v>
                </c:pt>
                <c:pt idx="1">
                  <c:v>61</c:v>
                </c:pt>
                <c:pt idx="2">
                  <c:v>56</c:v>
                </c:pt>
              </c:numCache>
            </c:numRef>
          </c:val>
        </c:ser>
        <c:dLbls>
          <c:showLegendKey val="0"/>
          <c:showVal val="0"/>
          <c:showCatName val="0"/>
          <c:showSerName val="0"/>
          <c:showPercent val="0"/>
          <c:showBubbleSize val="0"/>
        </c:dLbls>
        <c:gapWidth val="40"/>
        <c:axId val="242962824"/>
        <c:axId val="242964000"/>
      </c:barChart>
      <c:catAx>
        <c:axId val="242962824"/>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2964000"/>
        <c:crosses val="autoZero"/>
        <c:auto val="1"/>
        <c:lblAlgn val="ctr"/>
        <c:lblOffset val="100"/>
        <c:noMultiLvlLbl val="0"/>
      </c:catAx>
      <c:valAx>
        <c:axId val="242964000"/>
        <c:scaling>
          <c:orientation val="minMax"/>
          <c:max val="100"/>
          <c:min val="0"/>
        </c:scaling>
        <c:delete val="1"/>
        <c:axPos val="t"/>
        <c:numFmt formatCode="General" sourceLinked="1"/>
        <c:majorTickMark val="out"/>
        <c:minorTickMark val="none"/>
        <c:tickLblPos val="nextTo"/>
        <c:crossAx val="242962824"/>
        <c:crosses val="autoZero"/>
        <c:crossBetween val="between"/>
      </c:valAx>
    </c:plotArea>
    <c:plotVisOnly val="1"/>
    <c:dispBlanksAs val="gap"/>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54293269799070065"/>
        </c:manualLayout>
      </c:layout>
      <c:barChart>
        <c:barDir val="col"/>
        <c:grouping val="clustered"/>
        <c:varyColors val="0"/>
        <c:ser>
          <c:idx val="0"/>
          <c:order val="0"/>
          <c:tx>
            <c:strRef>
              <c:f>Sheet1!$B$1</c:f>
              <c:strCache>
                <c:ptCount val="1"/>
                <c:pt idx="0">
                  <c:v>Series 1</c:v>
                </c:pt>
              </c:strCache>
            </c:strRef>
          </c:tx>
          <c:spPr>
            <a:solidFill>
              <a:schemeClr val="accent4"/>
            </a:solidFill>
          </c:spPr>
          <c:invertIfNegative val="0"/>
          <c:dLbls>
            <c:dLbl>
              <c:idx val="0"/>
              <c:tx>
                <c:rich>
                  <a:bodyPr/>
                  <a:lstStyle/>
                  <a:p>
                    <a:r>
                      <a:rPr lang="en-US" dirty="0" smtClean="0"/>
                      <a:t>58%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54%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Travel Guide websites</c:v>
                </c:pt>
                <c:pt idx="1">
                  <c:v>Friends/relatives</c:v>
                </c:pt>
                <c:pt idx="2">
                  <c:v>Website travel reviews</c:v>
                </c:pt>
              </c:strCache>
            </c:strRef>
          </c:cat>
          <c:val>
            <c:numRef>
              <c:f>Sheet1!$B$2:$B$4</c:f>
              <c:numCache>
                <c:formatCode>General</c:formatCode>
                <c:ptCount val="3"/>
                <c:pt idx="0">
                  <c:v>58</c:v>
                </c:pt>
                <c:pt idx="1">
                  <c:v>57</c:v>
                </c:pt>
                <c:pt idx="2">
                  <c:v>54</c:v>
                </c:pt>
              </c:numCache>
            </c:numRef>
          </c:val>
        </c:ser>
        <c:dLbls>
          <c:showLegendKey val="0"/>
          <c:showVal val="0"/>
          <c:showCatName val="0"/>
          <c:showSerName val="0"/>
          <c:showPercent val="0"/>
          <c:showBubbleSize val="0"/>
        </c:dLbls>
        <c:gapWidth val="150"/>
        <c:axId val="242960864"/>
        <c:axId val="242964392"/>
      </c:barChart>
      <c:catAx>
        <c:axId val="242960864"/>
        <c:scaling>
          <c:orientation val="minMax"/>
        </c:scaling>
        <c:delete val="0"/>
        <c:axPos val="b"/>
        <c:numFmt formatCode="General" sourceLinked="1"/>
        <c:majorTickMark val="out"/>
        <c:minorTickMark val="none"/>
        <c:tickLblPos val="nextTo"/>
        <c:txPr>
          <a:bodyPr/>
          <a:lstStyle/>
          <a:p>
            <a:pPr>
              <a:defRPr sz="900"/>
            </a:pPr>
            <a:endParaRPr lang="en-US"/>
          </a:p>
        </c:txPr>
        <c:crossAx val="242964392"/>
        <c:crosses val="autoZero"/>
        <c:auto val="1"/>
        <c:lblAlgn val="ctr"/>
        <c:lblOffset val="100"/>
        <c:noMultiLvlLbl val="0"/>
      </c:catAx>
      <c:valAx>
        <c:axId val="242964392"/>
        <c:scaling>
          <c:orientation val="minMax"/>
        </c:scaling>
        <c:delete val="1"/>
        <c:axPos val="l"/>
        <c:numFmt formatCode="General" sourceLinked="1"/>
        <c:majorTickMark val="out"/>
        <c:minorTickMark val="none"/>
        <c:tickLblPos val="nextTo"/>
        <c:crossAx val="242960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4"/>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Culture/tradition</c:v>
                </c:pt>
                <c:pt idx="1">
                  <c:v>Historical/ heritage sites</c:v>
                </c:pt>
                <c:pt idx="2">
                  <c:v>Countryside/scenery + Other major cities</c:v>
                </c:pt>
              </c:strCache>
            </c:strRef>
          </c:cat>
          <c:val>
            <c:numRef>
              <c:f>Sheet1!$B$2:$B$4</c:f>
              <c:numCache>
                <c:formatCode>General</c:formatCode>
                <c:ptCount val="3"/>
                <c:pt idx="0">
                  <c:v>53</c:v>
                </c:pt>
                <c:pt idx="1">
                  <c:v>42</c:v>
                </c:pt>
                <c:pt idx="2">
                  <c:v>40</c:v>
                </c:pt>
              </c:numCache>
            </c:numRef>
          </c:val>
        </c:ser>
        <c:dLbls>
          <c:showLegendKey val="0"/>
          <c:showVal val="0"/>
          <c:showCatName val="0"/>
          <c:showSerName val="0"/>
          <c:showPercent val="0"/>
          <c:showBubbleSize val="0"/>
        </c:dLbls>
        <c:gapWidth val="40"/>
        <c:axId val="242961256"/>
        <c:axId val="242959296"/>
      </c:barChart>
      <c:catAx>
        <c:axId val="242961256"/>
        <c:scaling>
          <c:orientation val="maxMin"/>
        </c:scaling>
        <c:delete val="0"/>
        <c:axPos val="l"/>
        <c:numFmt formatCode="General" sourceLinked="0"/>
        <c:majorTickMark val="out"/>
        <c:minorTickMark val="none"/>
        <c:tickLblPos val="nextTo"/>
        <c:txPr>
          <a:bodyPr/>
          <a:lstStyle/>
          <a:p>
            <a:pPr>
              <a:defRPr sz="900">
                <a:latin typeface="+mn-lt"/>
                <a:cs typeface="Arial" pitchFamily="34" charset="0"/>
              </a:defRPr>
            </a:pPr>
            <a:endParaRPr lang="en-US"/>
          </a:p>
        </c:txPr>
        <c:crossAx val="242959296"/>
        <c:crosses val="autoZero"/>
        <c:auto val="1"/>
        <c:lblAlgn val="ctr"/>
        <c:lblOffset val="100"/>
        <c:noMultiLvlLbl val="0"/>
      </c:catAx>
      <c:valAx>
        <c:axId val="242959296"/>
        <c:scaling>
          <c:orientation val="minMax"/>
          <c:max val="100"/>
          <c:min val="0"/>
        </c:scaling>
        <c:delete val="1"/>
        <c:axPos val="t"/>
        <c:numFmt formatCode="General" sourceLinked="1"/>
        <c:majorTickMark val="out"/>
        <c:minorTickMark val="none"/>
        <c:tickLblPos val="nextTo"/>
        <c:crossAx val="242961256"/>
        <c:crosses val="autoZero"/>
        <c:crossBetween val="between"/>
      </c:valAx>
    </c:plotArea>
    <c:plotVisOnly val="1"/>
    <c:dispBlanksAs val="gap"/>
    <c:showDLblsOverMax val="0"/>
  </c:chart>
  <c:spPr>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483452025175"/>
          <c:y val="0.19969917981072557"/>
          <c:w val="0.71777740144593916"/>
          <c:h val="0.39037022082018924"/>
        </c:manualLayout>
      </c:layout>
      <c:barChart>
        <c:barDir val="bar"/>
        <c:grouping val="percentStacked"/>
        <c:varyColors val="0"/>
        <c:ser>
          <c:idx val="0"/>
          <c:order val="0"/>
          <c:tx>
            <c:strRef>
              <c:f>Sheet1!$B$1</c:f>
              <c:strCache>
                <c:ptCount val="1"/>
                <c:pt idx="0">
                  <c:v>Oct-Dec</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Sheet1!$B$2:$B$7</c:f>
              <c:numCache>
                <c:formatCode>0%</c:formatCode>
                <c:ptCount val="1"/>
                <c:pt idx="0">
                  <c:v>0.19</c:v>
                </c:pt>
              </c:numCache>
            </c:numRef>
          </c:val>
        </c:ser>
        <c:ser>
          <c:idx val="1"/>
          <c:order val="1"/>
          <c:tx>
            <c:strRef>
              <c:f>Sheet1!$C$1</c:f>
              <c:strCache>
                <c:ptCount val="1"/>
                <c:pt idx="0">
                  <c:v>Jul-Sep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Sheet1!$C$2:$C$7</c:f>
              <c:numCache>
                <c:formatCode>0%</c:formatCode>
                <c:ptCount val="1"/>
                <c:pt idx="0">
                  <c:v>0.4</c:v>
                </c:pt>
              </c:numCache>
            </c:numRef>
          </c:val>
        </c:ser>
        <c:ser>
          <c:idx val="2"/>
          <c:order val="2"/>
          <c:tx>
            <c:strRef>
              <c:f>Sheet1!$D$1</c:f>
              <c:strCache>
                <c:ptCount val="1"/>
                <c:pt idx="0">
                  <c:v>Apr-Jun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Sheet1!$D$2:$D$7</c:f>
              <c:numCache>
                <c:formatCode>0%</c:formatCode>
                <c:ptCount val="1"/>
                <c:pt idx="0">
                  <c:v>0.33</c:v>
                </c:pt>
              </c:numCache>
            </c:numRef>
          </c:val>
        </c:ser>
        <c:ser>
          <c:idx val="3"/>
          <c:order val="3"/>
          <c:tx>
            <c:strRef>
              <c:f>Sheet1!$E$1</c:f>
              <c:strCache>
                <c:ptCount val="1"/>
                <c:pt idx="0">
                  <c:v>Jan-Mar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Sheet1!$E$2:$E$7</c:f>
              <c:numCache>
                <c:formatCode>0%</c:formatCode>
                <c:ptCount val="1"/>
                <c:pt idx="0">
                  <c:v>0.11</c:v>
                </c:pt>
              </c:numCache>
            </c:numRef>
          </c:val>
        </c:ser>
        <c:dLbls>
          <c:showLegendKey val="0"/>
          <c:showVal val="0"/>
          <c:showCatName val="0"/>
          <c:showSerName val="0"/>
          <c:showPercent val="0"/>
          <c:showBubbleSize val="0"/>
        </c:dLbls>
        <c:gapWidth val="55"/>
        <c:overlap val="100"/>
        <c:axId val="242958512"/>
        <c:axId val="242960080"/>
      </c:barChart>
      <c:catAx>
        <c:axId val="242958512"/>
        <c:scaling>
          <c:orientation val="minMax"/>
        </c:scaling>
        <c:delete val="1"/>
        <c:axPos val="r"/>
        <c:numFmt formatCode="General" sourceLinked="0"/>
        <c:majorTickMark val="none"/>
        <c:minorTickMark val="none"/>
        <c:tickLblPos val="nextTo"/>
        <c:crossAx val="242960080"/>
        <c:crosses val="autoZero"/>
        <c:auto val="1"/>
        <c:lblAlgn val="ctr"/>
        <c:lblOffset val="100"/>
        <c:noMultiLvlLbl val="0"/>
      </c:catAx>
      <c:valAx>
        <c:axId val="242960080"/>
        <c:scaling>
          <c:orientation val="maxMin"/>
        </c:scaling>
        <c:delete val="1"/>
        <c:axPos val="b"/>
        <c:majorGridlines>
          <c:spPr>
            <a:ln>
              <a:noFill/>
            </a:ln>
          </c:spPr>
        </c:majorGridlines>
        <c:numFmt formatCode="0%" sourceLinked="1"/>
        <c:majorTickMark val="out"/>
        <c:minorTickMark val="none"/>
        <c:tickLblPos val="nextTo"/>
        <c:crossAx val="242958512"/>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4238497912282878"/>
          <c:h val="0.91440685329253579"/>
        </c:manualLayout>
      </c:layout>
      <c:barChart>
        <c:barDir val="bar"/>
        <c:grouping val="clustered"/>
        <c:varyColors val="0"/>
        <c:ser>
          <c:idx val="0"/>
          <c:order val="0"/>
          <c:tx>
            <c:strRef>
              <c:f>Sheet1!$B$1</c:f>
              <c:strCache>
                <c:ptCount val="1"/>
                <c:pt idx="0">
                  <c:v>Series 3</c:v>
                </c:pt>
              </c:strCache>
            </c:strRef>
          </c:tx>
          <c:spPr>
            <a:solidFill>
              <a:schemeClr val="accent2"/>
            </a:solidFill>
          </c:spPr>
          <c:invertIfNegative val="0"/>
          <c:dLbls>
            <c:dLbl>
              <c:idx val="0"/>
              <c:tx>
                <c:rich>
                  <a:bodyPr/>
                  <a:lstStyle/>
                  <a:p>
                    <a:r>
                      <a:rPr lang="en-US" dirty="0" smtClean="0"/>
                      <a:t>84%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79%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78%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Beach holiday</c:v>
                </c:pt>
                <c:pt idx="1">
                  <c:v>City break </c:v>
                </c:pt>
                <c:pt idx="2">
                  <c:v>Touring Holiday</c:v>
                </c:pt>
              </c:strCache>
            </c:strRef>
          </c:cat>
          <c:val>
            <c:numRef>
              <c:f>Sheet1!$B$2:$B$4</c:f>
              <c:numCache>
                <c:formatCode>General</c:formatCode>
                <c:ptCount val="3"/>
                <c:pt idx="0">
                  <c:v>84</c:v>
                </c:pt>
                <c:pt idx="1">
                  <c:v>79</c:v>
                </c:pt>
                <c:pt idx="2">
                  <c:v>78</c:v>
                </c:pt>
              </c:numCache>
            </c:numRef>
          </c:val>
        </c:ser>
        <c:dLbls>
          <c:showLegendKey val="0"/>
          <c:showVal val="0"/>
          <c:showCatName val="0"/>
          <c:showSerName val="0"/>
          <c:showPercent val="0"/>
          <c:showBubbleSize val="0"/>
        </c:dLbls>
        <c:gapWidth val="40"/>
        <c:axId val="241209024"/>
        <c:axId val="241209416"/>
      </c:barChart>
      <c:catAx>
        <c:axId val="241209024"/>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1209416"/>
        <c:crosses val="autoZero"/>
        <c:auto val="1"/>
        <c:lblAlgn val="ctr"/>
        <c:lblOffset val="100"/>
        <c:noMultiLvlLbl val="0"/>
      </c:catAx>
      <c:valAx>
        <c:axId val="241209416"/>
        <c:scaling>
          <c:orientation val="minMax"/>
          <c:max val="100"/>
          <c:min val="0"/>
        </c:scaling>
        <c:delete val="1"/>
        <c:axPos val="t"/>
        <c:numFmt formatCode="General" sourceLinked="1"/>
        <c:majorTickMark val="out"/>
        <c:minorTickMark val="none"/>
        <c:tickLblPos val="nextTo"/>
        <c:crossAx val="241209024"/>
        <c:crosses val="autoZero"/>
        <c:crossBetween val="between"/>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5"/>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Visiting friends/relatives</c:v>
                </c:pt>
                <c:pt idx="1">
                  <c:v>City break </c:v>
                </c:pt>
                <c:pt idx="2">
                  <c:v>Beach holiday</c:v>
                </c:pt>
              </c:strCache>
            </c:strRef>
          </c:cat>
          <c:val>
            <c:numRef>
              <c:f>Sheet1!$B$2:$B$4</c:f>
              <c:numCache>
                <c:formatCode>General</c:formatCode>
                <c:ptCount val="3"/>
                <c:pt idx="0">
                  <c:v>69</c:v>
                </c:pt>
                <c:pt idx="1">
                  <c:v>67</c:v>
                </c:pt>
                <c:pt idx="2">
                  <c:v>64</c:v>
                </c:pt>
              </c:numCache>
            </c:numRef>
          </c:val>
        </c:ser>
        <c:dLbls>
          <c:showLegendKey val="0"/>
          <c:showVal val="0"/>
          <c:showCatName val="0"/>
          <c:showSerName val="0"/>
          <c:showPercent val="0"/>
          <c:showBubbleSize val="0"/>
        </c:dLbls>
        <c:gapWidth val="40"/>
        <c:axId val="242960472"/>
        <c:axId val="243167888"/>
      </c:barChart>
      <c:catAx>
        <c:axId val="242960472"/>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3167888"/>
        <c:crosses val="autoZero"/>
        <c:auto val="1"/>
        <c:lblAlgn val="ctr"/>
        <c:lblOffset val="100"/>
        <c:noMultiLvlLbl val="0"/>
      </c:catAx>
      <c:valAx>
        <c:axId val="243167888"/>
        <c:scaling>
          <c:orientation val="minMax"/>
          <c:max val="100"/>
          <c:min val="0"/>
        </c:scaling>
        <c:delete val="1"/>
        <c:axPos val="t"/>
        <c:numFmt formatCode="General" sourceLinked="1"/>
        <c:majorTickMark val="out"/>
        <c:minorTickMark val="none"/>
        <c:tickLblPos val="nextTo"/>
        <c:crossAx val="242960472"/>
        <c:crosses val="autoZero"/>
        <c:crossBetween val="between"/>
      </c:valAx>
    </c:plotArea>
    <c:plotVisOnly val="1"/>
    <c:dispBlanksAs val="gap"/>
    <c:showDLblsOverMax val="0"/>
  </c:chart>
  <c:spPr>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60585823280465978"/>
        </c:manualLayout>
      </c:layout>
      <c:barChart>
        <c:barDir val="col"/>
        <c:grouping val="clustered"/>
        <c:varyColors val="0"/>
        <c:ser>
          <c:idx val="0"/>
          <c:order val="0"/>
          <c:tx>
            <c:strRef>
              <c:f>Sheet1!$B$1</c:f>
              <c:strCache>
                <c:ptCount val="1"/>
                <c:pt idx="0">
                  <c:v>Series 1</c:v>
                </c:pt>
              </c:strCache>
            </c:strRef>
          </c:tx>
          <c:spPr>
            <a:solidFill>
              <a:schemeClr val="accent5"/>
            </a:solidFill>
          </c:spPr>
          <c:invertIfNegative val="0"/>
          <c:dLbls>
            <c:dLbl>
              <c:idx val="0"/>
              <c:tx>
                <c:rich>
                  <a:bodyPr/>
                  <a:lstStyle/>
                  <a:p>
                    <a:r>
                      <a:rPr lang="en-US" dirty="0" smtClean="0"/>
                      <a:t>34%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Heritage/History</c:v>
                </c:pt>
                <c:pt idx="1">
                  <c:v>Culture</c:v>
                </c:pt>
                <c:pt idx="2">
                  <c:v>Visiting family/friends</c:v>
                </c:pt>
              </c:strCache>
            </c:strRef>
          </c:cat>
          <c:val>
            <c:numRef>
              <c:f>Sheet1!$B$2:$B$4</c:f>
              <c:numCache>
                <c:formatCode>General</c:formatCode>
                <c:ptCount val="3"/>
                <c:pt idx="0">
                  <c:v>34</c:v>
                </c:pt>
                <c:pt idx="1">
                  <c:v>28</c:v>
                </c:pt>
                <c:pt idx="2">
                  <c:v>24</c:v>
                </c:pt>
              </c:numCache>
            </c:numRef>
          </c:val>
        </c:ser>
        <c:dLbls>
          <c:showLegendKey val="0"/>
          <c:showVal val="0"/>
          <c:showCatName val="0"/>
          <c:showSerName val="0"/>
          <c:showPercent val="0"/>
          <c:showBubbleSize val="0"/>
        </c:dLbls>
        <c:gapWidth val="150"/>
        <c:axId val="243736192"/>
        <c:axId val="243728744"/>
      </c:barChart>
      <c:catAx>
        <c:axId val="243736192"/>
        <c:scaling>
          <c:orientation val="minMax"/>
        </c:scaling>
        <c:delete val="0"/>
        <c:axPos val="b"/>
        <c:numFmt formatCode="General" sourceLinked="0"/>
        <c:majorTickMark val="out"/>
        <c:minorTickMark val="none"/>
        <c:tickLblPos val="nextTo"/>
        <c:txPr>
          <a:bodyPr/>
          <a:lstStyle/>
          <a:p>
            <a:pPr>
              <a:defRPr sz="900"/>
            </a:pPr>
            <a:endParaRPr lang="en-US"/>
          </a:p>
        </c:txPr>
        <c:crossAx val="243728744"/>
        <c:crosses val="autoZero"/>
        <c:auto val="1"/>
        <c:lblAlgn val="ctr"/>
        <c:lblOffset val="100"/>
        <c:noMultiLvlLbl val="0"/>
      </c:catAx>
      <c:valAx>
        <c:axId val="243728744"/>
        <c:scaling>
          <c:orientation val="minMax"/>
          <c:max val="50"/>
          <c:min val="0"/>
        </c:scaling>
        <c:delete val="1"/>
        <c:axPos val="l"/>
        <c:numFmt formatCode="General" sourceLinked="1"/>
        <c:majorTickMark val="out"/>
        <c:minorTickMark val="none"/>
        <c:tickLblPos val="nextTo"/>
        <c:crossAx val="2437361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2242712633635112"/>
          <c:h val="0.91440685329253579"/>
        </c:manualLayout>
      </c:layout>
      <c:barChart>
        <c:barDir val="bar"/>
        <c:grouping val="clustered"/>
        <c:varyColors val="0"/>
        <c:ser>
          <c:idx val="0"/>
          <c:order val="0"/>
          <c:tx>
            <c:strRef>
              <c:f>Sheet1!$B$1</c:f>
              <c:strCache>
                <c:ptCount val="1"/>
                <c:pt idx="0">
                  <c:v>Series 3</c:v>
                </c:pt>
              </c:strCache>
            </c:strRef>
          </c:tx>
          <c:spPr>
            <a:solidFill>
              <a:schemeClr val="accent5"/>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Shoppping</c:v>
                </c:pt>
                <c:pt idx="1">
                  <c:v>Parks/gardens</c:v>
                </c:pt>
                <c:pt idx="2">
                  <c:v>Going to the pub</c:v>
                </c:pt>
              </c:strCache>
            </c:strRef>
          </c:cat>
          <c:val>
            <c:numRef>
              <c:f>Sheet1!$B$2:$B$4</c:f>
              <c:numCache>
                <c:formatCode>General</c:formatCode>
                <c:ptCount val="3"/>
                <c:pt idx="0">
                  <c:v>77</c:v>
                </c:pt>
                <c:pt idx="1">
                  <c:v>62</c:v>
                </c:pt>
                <c:pt idx="2">
                  <c:v>60</c:v>
                </c:pt>
              </c:numCache>
            </c:numRef>
          </c:val>
        </c:ser>
        <c:dLbls>
          <c:showLegendKey val="0"/>
          <c:showVal val="0"/>
          <c:showCatName val="0"/>
          <c:showSerName val="0"/>
          <c:showPercent val="0"/>
          <c:showBubbleSize val="0"/>
        </c:dLbls>
        <c:gapWidth val="40"/>
        <c:axId val="243733448"/>
        <c:axId val="243729136"/>
      </c:barChart>
      <c:catAx>
        <c:axId val="243733448"/>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3729136"/>
        <c:crosses val="autoZero"/>
        <c:auto val="1"/>
        <c:lblAlgn val="ctr"/>
        <c:lblOffset val="100"/>
        <c:noMultiLvlLbl val="0"/>
      </c:catAx>
      <c:valAx>
        <c:axId val="243729136"/>
        <c:scaling>
          <c:orientation val="minMax"/>
          <c:max val="100"/>
          <c:min val="0"/>
        </c:scaling>
        <c:delete val="1"/>
        <c:axPos val="t"/>
        <c:numFmt formatCode="General" sourceLinked="1"/>
        <c:majorTickMark val="out"/>
        <c:minorTickMark val="none"/>
        <c:tickLblPos val="nextTo"/>
        <c:crossAx val="243733448"/>
        <c:crosses val="autoZero"/>
        <c:crossBetween val="between"/>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54293269799070065"/>
        </c:manualLayout>
      </c:layout>
      <c:barChart>
        <c:barDir val="col"/>
        <c:grouping val="clustered"/>
        <c:varyColors val="0"/>
        <c:ser>
          <c:idx val="0"/>
          <c:order val="0"/>
          <c:tx>
            <c:strRef>
              <c:f>Sheet1!$B$1</c:f>
              <c:strCache>
                <c:ptCount val="1"/>
                <c:pt idx="0">
                  <c:v>Series 1</c:v>
                </c:pt>
              </c:strCache>
            </c:strRef>
          </c:tx>
          <c:spPr>
            <a:solidFill>
              <a:schemeClr val="accent5"/>
            </a:solidFill>
          </c:spPr>
          <c:invertIfNegative val="0"/>
          <c:dLbls>
            <c:dLbl>
              <c:idx val="0"/>
              <c:tx>
                <c:rich>
                  <a:bodyPr/>
                  <a:lstStyle/>
                  <a:p>
                    <a:r>
                      <a:rPr lang="en-US" dirty="0" smtClean="0"/>
                      <a:t>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52%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Friends/relatives</c:v>
                </c:pt>
                <c:pt idx="1">
                  <c:v>Accomodation provider website</c:v>
                </c:pt>
                <c:pt idx="2">
                  <c:v>Travel Guide website</c:v>
                </c:pt>
              </c:strCache>
            </c:strRef>
          </c:cat>
          <c:val>
            <c:numRef>
              <c:f>Sheet1!$B$2:$B$4</c:f>
              <c:numCache>
                <c:formatCode>General</c:formatCode>
                <c:ptCount val="3"/>
                <c:pt idx="0">
                  <c:v>64</c:v>
                </c:pt>
                <c:pt idx="1">
                  <c:v>55</c:v>
                </c:pt>
                <c:pt idx="2">
                  <c:v>52</c:v>
                </c:pt>
              </c:numCache>
            </c:numRef>
          </c:val>
        </c:ser>
        <c:dLbls>
          <c:showLegendKey val="0"/>
          <c:showVal val="0"/>
          <c:showCatName val="0"/>
          <c:showSerName val="0"/>
          <c:showPercent val="0"/>
          <c:showBubbleSize val="0"/>
        </c:dLbls>
        <c:gapWidth val="150"/>
        <c:axId val="243734624"/>
        <c:axId val="243732272"/>
      </c:barChart>
      <c:catAx>
        <c:axId val="243734624"/>
        <c:scaling>
          <c:orientation val="minMax"/>
        </c:scaling>
        <c:delete val="0"/>
        <c:axPos val="b"/>
        <c:numFmt formatCode="General" sourceLinked="1"/>
        <c:majorTickMark val="out"/>
        <c:minorTickMark val="none"/>
        <c:tickLblPos val="nextTo"/>
        <c:txPr>
          <a:bodyPr/>
          <a:lstStyle/>
          <a:p>
            <a:pPr>
              <a:defRPr sz="900"/>
            </a:pPr>
            <a:endParaRPr lang="en-US"/>
          </a:p>
        </c:txPr>
        <c:crossAx val="243732272"/>
        <c:crosses val="autoZero"/>
        <c:auto val="1"/>
        <c:lblAlgn val="ctr"/>
        <c:lblOffset val="100"/>
        <c:noMultiLvlLbl val="0"/>
      </c:catAx>
      <c:valAx>
        <c:axId val="243732272"/>
        <c:scaling>
          <c:orientation val="minMax"/>
        </c:scaling>
        <c:delete val="1"/>
        <c:axPos val="l"/>
        <c:numFmt formatCode="General" sourceLinked="1"/>
        <c:majorTickMark val="out"/>
        <c:minorTickMark val="none"/>
        <c:tickLblPos val="nextTo"/>
        <c:crossAx val="243734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5"/>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Culture/tradition</c:v>
                </c:pt>
                <c:pt idx="1">
                  <c:v>Historical/ heritage sites</c:v>
                </c:pt>
                <c:pt idx="2">
                  <c:v>Countryside/scenery</c:v>
                </c:pt>
              </c:strCache>
            </c:strRef>
          </c:cat>
          <c:val>
            <c:numRef>
              <c:f>Sheet1!$B$2:$B$4</c:f>
              <c:numCache>
                <c:formatCode>General</c:formatCode>
                <c:ptCount val="3"/>
                <c:pt idx="0">
                  <c:v>58</c:v>
                </c:pt>
                <c:pt idx="1">
                  <c:v>49</c:v>
                </c:pt>
                <c:pt idx="2">
                  <c:v>48</c:v>
                </c:pt>
              </c:numCache>
            </c:numRef>
          </c:val>
        </c:ser>
        <c:dLbls>
          <c:showLegendKey val="0"/>
          <c:showVal val="0"/>
          <c:showCatName val="0"/>
          <c:showSerName val="0"/>
          <c:showPercent val="0"/>
          <c:showBubbleSize val="0"/>
        </c:dLbls>
        <c:gapWidth val="40"/>
        <c:axId val="243730312"/>
        <c:axId val="243735408"/>
      </c:barChart>
      <c:catAx>
        <c:axId val="243730312"/>
        <c:scaling>
          <c:orientation val="maxMin"/>
        </c:scaling>
        <c:delete val="0"/>
        <c:axPos val="l"/>
        <c:numFmt formatCode="General" sourceLinked="0"/>
        <c:majorTickMark val="out"/>
        <c:minorTickMark val="none"/>
        <c:tickLblPos val="nextTo"/>
        <c:txPr>
          <a:bodyPr/>
          <a:lstStyle/>
          <a:p>
            <a:pPr>
              <a:defRPr sz="900">
                <a:latin typeface="+mn-lt"/>
                <a:cs typeface="Arial" pitchFamily="34" charset="0"/>
              </a:defRPr>
            </a:pPr>
            <a:endParaRPr lang="en-US"/>
          </a:p>
        </c:txPr>
        <c:crossAx val="243735408"/>
        <c:crosses val="autoZero"/>
        <c:auto val="1"/>
        <c:lblAlgn val="ctr"/>
        <c:lblOffset val="100"/>
        <c:noMultiLvlLbl val="0"/>
      </c:catAx>
      <c:valAx>
        <c:axId val="243735408"/>
        <c:scaling>
          <c:orientation val="minMax"/>
          <c:max val="100"/>
          <c:min val="0"/>
        </c:scaling>
        <c:delete val="1"/>
        <c:axPos val="t"/>
        <c:numFmt formatCode="General" sourceLinked="1"/>
        <c:majorTickMark val="out"/>
        <c:minorTickMark val="none"/>
        <c:tickLblPos val="nextTo"/>
        <c:crossAx val="243730312"/>
        <c:crosses val="autoZero"/>
        <c:crossBetween val="between"/>
      </c:valAx>
    </c:plotArea>
    <c:plotVisOnly val="1"/>
    <c:dispBlanksAs val="gap"/>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483452025175"/>
          <c:y val="0.19969917981072557"/>
          <c:w val="0.71777740144593916"/>
          <c:h val="0.39037022082018924"/>
        </c:manualLayout>
      </c:layout>
      <c:barChart>
        <c:barDir val="bar"/>
        <c:grouping val="percentStacked"/>
        <c:varyColors val="0"/>
        <c:ser>
          <c:idx val="0"/>
          <c:order val="0"/>
          <c:tx>
            <c:strRef>
              <c:f>Sheet1!$B$1</c:f>
              <c:strCache>
                <c:ptCount val="1"/>
                <c:pt idx="0">
                  <c:v>Oct-Dec</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Sheet1!$B$2:$B$7</c:f>
              <c:numCache>
                <c:formatCode>0%</c:formatCode>
                <c:ptCount val="1"/>
                <c:pt idx="0">
                  <c:v>0.19</c:v>
                </c:pt>
              </c:numCache>
            </c:numRef>
          </c:val>
        </c:ser>
        <c:ser>
          <c:idx val="1"/>
          <c:order val="1"/>
          <c:tx>
            <c:strRef>
              <c:f>Sheet1!$C$1</c:f>
              <c:strCache>
                <c:ptCount val="1"/>
                <c:pt idx="0">
                  <c:v>Jul-Sep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Sheet1!$C$2:$C$7</c:f>
              <c:numCache>
                <c:formatCode>0%</c:formatCode>
                <c:ptCount val="1"/>
                <c:pt idx="0">
                  <c:v>0.4</c:v>
                </c:pt>
              </c:numCache>
            </c:numRef>
          </c:val>
        </c:ser>
        <c:ser>
          <c:idx val="2"/>
          <c:order val="2"/>
          <c:tx>
            <c:strRef>
              <c:f>Sheet1!$D$1</c:f>
              <c:strCache>
                <c:ptCount val="1"/>
                <c:pt idx="0">
                  <c:v>Apr-Jun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Sheet1!$D$2:$D$7</c:f>
              <c:numCache>
                <c:formatCode>0%</c:formatCode>
                <c:ptCount val="1"/>
                <c:pt idx="0">
                  <c:v>0.33</c:v>
                </c:pt>
              </c:numCache>
            </c:numRef>
          </c:val>
        </c:ser>
        <c:ser>
          <c:idx val="3"/>
          <c:order val="3"/>
          <c:tx>
            <c:strRef>
              <c:f>Sheet1!$E$1</c:f>
              <c:strCache>
                <c:ptCount val="1"/>
                <c:pt idx="0">
                  <c:v>Jan-Mar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Sheet1!$E$2:$E$7</c:f>
              <c:numCache>
                <c:formatCode>0%</c:formatCode>
                <c:ptCount val="1"/>
                <c:pt idx="0">
                  <c:v>0.08</c:v>
                </c:pt>
              </c:numCache>
            </c:numRef>
          </c:val>
        </c:ser>
        <c:dLbls>
          <c:showLegendKey val="0"/>
          <c:showVal val="0"/>
          <c:showCatName val="0"/>
          <c:showSerName val="0"/>
          <c:showPercent val="0"/>
          <c:showBubbleSize val="0"/>
        </c:dLbls>
        <c:gapWidth val="55"/>
        <c:overlap val="100"/>
        <c:axId val="243730704"/>
        <c:axId val="243729528"/>
      </c:barChart>
      <c:catAx>
        <c:axId val="243730704"/>
        <c:scaling>
          <c:orientation val="minMax"/>
        </c:scaling>
        <c:delete val="1"/>
        <c:axPos val="r"/>
        <c:numFmt formatCode="General" sourceLinked="0"/>
        <c:majorTickMark val="none"/>
        <c:minorTickMark val="none"/>
        <c:tickLblPos val="nextTo"/>
        <c:crossAx val="243729528"/>
        <c:crosses val="autoZero"/>
        <c:auto val="1"/>
        <c:lblAlgn val="ctr"/>
        <c:lblOffset val="100"/>
        <c:noMultiLvlLbl val="0"/>
      </c:catAx>
      <c:valAx>
        <c:axId val="243729528"/>
        <c:scaling>
          <c:orientation val="maxMin"/>
        </c:scaling>
        <c:delete val="1"/>
        <c:axPos val="b"/>
        <c:majorGridlines>
          <c:spPr>
            <a:ln>
              <a:noFill/>
            </a:ln>
          </c:spPr>
        </c:majorGridlines>
        <c:numFmt formatCode="0%" sourceLinked="1"/>
        <c:majorTickMark val="out"/>
        <c:minorTickMark val="none"/>
        <c:tickLblPos val="nextTo"/>
        <c:crossAx val="243730704"/>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1"/>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Visiting friends/relatives</c:v>
                </c:pt>
                <c:pt idx="1">
                  <c:v>City break </c:v>
                </c:pt>
                <c:pt idx="2">
                  <c:v>Touring holiday + City break to 2+ places</c:v>
                </c:pt>
              </c:strCache>
            </c:strRef>
          </c:cat>
          <c:val>
            <c:numRef>
              <c:f>Sheet1!$B$2:$B$4</c:f>
              <c:numCache>
                <c:formatCode>General</c:formatCode>
                <c:ptCount val="3"/>
                <c:pt idx="0">
                  <c:v>75</c:v>
                </c:pt>
                <c:pt idx="1">
                  <c:v>67</c:v>
                </c:pt>
                <c:pt idx="2">
                  <c:v>65</c:v>
                </c:pt>
              </c:numCache>
            </c:numRef>
          </c:val>
        </c:ser>
        <c:dLbls>
          <c:showLegendKey val="0"/>
          <c:showVal val="0"/>
          <c:showCatName val="0"/>
          <c:showSerName val="0"/>
          <c:showPercent val="0"/>
          <c:showBubbleSize val="0"/>
        </c:dLbls>
        <c:gapWidth val="40"/>
        <c:axId val="243731096"/>
        <c:axId val="243731488"/>
      </c:barChart>
      <c:catAx>
        <c:axId val="243731096"/>
        <c:scaling>
          <c:orientation val="maxMin"/>
        </c:scaling>
        <c:delete val="0"/>
        <c:axPos val="l"/>
        <c:numFmt formatCode="General" sourceLinked="0"/>
        <c:majorTickMark val="out"/>
        <c:minorTickMark val="none"/>
        <c:tickLblPos val="nextTo"/>
        <c:txPr>
          <a:bodyPr/>
          <a:lstStyle/>
          <a:p>
            <a:pPr>
              <a:defRPr sz="1000"/>
            </a:pPr>
            <a:endParaRPr lang="en-US"/>
          </a:p>
        </c:txPr>
        <c:crossAx val="243731488"/>
        <c:crosses val="autoZero"/>
        <c:auto val="1"/>
        <c:lblAlgn val="ctr"/>
        <c:lblOffset val="100"/>
        <c:noMultiLvlLbl val="0"/>
      </c:catAx>
      <c:valAx>
        <c:axId val="243731488"/>
        <c:scaling>
          <c:orientation val="minMax"/>
          <c:max val="100"/>
          <c:min val="0"/>
        </c:scaling>
        <c:delete val="1"/>
        <c:axPos val="t"/>
        <c:numFmt formatCode="General" sourceLinked="1"/>
        <c:majorTickMark val="out"/>
        <c:minorTickMark val="none"/>
        <c:tickLblPos val="nextTo"/>
        <c:crossAx val="243731096"/>
        <c:crosses val="autoZero"/>
        <c:crossBetween val="between"/>
      </c:valAx>
    </c:plotArea>
    <c:plotVisOnly val="1"/>
    <c:dispBlanksAs val="gap"/>
    <c:showDLblsOverMax val="0"/>
  </c:chart>
  <c:spPr>
    <a:ln>
      <a:noFill/>
    </a:ln>
  </c:spPr>
  <c:txPr>
    <a:bodyPr/>
    <a:lstStyle/>
    <a:p>
      <a:pPr>
        <a:defRPr sz="9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60585823280465978"/>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Lbls>
            <c:dLbl>
              <c:idx val="0"/>
              <c:layout>
                <c:manualLayout>
                  <c:x val="0"/>
                  <c:y val="2.696808634883963E-2"/>
                </c:manualLayout>
              </c:layout>
              <c:tx>
                <c:rich>
                  <a:bodyPr/>
                  <a:lstStyle/>
                  <a:p>
                    <a:r>
                      <a:rPr lang="en-US" dirty="0" smtClean="0"/>
                      <a:t>37%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9.4256407858609448E-3"/>
                  <c:y val="2.696808634883963E-2"/>
                </c:manualLayout>
              </c:layout>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Heritage/History</c:v>
                </c:pt>
                <c:pt idx="1">
                  <c:v>Culture</c:v>
                </c:pt>
                <c:pt idx="2">
                  <c:v>Visiting family/friends</c:v>
                </c:pt>
              </c:strCache>
            </c:strRef>
          </c:cat>
          <c:val>
            <c:numRef>
              <c:f>Sheet1!$B$2:$B$4</c:f>
              <c:numCache>
                <c:formatCode>General</c:formatCode>
                <c:ptCount val="3"/>
                <c:pt idx="0">
                  <c:v>37</c:v>
                </c:pt>
                <c:pt idx="1">
                  <c:v>28</c:v>
                </c:pt>
                <c:pt idx="2">
                  <c:v>24</c:v>
                </c:pt>
              </c:numCache>
            </c:numRef>
          </c:val>
        </c:ser>
        <c:dLbls>
          <c:showLegendKey val="0"/>
          <c:showVal val="0"/>
          <c:showCatName val="0"/>
          <c:showSerName val="0"/>
          <c:showPercent val="0"/>
          <c:showBubbleSize val="0"/>
        </c:dLbls>
        <c:gapWidth val="150"/>
        <c:axId val="243732664"/>
        <c:axId val="243733056"/>
      </c:barChart>
      <c:catAx>
        <c:axId val="243732664"/>
        <c:scaling>
          <c:orientation val="minMax"/>
        </c:scaling>
        <c:delete val="0"/>
        <c:axPos val="b"/>
        <c:numFmt formatCode="General" sourceLinked="0"/>
        <c:majorTickMark val="out"/>
        <c:minorTickMark val="none"/>
        <c:tickLblPos val="nextTo"/>
        <c:txPr>
          <a:bodyPr/>
          <a:lstStyle/>
          <a:p>
            <a:pPr>
              <a:defRPr sz="900"/>
            </a:pPr>
            <a:endParaRPr lang="en-US"/>
          </a:p>
        </c:txPr>
        <c:crossAx val="243733056"/>
        <c:crosses val="autoZero"/>
        <c:auto val="1"/>
        <c:lblAlgn val="ctr"/>
        <c:lblOffset val="100"/>
        <c:noMultiLvlLbl val="0"/>
      </c:catAx>
      <c:valAx>
        <c:axId val="243733056"/>
        <c:scaling>
          <c:orientation val="minMax"/>
          <c:max val="50"/>
          <c:min val="0"/>
        </c:scaling>
        <c:delete val="1"/>
        <c:axPos val="l"/>
        <c:numFmt formatCode="General" sourceLinked="1"/>
        <c:majorTickMark val="out"/>
        <c:minorTickMark val="none"/>
        <c:tickLblPos val="nextTo"/>
        <c:crossAx val="243732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2242712633635112"/>
          <c:h val="0.91440685329253579"/>
        </c:manualLayout>
      </c:layout>
      <c:barChart>
        <c:barDir val="bar"/>
        <c:grouping val="clustered"/>
        <c:varyColors val="0"/>
        <c:ser>
          <c:idx val="0"/>
          <c:order val="0"/>
          <c:tx>
            <c:strRef>
              <c:f>Sheet1!$B$1</c:f>
              <c:strCache>
                <c:ptCount val="1"/>
                <c:pt idx="0">
                  <c:v>Series 3</c:v>
                </c:pt>
              </c:strCache>
            </c:strRef>
          </c:tx>
          <c:spPr>
            <a:solidFill>
              <a:schemeClr val="accent1"/>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Shoppping</c:v>
                </c:pt>
                <c:pt idx="1">
                  <c:v>Parks/gardens</c:v>
                </c:pt>
                <c:pt idx="2">
                  <c:v>Going to the pub</c:v>
                </c:pt>
              </c:strCache>
            </c:strRef>
          </c:cat>
          <c:val>
            <c:numRef>
              <c:f>Sheet1!$B$2:$B$4</c:f>
              <c:numCache>
                <c:formatCode>General</c:formatCode>
                <c:ptCount val="3"/>
                <c:pt idx="0">
                  <c:v>69</c:v>
                </c:pt>
                <c:pt idx="1">
                  <c:v>57</c:v>
                </c:pt>
                <c:pt idx="2">
                  <c:v>56</c:v>
                </c:pt>
              </c:numCache>
            </c:numRef>
          </c:val>
        </c:ser>
        <c:dLbls>
          <c:showLegendKey val="0"/>
          <c:showVal val="0"/>
          <c:showCatName val="0"/>
          <c:showSerName val="0"/>
          <c:showPercent val="0"/>
          <c:showBubbleSize val="0"/>
        </c:dLbls>
        <c:gapWidth val="40"/>
        <c:axId val="238905904"/>
        <c:axId val="243162400"/>
      </c:barChart>
      <c:catAx>
        <c:axId val="238905904"/>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3162400"/>
        <c:crosses val="autoZero"/>
        <c:auto val="1"/>
        <c:lblAlgn val="ctr"/>
        <c:lblOffset val="100"/>
        <c:noMultiLvlLbl val="0"/>
      </c:catAx>
      <c:valAx>
        <c:axId val="243162400"/>
        <c:scaling>
          <c:orientation val="minMax"/>
          <c:max val="100"/>
          <c:min val="0"/>
        </c:scaling>
        <c:delete val="1"/>
        <c:axPos val="t"/>
        <c:numFmt formatCode="General" sourceLinked="1"/>
        <c:majorTickMark val="out"/>
        <c:minorTickMark val="none"/>
        <c:tickLblPos val="nextTo"/>
        <c:crossAx val="238905904"/>
        <c:crosses val="autoZero"/>
        <c:crossBetween val="between"/>
      </c:valAx>
    </c:plotArea>
    <c:plotVisOnly val="1"/>
    <c:dispBlanksAs val="gap"/>
    <c:showDLblsOverMax val="0"/>
  </c:chart>
  <c:spPr>
    <a:ln>
      <a:noFill/>
    </a:ln>
  </c:sp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54293269799070065"/>
        </c:manualLayout>
      </c:layout>
      <c:barChart>
        <c:barDir val="col"/>
        <c:grouping val="clustered"/>
        <c:varyColors val="0"/>
        <c:ser>
          <c:idx val="0"/>
          <c:order val="0"/>
          <c:tx>
            <c:strRef>
              <c:f>Sheet1!$B$1</c:f>
              <c:strCache>
                <c:ptCount val="1"/>
                <c:pt idx="0">
                  <c:v>Series 1</c:v>
                </c:pt>
              </c:strCache>
            </c:strRef>
          </c:tx>
          <c:spPr>
            <a:solidFill>
              <a:schemeClr val="accent1"/>
            </a:solidFill>
          </c:spPr>
          <c:invertIfNegative val="0"/>
          <c:dLbls>
            <c:dLbl>
              <c:idx val="0"/>
              <c:layout>
                <c:manualLayout>
                  <c:x val="-1.4138461178791417E-2"/>
                  <c:y val="1.7978724232559754E-2"/>
                </c:manualLayout>
              </c:layout>
              <c:tx>
                <c:rich>
                  <a:bodyPr/>
                  <a:lstStyle/>
                  <a:p>
                    <a:r>
                      <a:rPr lang="en-US" dirty="0" smtClean="0"/>
                      <a:t>55%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48%</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Accomodation provider website</c:v>
                </c:pt>
                <c:pt idx="1">
                  <c:v>Travel agent or tour operator website</c:v>
                </c:pt>
                <c:pt idx="2">
                  <c:v>Friends/ relatives</c:v>
                </c:pt>
              </c:strCache>
            </c:strRef>
          </c:cat>
          <c:val>
            <c:numRef>
              <c:f>Sheet1!$B$2:$B$4</c:f>
              <c:numCache>
                <c:formatCode>General</c:formatCode>
                <c:ptCount val="3"/>
                <c:pt idx="0">
                  <c:v>55</c:v>
                </c:pt>
                <c:pt idx="1">
                  <c:v>50</c:v>
                </c:pt>
                <c:pt idx="2">
                  <c:v>48</c:v>
                </c:pt>
              </c:numCache>
            </c:numRef>
          </c:val>
        </c:ser>
        <c:dLbls>
          <c:showLegendKey val="0"/>
          <c:showVal val="0"/>
          <c:showCatName val="0"/>
          <c:showSerName val="0"/>
          <c:showPercent val="0"/>
          <c:showBubbleSize val="0"/>
        </c:dLbls>
        <c:gapWidth val="150"/>
        <c:axId val="244033152"/>
        <c:axId val="244031584"/>
      </c:barChart>
      <c:catAx>
        <c:axId val="244033152"/>
        <c:scaling>
          <c:orientation val="minMax"/>
        </c:scaling>
        <c:delete val="0"/>
        <c:axPos val="b"/>
        <c:numFmt formatCode="General" sourceLinked="1"/>
        <c:majorTickMark val="out"/>
        <c:minorTickMark val="none"/>
        <c:tickLblPos val="nextTo"/>
        <c:txPr>
          <a:bodyPr/>
          <a:lstStyle/>
          <a:p>
            <a:pPr>
              <a:defRPr sz="900"/>
            </a:pPr>
            <a:endParaRPr lang="en-US"/>
          </a:p>
        </c:txPr>
        <c:crossAx val="244031584"/>
        <c:crosses val="autoZero"/>
        <c:auto val="1"/>
        <c:lblAlgn val="ctr"/>
        <c:lblOffset val="100"/>
        <c:noMultiLvlLbl val="0"/>
      </c:catAx>
      <c:valAx>
        <c:axId val="244031584"/>
        <c:scaling>
          <c:orientation val="minMax"/>
          <c:max val="80"/>
          <c:min val="0"/>
        </c:scaling>
        <c:delete val="1"/>
        <c:axPos val="l"/>
        <c:numFmt formatCode="General" sourceLinked="1"/>
        <c:majorTickMark val="out"/>
        <c:minorTickMark val="none"/>
        <c:tickLblPos val="nextTo"/>
        <c:crossAx val="2440331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60585823280465978"/>
        </c:manualLayout>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dLbl>
              <c:idx val="0"/>
              <c:tx>
                <c:rich>
                  <a:bodyPr/>
                  <a:lstStyle/>
                  <a:p>
                    <a:r>
                      <a:rPr lang="en-US" dirty="0" smtClean="0"/>
                      <a:t>31%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Heritage/History</c:v>
                </c:pt>
                <c:pt idx="1">
                  <c:v>Famous Places</c:v>
                </c:pt>
                <c:pt idx="2">
                  <c:v>Culture</c:v>
                </c:pt>
              </c:strCache>
            </c:strRef>
          </c:cat>
          <c:val>
            <c:numRef>
              <c:f>Sheet1!$B$2:$B$4</c:f>
              <c:numCache>
                <c:formatCode>General</c:formatCode>
                <c:ptCount val="3"/>
                <c:pt idx="0">
                  <c:v>31</c:v>
                </c:pt>
                <c:pt idx="1">
                  <c:v>24</c:v>
                </c:pt>
                <c:pt idx="2">
                  <c:v>21</c:v>
                </c:pt>
              </c:numCache>
            </c:numRef>
          </c:val>
        </c:ser>
        <c:dLbls>
          <c:showLegendKey val="0"/>
          <c:showVal val="0"/>
          <c:showCatName val="0"/>
          <c:showSerName val="0"/>
          <c:showPercent val="0"/>
          <c:showBubbleSize val="0"/>
        </c:dLbls>
        <c:gapWidth val="150"/>
        <c:axId val="243161224"/>
        <c:axId val="243168672"/>
      </c:barChart>
      <c:catAx>
        <c:axId val="243161224"/>
        <c:scaling>
          <c:orientation val="minMax"/>
        </c:scaling>
        <c:delete val="0"/>
        <c:axPos val="b"/>
        <c:numFmt formatCode="General" sourceLinked="0"/>
        <c:majorTickMark val="out"/>
        <c:minorTickMark val="none"/>
        <c:tickLblPos val="nextTo"/>
        <c:txPr>
          <a:bodyPr/>
          <a:lstStyle/>
          <a:p>
            <a:pPr>
              <a:defRPr sz="900"/>
            </a:pPr>
            <a:endParaRPr lang="en-US"/>
          </a:p>
        </c:txPr>
        <c:crossAx val="243168672"/>
        <c:crosses val="autoZero"/>
        <c:auto val="1"/>
        <c:lblAlgn val="ctr"/>
        <c:lblOffset val="100"/>
        <c:noMultiLvlLbl val="0"/>
      </c:catAx>
      <c:valAx>
        <c:axId val="243168672"/>
        <c:scaling>
          <c:orientation val="minMax"/>
        </c:scaling>
        <c:delete val="1"/>
        <c:axPos val="l"/>
        <c:numFmt formatCode="General" sourceLinked="1"/>
        <c:majorTickMark val="out"/>
        <c:minorTickMark val="none"/>
        <c:tickLblPos val="nextTo"/>
        <c:crossAx val="243161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1"/>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Culture/tradition</c:v>
                </c:pt>
                <c:pt idx="1">
                  <c:v>Historical/ heritage sites</c:v>
                </c:pt>
                <c:pt idx="2">
                  <c:v>Countryside/scenery</c:v>
                </c:pt>
              </c:strCache>
            </c:strRef>
          </c:cat>
          <c:val>
            <c:numRef>
              <c:f>Sheet1!$B$2:$B$4</c:f>
              <c:numCache>
                <c:formatCode>General</c:formatCode>
                <c:ptCount val="3"/>
                <c:pt idx="0">
                  <c:v>56</c:v>
                </c:pt>
                <c:pt idx="1">
                  <c:v>43</c:v>
                </c:pt>
                <c:pt idx="2">
                  <c:v>37</c:v>
                </c:pt>
              </c:numCache>
            </c:numRef>
          </c:val>
        </c:ser>
        <c:dLbls>
          <c:showLegendKey val="0"/>
          <c:showVal val="0"/>
          <c:showCatName val="0"/>
          <c:showSerName val="0"/>
          <c:showPercent val="0"/>
          <c:showBubbleSize val="0"/>
        </c:dLbls>
        <c:gapWidth val="40"/>
        <c:axId val="244030016"/>
        <c:axId val="244032368"/>
      </c:barChart>
      <c:catAx>
        <c:axId val="244030016"/>
        <c:scaling>
          <c:orientation val="maxMin"/>
        </c:scaling>
        <c:delete val="0"/>
        <c:axPos val="l"/>
        <c:numFmt formatCode="General" sourceLinked="0"/>
        <c:majorTickMark val="out"/>
        <c:minorTickMark val="none"/>
        <c:tickLblPos val="nextTo"/>
        <c:txPr>
          <a:bodyPr/>
          <a:lstStyle/>
          <a:p>
            <a:pPr>
              <a:defRPr sz="900">
                <a:latin typeface="+mn-lt"/>
                <a:cs typeface="Arial" pitchFamily="34" charset="0"/>
              </a:defRPr>
            </a:pPr>
            <a:endParaRPr lang="en-US"/>
          </a:p>
        </c:txPr>
        <c:crossAx val="244032368"/>
        <c:crosses val="autoZero"/>
        <c:auto val="1"/>
        <c:lblAlgn val="ctr"/>
        <c:lblOffset val="100"/>
        <c:noMultiLvlLbl val="0"/>
      </c:catAx>
      <c:valAx>
        <c:axId val="244032368"/>
        <c:scaling>
          <c:orientation val="minMax"/>
          <c:max val="100"/>
          <c:min val="0"/>
        </c:scaling>
        <c:delete val="1"/>
        <c:axPos val="t"/>
        <c:numFmt formatCode="General" sourceLinked="1"/>
        <c:majorTickMark val="out"/>
        <c:minorTickMark val="none"/>
        <c:tickLblPos val="nextTo"/>
        <c:crossAx val="244030016"/>
        <c:crosses val="autoZero"/>
        <c:crossBetween val="between"/>
      </c:valAx>
    </c:plotArea>
    <c:plotVisOnly val="1"/>
    <c:dispBlanksAs val="gap"/>
    <c:showDLblsOverMax val="0"/>
  </c:chart>
  <c:spPr>
    <a:ln>
      <a:noFill/>
    </a:ln>
  </c:sp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18663519205718"/>
          <c:y val="6.4341292963984276E-2"/>
          <c:w val="0.5522466964953795"/>
          <c:h val="0.91440685329253579"/>
        </c:manualLayout>
      </c:layout>
      <c:barChart>
        <c:barDir val="bar"/>
        <c:grouping val="clustered"/>
        <c:varyColors val="0"/>
        <c:ser>
          <c:idx val="0"/>
          <c:order val="0"/>
          <c:tx>
            <c:strRef>
              <c:f>Sheet1!$B$1</c:f>
              <c:strCache>
                <c:ptCount val="1"/>
                <c:pt idx="0">
                  <c:v>Series 3</c:v>
                </c:pt>
              </c:strCache>
            </c:strRef>
          </c:tx>
          <c:spPr>
            <a:solidFill>
              <a:schemeClr val="accent6"/>
            </a:solidFill>
          </c:spPr>
          <c:invertIfNegative val="0"/>
          <c:dLbls>
            <c:numFmt formatCode="General\%"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1. Beach holiday</c:v>
                </c:pt>
                <c:pt idx="1">
                  <c:v>2. City break to single destination</c:v>
                </c:pt>
                <c:pt idx="2">
                  <c:v>3. Holiday to visit friends / relatives</c:v>
                </c:pt>
                <c:pt idx="3">
                  <c:v>4. Touring holiday</c:v>
                </c:pt>
                <c:pt idx="4">
                  <c:v>5. City break to 2+ cities on single trip</c:v>
                </c:pt>
                <c:pt idx="5">
                  <c:v>6. Holiday in a rural destination</c:v>
                </c:pt>
                <c:pt idx="6">
                  <c:v>7. All-inclusive holiday package</c:v>
                </c:pt>
                <c:pt idx="7">
                  <c:v>8. Holiday to celebrate special occasion</c:v>
                </c:pt>
                <c:pt idx="8">
                  <c:v>9. Mainly to go shopping</c:v>
                </c:pt>
                <c:pt idx="9">
                  <c:v>10. Walking / hiking holiday</c:v>
                </c:pt>
                <c:pt idx="10">
                  <c:v>11. Adventure or activity holiday</c:v>
                </c:pt>
                <c:pt idx="11">
                  <c:v>12. Cruise (sea or river)</c:v>
                </c:pt>
                <c:pt idx="12">
                  <c:v>13. Camping holiday</c:v>
                </c:pt>
                <c:pt idx="13">
                  <c:v>14. Spa/ beauty/ wellness holiday</c:v>
                </c:pt>
                <c:pt idx="14">
                  <c:v>15. Mainly for self-development</c:v>
                </c:pt>
                <c:pt idx="15">
                  <c:v>16. Mainly to see concert / theatre show</c:v>
                </c:pt>
                <c:pt idx="16">
                  <c:v>17. Mainly to watch or play sport</c:v>
                </c:pt>
                <c:pt idx="17">
                  <c:v>18. Skiing holiday</c:v>
                </c:pt>
              </c:strCache>
            </c:strRef>
          </c:cat>
          <c:val>
            <c:numRef>
              <c:f>Sheet1!$B$2:$B$19</c:f>
              <c:numCache>
                <c:formatCode>General</c:formatCode>
                <c:ptCount val="18"/>
                <c:pt idx="0">
                  <c:v>77</c:v>
                </c:pt>
                <c:pt idx="1">
                  <c:v>75</c:v>
                </c:pt>
                <c:pt idx="2">
                  <c:v>71</c:v>
                </c:pt>
                <c:pt idx="3">
                  <c:v>70</c:v>
                </c:pt>
                <c:pt idx="4">
                  <c:v>68</c:v>
                </c:pt>
                <c:pt idx="5">
                  <c:v>61</c:v>
                </c:pt>
                <c:pt idx="6">
                  <c:v>59</c:v>
                </c:pt>
                <c:pt idx="7">
                  <c:v>59</c:v>
                </c:pt>
                <c:pt idx="8">
                  <c:v>56</c:v>
                </c:pt>
                <c:pt idx="9">
                  <c:v>55</c:v>
                </c:pt>
                <c:pt idx="10">
                  <c:v>49</c:v>
                </c:pt>
                <c:pt idx="11">
                  <c:v>44</c:v>
                </c:pt>
                <c:pt idx="12">
                  <c:v>42</c:v>
                </c:pt>
                <c:pt idx="13">
                  <c:v>40</c:v>
                </c:pt>
                <c:pt idx="14">
                  <c:v>38</c:v>
                </c:pt>
                <c:pt idx="15">
                  <c:v>37</c:v>
                </c:pt>
                <c:pt idx="16">
                  <c:v>36</c:v>
                </c:pt>
                <c:pt idx="17">
                  <c:v>34</c:v>
                </c:pt>
              </c:numCache>
            </c:numRef>
          </c:val>
        </c:ser>
        <c:dLbls>
          <c:showLegendKey val="0"/>
          <c:showVal val="0"/>
          <c:showCatName val="0"/>
          <c:showSerName val="0"/>
          <c:showPercent val="0"/>
          <c:showBubbleSize val="0"/>
        </c:dLbls>
        <c:gapWidth val="40"/>
        <c:axId val="244026096"/>
        <c:axId val="244026488"/>
      </c:barChart>
      <c:catAx>
        <c:axId val="244026096"/>
        <c:scaling>
          <c:orientation val="maxMin"/>
        </c:scaling>
        <c:delete val="0"/>
        <c:axPos val="l"/>
        <c:numFmt formatCode="General" sourceLinked="0"/>
        <c:majorTickMark val="out"/>
        <c:minorTickMark val="none"/>
        <c:tickLblPos val="nextTo"/>
        <c:txPr>
          <a:bodyPr/>
          <a:lstStyle/>
          <a:p>
            <a:pPr>
              <a:defRPr sz="800">
                <a:latin typeface="+mn-lt"/>
                <a:cs typeface="Arial" pitchFamily="34" charset="0"/>
              </a:defRPr>
            </a:pPr>
            <a:endParaRPr lang="en-US"/>
          </a:p>
        </c:txPr>
        <c:crossAx val="244026488"/>
        <c:crosses val="autoZero"/>
        <c:auto val="1"/>
        <c:lblAlgn val="ctr"/>
        <c:lblOffset val="100"/>
        <c:noMultiLvlLbl val="0"/>
      </c:catAx>
      <c:valAx>
        <c:axId val="244026488"/>
        <c:scaling>
          <c:orientation val="minMax"/>
          <c:max val="100"/>
          <c:min val="0"/>
        </c:scaling>
        <c:delete val="1"/>
        <c:axPos val="t"/>
        <c:numFmt formatCode="General" sourceLinked="1"/>
        <c:majorTickMark val="out"/>
        <c:minorTickMark val="none"/>
        <c:tickLblPos val="nextTo"/>
        <c:crossAx val="244026096"/>
        <c:crosses val="autoZero"/>
        <c:crossBetween val="between"/>
      </c:valAx>
    </c:plotArea>
    <c:plotVisOnly val="1"/>
    <c:dispBlanksAs val="gap"/>
    <c:showDLblsOverMax val="0"/>
  </c:chart>
  <c:spPr>
    <a:ln>
      <a:noFill/>
    </a:ln>
  </c:sp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80741610873468"/>
          <c:y val="6.8536791081935222E-2"/>
          <c:w val="0.52206601892430149"/>
          <c:h val="0.88535300673055106"/>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1.  City</c:v>
                </c:pt>
                <c:pt idx="1">
                  <c:v>2.  Beach / seaside resort</c:v>
                </c:pt>
                <c:pt idx="2">
                  <c:v>3.  Touring holiday</c:v>
                </c:pt>
                <c:pt idx="3">
                  <c:v>4.  Coastal area</c:v>
                </c:pt>
                <c:pt idx="4">
                  <c:v>5.  Mountain area</c:v>
                </c:pt>
                <c:pt idx="5">
                  <c:v>6.  Rural area</c:v>
                </c:pt>
                <c:pt idx="6">
                  <c:v>7.  Holiday centre</c:v>
                </c:pt>
                <c:pt idx="7">
                  <c:v>8.  Cruise</c:v>
                </c:pt>
                <c:pt idx="8">
                  <c:v>9.  Theme park</c:v>
                </c:pt>
                <c:pt idx="9">
                  <c:v>10. Spa resort</c:v>
                </c:pt>
              </c:strCache>
            </c:strRef>
          </c:cat>
          <c:val>
            <c:numRef>
              <c:f>Sheet1!$B$2:$B$11</c:f>
              <c:numCache>
                <c:formatCode>0</c:formatCode>
                <c:ptCount val="10"/>
                <c:pt idx="0">
                  <c:v>40</c:v>
                </c:pt>
                <c:pt idx="1">
                  <c:v>25</c:v>
                </c:pt>
                <c:pt idx="2">
                  <c:v>10</c:v>
                </c:pt>
                <c:pt idx="3">
                  <c:v>6</c:v>
                </c:pt>
                <c:pt idx="4">
                  <c:v>5</c:v>
                </c:pt>
                <c:pt idx="5">
                  <c:v>4</c:v>
                </c:pt>
                <c:pt idx="6">
                  <c:v>4</c:v>
                </c:pt>
                <c:pt idx="7">
                  <c:v>2</c:v>
                </c:pt>
                <c:pt idx="8">
                  <c:v>2</c:v>
                </c:pt>
                <c:pt idx="9">
                  <c:v>1</c:v>
                </c:pt>
              </c:numCache>
            </c:numRef>
          </c:val>
        </c:ser>
        <c:dLbls>
          <c:showLegendKey val="0"/>
          <c:showVal val="0"/>
          <c:showCatName val="0"/>
          <c:showSerName val="0"/>
          <c:showPercent val="0"/>
          <c:showBubbleSize val="0"/>
        </c:dLbls>
        <c:gapWidth val="50"/>
        <c:axId val="244029232"/>
        <c:axId val="244027272"/>
      </c:barChart>
      <c:catAx>
        <c:axId val="244029232"/>
        <c:scaling>
          <c:orientation val="maxMin"/>
        </c:scaling>
        <c:delete val="0"/>
        <c:axPos val="l"/>
        <c:numFmt formatCode="General" sourceLinked="0"/>
        <c:majorTickMark val="out"/>
        <c:minorTickMark val="none"/>
        <c:tickLblPos val="nextTo"/>
        <c:txPr>
          <a:bodyPr/>
          <a:lstStyle/>
          <a:p>
            <a:pPr>
              <a:defRPr sz="1000">
                <a:latin typeface="+mn-lt"/>
                <a:cs typeface="Arial" pitchFamily="34" charset="0"/>
              </a:defRPr>
            </a:pPr>
            <a:endParaRPr lang="en-US"/>
          </a:p>
        </c:txPr>
        <c:crossAx val="244027272"/>
        <c:crosses val="autoZero"/>
        <c:auto val="1"/>
        <c:lblAlgn val="ctr"/>
        <c:lblOffset val="100"/>
        <c:noMultiLvlLbl val="0"/>
      </c:catAx>
      <c:valAx>
        <c:axId val="244027272"/>
        <c:scaling>
          <c:orientation val="minMax"/>
          <c:max val="50"/>
          <c:min val="0"/>
        </c:scaling>
        <c:delete val="1"/>
        <c:axPos val="t"/>
        <c:numFmt formatCode="0" sourceLinked="1"/>
        <c:majorTickMark val="out"/>
        <c:minorTickMark val="none"/>
        <c:tickLblPos val="nextTo"/>
        <c:crossAx val="244029232"/>
        <c:crosses val="autoZero"/>
        <c:crossBetween val="between"/>
      </c:valAx>
    </c:plotArea>
    <c:plotVisOnly val="1"/>
    <c:dispBlanksAs val="gap"/>
    <c:showDLblsOverMax val="0"/>
  </c:chart>
  <c:spPr>
    <a:ln>
      <a:noFill/>
    </a:ln>
  </c:sp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1513516747723"/>
          <c:y val="5.0586558008397092E-2"/>
          <c:w val="0.53757373798304409"/>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Sheet1!$A$2:$A$21</c:f>
              <c:strCache>
                <c:ptCount val="20"/>
                <c:pt idx="0">
                  <c:v>1.  Visited an historic monument</c:v>
                </c:pt>
                <c:pt idx="1">
                  <c:v>2.  Walk / hike in countryside / coast</c:v>
                </c:pt>
                <c:pt idx="2">
                  <c:v>3.  Visited a park</c:v>
                </c:pt>
                <c:pt idx="3">
                  <c:v>4.  Shopped for clothes</c:v>
                </c:pt>
                <c:pt idx="4">
                  <c:v>5.  Tried new food for first time</c:v>
                </c:pt>
                <c:pt idx="5">
                  <c:v>6.  Shopped for locally made products</c:v>
                </c:pt>
                <c:pt idx="6">
                  <c:v>7.  Visited paid tourist attraction</c:v>
                </c:pt>
                <c:pt idx="7">
                  <c:v>8.  Visited museum</c:v>
                </c:pt>
                <c:pt idx="8">
                  <c:v>9. Sunbathed on beach / by pool</c:v>
                </c:pt>
                <c:pt idx="9">
                  <c:v>10. Had a gourmet meal</c:v>
                </c:pt>
                <c:pt idx="10">
                  <c:v>11. Visited a paid wildlife attraction</c:v>
                </c:pt>
                <c:pt idx="11">
                  <c:v>12.  Guided sightseeing tour</c:v>
                </c:pt>
                <c:pt idx="12">
                  <c:v>13. Visited garden</c:v>
                </c:pt>
                <c:pt idx="13">
                  <c:v>14. Visited palace / stately home</c:v>
                </c:pt>
                <c:pt idx="14">
                  <c:v>15. Visited religious building</c:v>
                </c:pt>
                <c:pt idx="15">
                  <c:v>16. Visited theme park</c:v>
                </c:pt>
                <c:pt idx="16">
                  <c:v>17. Gone on scenic drive</c:v>
                </c:pt>
                <c:pt idx="17">
                  <c:v>18. Watched wildlife / birdlife</c:v>
                </c:pt>
                <c:pt idx="18">
                  <c:v>19. Visited castle</c:v>
                </c:pt>
                <c:pt idx="19">
                  <c:v>20. Visited art gallery</c:v>
                </c:pt>
              </c:strCache>
            </c:strRef>
          </c:cat>
          <c:val>
            <c:numRef>
              <c:f>Sheet1!$B$2:$B$21</c:f>
              <c:numCache>
                <c:formatCode>0</c:formatCode>
                <c:ptCount val="20"/>
                <c:pt idx="0">
                  <c:v>83</c:v>
                </c:pt>
                <c:pt idx="1">
                  <c:v>83</c:v>
                </c:pt>
                <c:pt idx="2">
                  <c:v>82</c:v>
                </c:pt>
                <c:pt idx="3">
                  <c:v>81</c:v>
                </c:pt>
                <c:pt idx="4">
                  <c:v>81</c:v>
                </c:pt>
                <c:pt idx="5">
                  <c:v>80</c:v>
                </c:pt>
                <c:pt idx="6">
                  <c:v>79</c:v>
                </c:pt>
                <c:pt idx="7">
                  <c:v>77</c:v>
                </c:pt>
                <c:pt idx="8">
                  <c:v>75</c:v>
                </c:pt>
                <c:pt idx="9">
                  <c:v>73</c:v>
                </c:pt>
                <c:pt idx="10">
                  <c:v>72</c:v>
                </c:pt>
                <c:pt idx="11">
                  <c:v>69</c:v>
                </c:pt>
                <c:pt idx="12">
                  <c:v>69</c:v>
                </c:pt>
                <c:pt idx="13">
                  <c:v>67</c:v>
                </c:pt>
                <c:pt idx="14">
                  <c:v>67</c:v>
                </c:pt>
                <c:pt idx="15">
                  <c:v>66</c:v>
                </c:pt>
                <c:pt idx="16">
                  <c:v>66</c:v>
                </c:pt>
                <c:pt idx="17">
                  <c:v>64</c:v>
                </c:pt>
                <c:pt idx="18">
                  <c:v>58</c:v>
                </c:pt>
                <c:pt idx="19">
                  <c:v>55</c:v>
                </c:pt>
              </c:numCache>
            </c:numRef>
          </c:val>
        </c:ser>
        <c:dLbls>
          <c:showLegendKey val="0"/>
          <c:showVal val="0"/>
          <c:showCatName val="0"/>
          <c:showSerName val="0"/>
          <c:showPercent val="0"/>
          <c:showBubbleSize val="0"/>
        </c:dLbls>
        <c:gapWidth val="50"/>
        <c:axId val="244028056"/>
        <c:axId val="244028448"/>
      </c:barChart>
      <c:catAx>
        <c:axId val="244028056"/>
        <c:scaling>
          <c:orientation val="maxMin"/>
        </c:scaling>
        <c:delete val="0"/>
        <c:axPos val="l"/>
        <c:numFmt formatCode="General" sourceLinked="0"/>
        <c:majorTickMark val="out"/>
        <c:minorTickMark val="none"/>
        <c:tickLblPos val="nextTo"/>
        <c:txPr>
          <a:bodyPr/>
          <a:lstStyle/>
          <a:p>
            <a:pPr>
              <a:defRPr sz="800">
                <a:latin typeface="+mn-lt"/>
                <a:cs typeface="Arial" pitchFamily="34" charset="0"/>
              </a:defRPr>
            </a:pPr>
            <a:endParaRPr lang="en-US"/>
          </a:p>
        </c:txPr>
        <c:crossAx val="244028448"/>
        <c:crosses val="autoZero"/>
        <c:auto val="1"/>
        <c:lblAlgn val="ctr"/>
        <c:lblOffset val="100"/>
        <c:noMultiLvlLbl val="0"/>
      </c:catAx>
      <c:valAx>
        <c:axId val="244028448"/>
        <c:scaling>
          <c:orientation val="minMax"/>
          <c:max val="100"/>
          <c:min val="0"/>
        </c:scaling>
        <c:delete val="1"/>
        <c:axPos val="t"/>
        <c:numFmt formatCode="0" sourceLinked="1"/>
        <c:majorTickMark val="out"/>
        <c:minorTickMark val="none"/>
        <c:tickLblPos val="nextTo"/>
        <c:crossAx val="244028056"/>
        <c:crosses val="autoZero"/>
        <c:crossBetween val="between"/>
      </c:valAx>
    </c:plotArea>
    <c:plotVisOnly val="1"/>
    <c:dispBlanksAs val="gap"/>
    <c:showDLblsOverMax val="0"/>
  </c:chart>
  <c:spPr>
    <a:ln>
      <a:noFill/>
    </a:ln>
  </c:sp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1513516747723"/>
          <c:y val="5.0586558008397092E-2"/>
          <c:w val="0.53757373798304409"/>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21. Pursued hobby</c:v>
                </c:pt>
                <c:pt idx="1">
                  <c:v>22. Shopped for luxury / designer products</c:v>
                </c:pt>
                <c:pt idx="2">
                  <c:v>23. Gone for cycle ride</c:v>
                </c:pt>
                <c:pt idx="3">
                  <c:v>24. Gone to live music performance</c:v>
                </c:pt>
                <c:pt idx="4">
                  <c:v>25. Gone on scenic railway journey</c:v>
                </c:pt>
                <c:pt idx="5">
                  <c:v>26. Gone to craft fair</c:v>
                </c:pt>
                <c:pt idx="6">
                  <c:v>27. Sea or river fishing</c:v>
                </c:pt>
                <c:pt idx="7">
                  <c:v>28. Visited somewhere linked to film/TV/book</c:v>
                </c:pt>
                <c:pt idx="8">
                  <c:v>29. Had spa, wellness or beauty treatment</c:v>
                </c:pt>
                <c:pt idx="9">
                  <c:v>30. Gone to theatre</c:v>
                </c:pt>
                <c:pt idx="10">
                  <c:v>31. Tried adventure / adrenalin activity</c:v>
                </c:pt>
                <c:pt idx="11">
                  <c:v>32.  Gone to nightclub</c:v>
                </c:pt>
                <c:pt idx="12">
                  <c:v>33. Gone to arts, film or literature festival</c:v>
                </c:pt>
                <c:pt idx="13">
                  <c:v>34. Watched live sport</c:v>
                </c:pt>
                <c:pt idx="14">
                  <c:v>35. Gone horse riding</c:v>
                </c:pt>
                <c:pt idx="15">
                  <c:v>36. Gone to a casino</c:v>
                </c:pt>
                <c:pt idx="16">
                  <c:v>37. Played golf</c:v>
                </c:pt>
                <c:pt idx="17">
                  <c:v>38. Gone on a course</c:v>
                </c:pt>
                <c:pt idx="18">
                  <c:v>39. Researched ancestry</c:v>
                </c:pt>
              </c:strCache>
            </c:strRef>
          </c:cat>
          <c:val>
            <c:numRef>
              <c:f>Sheet1!$B$2:$B$20</c:f>
              <c:numCache>
                <c:formatCode>0</c:formatCode>
                <c:ptCount val="19"/>
                <c:pt idx="0">
                  <c:v>52</c:v>
                </c:pt>
                <c:pt idx="1">
                  <c:v>50</c:v>
                </c:pt>
                <c:pt idx="2">
                  <c:v>49</c:v>
                </c:pt>
                <c:pt idx="3">
                  <c:v>48</c:v>
                </c:pt>
                <c:pt idx="4">
                  <c:v>48</c:v>
                </c:pt>
                <c:pt idx="5">
                  <c:v>48</c:v>
                </c:pt>
                <c:pt idx="6">
                  <c:v>46</c:v>
                </c:pt>
                <c:pt idx="7">
                  <c:v>46</c:v>
                </c:pt>
                <c:pt idx="8">
                  <c:v>44</c:v>
                </c:pt>
                <c:pt idx="9">
                  <c:v>40</c:v>
                </c:pt>
                <c:pt idx="10">
                  <c:v>40</c:v>
                </c:pt>
                <c:pt idx="11">
                  <c:v>39</c:v>
                </c:pt>
                <c:pt idx="12">
                  <c:v>37</c:v>
                </c:pt>
                <c:pt idx="13">
                  <c:v>37</c:v>
                </c:pt>
                <c:pt idx="14">
                  <c:v>33</c:v>
                </c:pt>
                <c:pt idx="15">
                  <c:v>32</c:v>
                </c:pt>
                <c:pt idx="16">
                  <c:v>26</c:v>
                </c:pt>
                <c:pt idx="17">
                  <c:v>23</c:v>
                </c:pt>
                <c:pt idx="18">
                  <c:v>21</c:v>
                </c:pt>
              </c:numCache>
            </c:numRef>
          </c:val>
        </c:ser>
        <c:dLbls>
          <c:showLegendKey val="0"/>
          <c:showVal val="0"/>
          <c:showCatName val="0"/>
          <c:showSerName val="0"/>
          <c:showPercent val="0"/>
          <c:showBubbleSize val="0"/>
        </c:dLbls>
        <c:gapWidth val="50"/>
        <c:axId val="242965176"/>
        <c:axId val="242957728"/>
      </c:barChart>
      <c:catAx>
        <c:axId val="242965176"/>
        <c:scaling>
          <c:orientation val="maxMin"/>
        </c:scaling>
        <c:delete val="0"/>
        <c:axPos val="l"/>
        <c:numFmt formatCode="General" sourceLinked="0"/>
        <c:majorTickMark val="out"/>
        <c:minorTickMark val="none"/>
        <c:tickLblPos val="nextTo"/>
        <c:txPr>
          <a:bodyPr/>
          <a:lstStyle/>
          <a:p>
            <a:pPr>
              <a:defRPr sz="700">
                <a:latin typeface="+mn-lt"/>
                <a:cs typeface="Arial" pitchFamily="34" charset="0"/>
              </a:defRPr>
            </a:pPr>
            <a:endParaRPr lang="en-US"/>
          </a:p>
        </c:txPr>
        <c:crossAx val="242957728"/>
        <c:crosses val="autoZero"/>
        <c:auto val="1"/>
        <c:lblAlgn val="ctr"/>
        <c:lblOffset val="100"/>
        <c:noMultiLvlLbl val="0"/>
      </c:catAx>
      <c:valAx>
        <c:axId val="242957728"/>
        <c:scaling>
          <c:orientation val="minMax"/>
          <c:max val="100"/>
          <c:min val="0"/>
        </c:scaling>
        <c:delete val="1"/>
        <c:axPos val="t"/>
        <c:numFmt formatCode="0" sourceLinked="1"/>
        <c:majorTickMark val="out"/>
        <c:minorTickMark val="none"/>
        <c:tickLblPos val="nextTo"/>
        <c:crossAx val="242965176"/>
        <c:crosses val="autoZero"/>
        <c:crossBetween val="between"/>
      </c:valAx>
    </c:plotArea>
    <c:plotVisOnly val="1"/>
    <c:dispBlanksAs val="gap"/>
    <c:showDLblsOverMax val="0"/>
  </c:chart>
  <c:spPr>
    <a:ln>
      <a:noFill/>
    </a:ln>
  </c:sp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94629933316808"/>
          <c:y val="5.0586558008397092E-2"/>
          <c:w val="0.44142587981884052"/>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Friends / relatives / colleagues</c:v>
                </c:pt>
                <c:pt idx="1">
                  <c:v> Travel Guide website (e.g. Lonely Planet)</c:v>
                </c:pt>
                <c:pt idx="2">
                  <c:v> Websites providing traveller reviews of destinations</c:v>
                </c:pt>
                <c:pt idx="3">
                  <c:v> An accommodation provider/ hotel website</c:v>
                </c:pt>
                <c:pt idx="4">
                  <c:v> An official tourist organisation website for the country or destination</c:v>
                </c:pt>
                <c:pt idx="5">
                  <c:v> Travel agent or tour operator website</c:v>
                </c:pt>
                <c:pt idx="6">
                  <c:v> Travel blogs / forums</c:v>
                </c:pt>
                <c:pt idx="7">
                  <c:v> A special offer or price deal</c:v>
                </c:pt>
                <c:pt idx="8">
                  <c:v> Talking to online friends in your social network </c:v>
                </c:pt>
                <c:pt idx="9">
                  <c:v> A travel guidebook</c:v>
                </c:pt>
              </c:strCache>
            </c:strRef>
          </c:cat>
          <c:val>
            <c:numRef>
              <c:f>Sheet1!$B$2:$B$11</c:f>
              <c:numCache>
                <c:formatCode>General</c:formatCode>
                <c:ptCount val="10"/>
                <c:pt idx="0">
                  <c:v>61</c:v>
                </c:pt>
                <c:pt idx="1">
                  <c:v>54</c:v>
                </c:pt>
                <c:pt idx="2">
                  <c:v>53</c:v>
                </c:pt>
                <c:pt idx="3">
                  <c:v>51</c:v>
                </c:pt>
                <c:pt idx="4">
                  <c:v>46</c:v>
                </c:pt>
                <c:pt idx="5">
                  <c:v>46</c:v>
                </c:pt>
                <c:pt idx="6">
                  <c:v>46</c:v>
                </c:pt>
                <c:pt idx="7">
                  <c:v>45</c:v>
                </c:pt>
                <c:pt idx="8">
                  <c:v>43</c:v>
                </c:pt>
                <c:pt idx="9">
                  <c:v>43</c:v>
                </c:pt>
              </c:numCache>
            </c:numRef>
          </c:val>
        </c:ser>
        <c:dLbls>
          <c:showLegendKey val="0"/>
          <c:showVal val="0"/>
          <c:showCatName val="0"/>
          <c:showSerName val="0"/>
          <c:showPercent val="0"/>
          <c:showBubbleSize val="0"/>
        </c:dLbls>
        <c:gapWidth val="50"/>
        <c:axId val="401585752"/>
        <c:axId val="401584576"/>
      </c:barChart>
      <c:catAx>
        <c:axId val="401585752"/>
        <c:scaling>
          <c:orientation val="maxMin"/>
        </c:scaling>
        <c:delete val="0"/>
        <c:axPos val="l"/>
        <c:numFmt formatCode="General" sourceLinked="0"/>
        <c:majorTickMark val="out"/>
        <c:minorTickMark val="none"/>
        <c:tickLblPos val="nextTo"/>
        <c:txPr>
          <a:bodyPr/>
          <a:lstStyle/>
          <a:p>
            <a:pPr>
              <a:defRPr sz="800">
                <a:latin typeface="+mn-lt"/>
                <a:cs typeface="Arial" pitchFamily="34" charset="0"/>
              </a:defRPr>
            </a:pPr>
            <a:endParaRPr lang="en-US"/>
          </a:p>
        </c:txPr>
        <c:crossAx val="401584576"/>
        <c:crosses val="autoZero"/>
        <c:auto val="1"/>
        <c:lblAlgn val="ctr"/>
        <c:lblOffset val="100"/>
        <c:noMultiLvlLbl val="0"/>
      </c:catAx>
      <c:valAx>
        <c:axId val="401584576"/>
        <c:scaling>
          <c:orientation val="minMax"/>
          <c:max val="100"/>
          <c:min val="0"/>
        </c:scaling>
        <c:delete val="1"/>
        <c:axPos val="t"/>
        <c:numFmt formatCode="General" sourceLinked="1"/>
        <c:majorTickMark val="out"/>
        <c:minorTickMark val="none"/>
        <c:tickLblPos val="nextTo"/>
        <c:crossAx val="401585752"/>
        <c:crosses val="autoZero"/>
        <c:crossBetween val="between"/>
      </c:valAx>
    </c:plotArea>
    <c:plotVisOnly val="1"/>
    <c:dispBlanksAs val="gap"/>
    <c:showDLblsOverMax val="0"/>
  </c:chart>
  <c:spPr>
    <a:ln>
      <a:noFill/>
    </a:ln>
  </c:sp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1513516747723"/>
          <c:y val="5.0586558008397092E-2"/>
          <c:w val="0.53757373798304409"/>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 A mid-range hotel</c:v>
                </c:pt>
                <c:pt idx="1">
                  <c:v> A 4-star hotel</c:v>
                </c:pt>
                <c:pt idx="2">
                  <c:v> A budget hotel</c:v>
                </c:pt>
                <c:pt idx="3">
                  <c:v> As a free guest with family or friends</c:v>
                </c:pt>
                <c:pt idx="4">
                  <c:v> A luxury 5-star/ boutique hotel</c:v>
                </c:pt>
                <c:pt idx="5">
                  <c:v> A Guest House/Bed and Breakfast</c:v>
                </c:pt>
                <c:pt idx="6">
                  <c:v> A rented apartment/ house</c:v>
                </c:pt>
                <c:pt idx="7">
                  <c:v> A Motel</c:v>
                </c:pt>
                <c:pt idx="8">
                  <c:v> A hostel</c:v>
                </c:pt>
                <c:pt idx="9">
                  <c:v> A tent</c:v>
                </c:pt>
                <c:pt idx="10">
                  <c:v> A time-share property</c:v>
                </c:pt>
                <c:pt idx="11">
                  <c:v> A property that you own</c:v>
                </c:pt>
                <c:pt idx="12">
                  <c:v> A hired motorhome or caravan </c:v>
                </c:pt>
                <c:pt idx="13">
                  <c:v> A motorhome/caravan you own</c:v>
                </c:pt>
                <c:pt idx="14">
                  <c:v> University/college accommodation</c:v>
                </c:pt>
              </c:strCache>
            </c:strRef>
          </c:cat>
          <c:val>
            <c:numRef>
              <c:f>Sheet1!$B$2:$B$16</c:f>
              <c:numCache>
                <c:formatCode>General</c:formatCode>
                <c:ptCount val="15"/>
                <c:pt idx="0">
                  <c:v>75</c:v>
                </c:pt>
                <c:pt idx="1">
                  <c:v>69</c:v>
                </c:pt>
                <c:pt idx="2">
                  <c:v>54</c:v>
                </c:pt>
                <c:pt idx="3">
                  <c:v>51</c:v>
                </c:pt>
                <c:pt idx="4">
                  <c:v>44</c:v>
                </c:pt>
                <c:pt idx="5">
                  <c:v>43</c:v>
                </c:pt>
                <c:pt idx="6">
                  <c:v>39</c:v>
                </c:pt>
                <c:pt idx="7">
                  <c:v>26</c:v>
                </c:pt>
                <c:pt idx="8">
                  <c:v>24</c:v>
                </c:pt>
                <c:pt idx="9">
                  <c:v>23</c:v>
                </c:pt>
                <c:pt idx="10">
                  <c:v>20</c:v>
                </c:pt>
                <c:pt idx="11">
                  <c:v>19</c:v>
                </c:pt>
                <c:pt idx="12">
                  <c:v>13</c:v>
                </c:pt>
                <c:pt idx="13">
                  <c:v>11</c:v>
                </c:pt>
                <c:pt idx="14">
                  <c:v>11</c:v>
                </c:pt>
              </c:numCache>
            </c:numRef>
          </c:val>
        </c:ser>
        <c:dLbls>
          <c:showLegendKey val="0"/>
          <c:showVal val="0"/>
          <c:showCatName val="0"/>
          <c:showSerName val="0"/>
          <c:showPercent val="0"/>
          <c:showBubbleSize val="0"/>
        </c:dLbls>
        <c:gapWidth val="50"/>
        <c:axId val="401582616"/>
        <c:axId val="401581048"/>
      </c:barChart>
      <c:catAx>
        <c:axId val="401582616"/>
        <c:scaling>
          <c:orientation val="maxMin"/>
        </c:scaling>
        <c:delete val="0"/>
        <c:axPos val="l"/>
        <c:numFmt formatCode="General" sourceLinked="0"/>
        <c:majorTickMark val="out"/>
        <c:minorTickMark val="none"/>
        <c:tickLblPos val="nextTo"/>
        <c:txPr>
          <a:bodyPr/>
          <a:lstStyle/>
          <a:p>
            <a:pPr>
              <a:defRPr sz="1000">
                <a:latin typeface="+mn-lt"/>
                <a:cs typeface="Arial" pitchFamily="34" charset="0"/>
              </a:defRPr>
            </a:pPr>
            <a:endParaRPr lang="en-US"/>
          </a:p>
        </c:txPr>
        <c:crossAx val="401581048"/>
        <c:crosses val="autoZero"/>
        <c:auto val="1"/>
        <c:lblAlgn val="ctr"/>
        <c:lblOffset val="100"/>
        <c:noMultiLvlLbl val="0"/>
      </c:catAx>
      <c:valAx>
        <c:axId val="401581048"/>
        <c:scaling>
          <c:orientation val="minMax"/>
          <c:max val="100"/>
          <c:min val="0"/>
        </c:scaling>
        <c:delete val="1"/>
        <c:axPos val="t"/>
        <c:numFmt formatCode="General" sourceLinked="1"/>
        <c:majorTickMark val="out"/>
        <c:minorTickMark val="none"/>
        <c:tickLblPos val="nextTo"/>
        <c:crossAx val="401582616"/>
        <c:crosses val="autoZero"/>
        <c:crossBetween val="between"/>
      </c:valAx>
    </c:plotArea>
    <c:plotVisOnly val="1"/>
    <c:dispBlanksAs val="gap"/>
    <c:showDLblsOverMax val="0"/>
  </c:chart>
  <c:spPr>
    <a:ln>
      <a:noFill/>
    </a:ln>
  </c:sp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41368612763357E-2"/>
          <c:y val="0.16046562871364514"/>
          <c:w val="0.90328711449101518"/>
          <c:h val="0.55739696900642399"/>
        </c:manualLayout>
      </c:layout>
      <c:lineChart>
        <c:grouping val="standard"/>
        <c:varyColors val="0"/>
        <c:ser>
          <c:idx val="0"/>
          <c:order val="0"/>
          <c:tx>
            <c:strRef>
              <c:f>Sheet1!$B$1</c:f>
              <c:strCache>
                <c:ptCount val="1"/>
                <c:pt idx="0">
                  <c:v> 0-15</c:v>
                </c:pt>
              </c:strCache>
            </c:strRef>
          </c:tx>
          <c:spPr>
            <a:ln>
              <a:solidFill>
                <a:schemeClr val="accent2"/>
              </a:solidFill>
            </a:ln>
          </c:spPr>
          <c:marker>
            <c:symbol val="none"/>
          </c:marker>
          <c:dLbls>
            <c:dLbl>
              <c:idx val="0"/>
              <c:layout>
                <c:manualLayout>
                  <c:x val="0"/>
                  <c:y val="-1.664183495230861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664183495230877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080229369038594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91232111665402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8.3209174761542711E-3"/>
                </c:manualLayout>
              </c:layout>
              <c:tx>
                <c:rich>
                  <a:bodyPr/>
                  <a:lstStyle/>
                  <a:p>
                    <a:r>
                      <a:rPr lang="en-US" dirty="0" smtClean="0"/>
                      <a:t>1,060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1,041</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758.41300000000001</c:v>
                </c:pt>
                <c:pt idx="1">
                  <c:v>747.48199999999997</c:v>
                </c:pt>
                <c:pt idx="2">
                  <c:v>601.05399999999997</c:v>
                </c:pt>
                <c:pt idx="3">
                  <c:v>665.39</c:v>
                </c:pt>
                <c:pt idx="4">
                  <c:v>1059.8320000000001</c:v>
                </c:pt>
                <c:pt idx="5">
                  <c:v>1041.413</c:v>
                </c:pt>
              </c:numCache>
            </c:numRef>
          </c:val>
          <c:smooth val="0"/>
        </c:ser>
        <c:ser>
          <c:idx val="1"/>
          <c:order val="1"/>
          <c:tx>
            <c:strRef>
              <c:f>Sheet1!$C$1</c:f>
              <c:strCache>
                <c:ptCount val="1"/>
                <c:pt idx="0">
                  <c:v> 16-34</c:v>
                </c:pt>
              </c:strCache>
            </c:strRef>
          </c:tx>
          <c:spPr>
            <a:ln>
              <a:solidFill>
                <a:schemeClr val="accent5"/>
              </a:solidFill>
            </a:ln>
          </c:spPr>
          <c:marker>
            <c:symbol val="none"/>
          </c:marker>
          <c:dLbls>
            <c:dLbl>
              <c:idx val="0"/>
              <c:layout>
                <c:manualLayout>
                  <c:x val="0"/>
                  <c:y val="2.4962424833286815E-2"/>
                </c:manualLayout>
              </c:layout>
              <c:tx>
                <c:rich>
                  <a:bodyPr/>
                  <a:lstStyle/>
                  <a:p>
                    <a:r>
                      <a:rPr lang="en-US" dirty="0" smtClean="0"/>
                      <a:t>3,417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4962752428463002E-2"/>
                </c:manualLayout>
              </c:layout>
              <c:tx>
                <c:rich>
                  <a:bodyPr/>
                  <a:lstStyle/>
                  <a:p>
                    <a:r>
                      <a:rPr lang="en-US" dirty="0" smtClean="0"/>
                      <a:t>3,507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3.3283669904617348E-2"/>
                </c:manualLayout>
              </c:layout>
              <c:tx>
                <c:rich>
                  <a:bodyPr/>
                  <a:lstStyle/>
                  <a:p>
                    <a:r>
                      <a:rPr lang="en-US" dirty="0" smtClean="0"/>
                      <a:t>3,547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0802293690385869E-2"/>
                </c:manualLayout>
              </c:layout>
              <c:tx>
                <c:rich>
                  <a:bodyPr/>
                  <a:lstStyle/>
                  <a:p>
                    <a:r>
                      <a:rPr lang="en-US" dirty="0" smtClean="0"/>
                      <a:t>3,610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0802293690385869E-2"/>
                </c:manualLayout>
              </c:layout>
              <c:tx>
                <c:rich>
                  <a:bodyPr/>
                  <a:lstStyle/>
                  <a:p>
                    <a:r>
                      <a:rPr lang="en-US" dirty="0" smtClean="0"/>
                      <a:t>3,853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3,916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c:formatCode>
                <c:ptCount val="6"/>
                <c:pt idx="0">
                  <c:v>3417.087</c:v>
                </c:pt>
                <c:pt idx="1">
                  <c:v>3507.163</c:v>
                </c:pt>
                <c:pt idx="2">
                  <c:v>3546.5450000000001</c:v>
                </c:pt>
                <c:pt idx="3">
                  <c:v>3609.645</c:v>
                </c:pt>
                <c:pt idx="4">
                  <c:v>3853.248</c:v>
                </c:pt>
                <c:pt idx="5">
                  <c:v>3915.9470000000001</c:v>
                </c:pt>
              </c:numCache>
            </c:numRef>
          </c:val>
          <c:smooth val="0"/>
        </c:ser>
        <c:ser>
          <c:idx val="2"/>
          <c:order val="2"/>
          <c:tx>
            <c:strRef>
              <c:f>Sheet1!$D$1</c:f>
              <c:strCache>
                <c:ptCount val="1"/>
                <c:pt idx="0">
                  <c:v> 35-54</c:v>
                </c:pt>
              </c:strCache>
            </c:strRef>
          </c:tx>
          <c:marker>
            <c:symbol val="none"/>
          </c:marker>
          <c:dLbls>
            <c:dLbl>
              <c:idx val="0"/>
              <c:layout>
                <c:manualLayout>
                  <c:x val="0"/>
                  <c:y val="-2.0802293690385908E-2"/>
                </c:manualLayout>
              </c:layout>
              <c:tx>
                <c:rich>
                  <a:bodyPr/>
                  <a:lstStyle/>
                  <a:p>
                    <a:r>
                      <a:rPr lang="en-US" dirty="0" smtClean="0"/>
                      <a:t>3,495</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4962752428463079E-2"/>
                </c:manualLayout>
              </c:layout>
              <c:tx>
                <c:rich>
                  <a:bodyPr/>
                  <a:lstStyle/>
                  <a:p>
                    <a:r>
                      <a:rPr lang="en-US" dirty="0" smtClean="0"/>
                      <a:t>3,660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9123211166540253E-2"/>
                </c:manualLayout>
              </c:layout>
              <c:tx>
                <c:rich>
                  <a:bodyPr/>
                  <a:lstStyle/>
                  <a:p>
                    <a:r>
                      <a:rPr lang="en-US" dirty="0" smtClean="0"/>
                      <a:t>3,707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4962752428463079E-2"/>
                </c:manualLayout>
              </c:layout>
              <c:tx>
                <c:rich>
                  <a:bodyPr/>
                  <a:lstStyle/>
                  <a:p>
                    <a:r>
                      <a:rPr lang="en-US" dirty="0" smtClean="0"/>
                      <a:t>4,122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9123211166540253E-2"/>
                </c:manualLayout>
              </c:layout>
              <c:tx>
                <c:rich>
                  <a:bodyPr/>
                  <a:lstStyle/>
                  <a:p>
                    <a:r>
                      <a:rPr lang="en-US" dirty="0" smtClean="0"/>
                      <a:t>4,169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4,346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0</c:formatCode>
                <c:ptCount val="6"/>
                <c:pt idx="0">
                  <c:v>3494.7640000000001</c:v>
                </c:pt>
                <c:pt idx="1">
                  <c:v>3659.8560000000002</c:v>
                </c:pt>
                <c:pt idx="2">
                  <c:v>3707.4830000000002</c:v>
                </c:pt>
                <c:pt idx="3">
                  <c:v>4122.4120000000003</c:v>
                </c:pt>
                <c:pt idx="4">
                  <c:v>4168.8130000000001</c:v>
                </c:pt>
                <c:pt idx="5">
                  <c:v>4346.4709999999995</c:v>
                </c:pt>
              </c:numCache>
            </c:numRef>
          </c:val>
          <c:smooth val="0"/>
        </c:ser>
        <c:ser>
          <c:idx val="3"/>
          <c:order val="3"/>
          <c:tx>
            <c:strRef>
              <c:f>Sheet1!$E$1</c:f>
              <c:strCache>
                <c:ptCount val="1"/>
                <c:pt idx="0">
                  <c:v> 55-64</c:v>
                </c:pt>
              </c:strCache>
            </c:strRef>
          </c:tx>
          <c:spPr>
            <a:ln>
              <a:solidFill>
                <a:schemeClr val="accent6">
                  <a:lumMod val="90000"/>
                </a:schemeClr>
              </a:solidFill>
            </a:ln>
          </c:spPr>
          <c:marker>
            <c:symbol val="none"/>
          </c:marker>
          <c:dLbls>
            <c:dLbl>
              <c:idx val="0"/>
              <c:layout>
                <c:manualLayout>
                  <c:x val="0"/>
                  <c:y val="-3.32836699046173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6641834952308695E-2"/>
                </c:manualLayout>
              </c:layout>
              <c:tx>
                <c:rich>
                  <a:bodyPr/>
                  <a:lstStyle/>
                  <a:p>
                    <a:r>
                      <a:rPr lang="en-US" dirty="0" smtClean="0"/>
                      <a:t>1,066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080229369038594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4962752428463041E-2"/>
                </c:manualLayout>
              </c:layout>
              <c:tx>
                <c:rich>
                  <a:bodyPr/>
                  <a:lstStyle/>
                  <a:p>
                    <a:r>
                      <a:rPr lang="en-US" dirty="0" smtClean="0"/>
                      <a:t>1,164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9123211166540215E-2"/>
                </c:manualLayout>
              </c:layout>
              <c:tx>
                <c:rich>
                  <a:bodyPr/>
                  <a:lstStyle/>
                  <a:p>
                    <a:r>
                      <a:rPr lang="en-US" dirty="0" smtClean="0"/>
                      <a:t>1,206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3283669904617313E-2"/>
                </c:manualLayout>
              </c:layout>
              <c:tx>
                <c:rich>
                  <a:bodyPr/>
                  <a:lstStyle/>
                  <a:p>
                    <a:r>
                      <a:rPr lang="en-US" dirty="0" smtClean="0"/>
                      <a:t>1,092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Sheet1!$E$2:$E$7</c:f>
              <c:numCache>
                <c:formatCode>0</c:formatCode>
                <c:ptCount val="6"/>
                <c:pt idx="0">
                  <c:v>984.46799999999996</c:v>
                </c:pt>
                <c:pt idx="1">
                  <c:v>1065.885</c:v>
                </c:pt>
                <c:pt idx="2">
                  <c:v>952.86</c:v>
                </c:pt>
                <c:pt idx="3">
                  <c:v>1164.3320000000001</c:v>
                </c:pt>
                <c:pt idx="4">
                  <c:v>1206.0139999999999</c:v>
                </c:pt>
                <c:pt idx="5">
                  <c:v>1092.3699999999999</c:v>
                </c:pt>
              </c:numCache>
            </c:numRef>
          </c:val>
          <c:smooth val="0"/>
        </c:ser>
        <c:ser>
          <c:idx val="4"/>
          <c:order val="4"/>
          <c:tx>
            <c:strRef>
              <c:f>Sheet1!$F$1</c:f>
              <c:strCache>
                <c:ptCount val="1"/>
                <c:pt idx="0">
                  <c:v> 65+</c:v>
                </c:pt>
              </c:strCache>
            </c:strRef>
          </c:tx>
          <c:spPr>
            <a:ln>
              <a:solidFill>
                <a:schemeClr val="tx1"/>
              </a:solidFill>
            </a:ln>
          </c:spPr>
          <c:marker>
            <c:symbol val="none"/>
          </c:marker>
          <c:dLbls>
            <c:dLbl>
              <c:idx val="0"/>
              <c:layout>
                <c:manualLayout>
                  <c:x val="0"/>
                  <c:y val="2.080229369038586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664183495230869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496275242846311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912321116654021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496275242846304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Sheet1!$F$2:$F$7</c:f>
              <c:numCache>
                <c:formatCode>0</c:formatCode>
                <c:ptCount val="6"/>
                <c:pt idx="0">
                  <c:v>534.19299999999998</c:v>
                </c:pt>
                <c:pt idx="1">
                  <c:v>532.67399999999998</c:v>
                </c:pt>
                <c:pt idx="2">
                  <c:v>508.03100000000001</c:v>
                </c:pt>
                <c:pt idx="3">
                  <c:v>601.178</c:v>
                </c:pt>
                <c:pt idx="4">
                  <c:v>656.76599999999996</c:v>
                </c:pt>
                <c:pt idx="5">
                  <c:v>611.74199999999996</c:v>
                </c:pt>
              </c:numCache>
            </c:numRef>
          </c:val>
          <c:smooth val="0"/>
        </c:ser>
        <c:dLbls>
          <c:showLegendKey val="0"/>
          <c:showVal val="0"/>
          <c:showCatName val="0"/>
          <c:showSerName val="0"/>
          <c:showPercent val="0"/>
          <c:showBubbleSize val="0"/>
        </c:dLbls>
        <c:smooth val="0"/>
        <c:axId val="401586536"/>
        <c:axId val="401589280"/>
      </c:lineChart>
      <c:catAx>
        <c:axId val="401586536"/>
        <c:scaling>
          <c:orientation val="minMax"/>
        </c:scaling>
        <c:delete val="0"/>
        <c:axPos val="b"/>
        <c:numFmt formatCode="General" sourceLinked="1"/>
        <c:majorTickMark val="out"/>
        <c:minorTickMark val="none"/>
        <c:tickLblPos val="nextTo"/>
        <c:txPr>
          <a:bodyPr/>
          <a:lstStyle/>
          <a:p>
            <a:pPr>
              <a:defRPr sz="800"/>
            </a:pPr>
            <a:endParaRPr lang="en-US"/>
          </a:p>
        </c:txPr>
        <c:crossAx val="401589280"/>
        <c:crosses val="autoZero"/>
        <c:auto val="1"/>
        <c:lblAlgn val="ctr"/>
        <c:lblOffset val="100"/>
        <c:noMultiLvlLbl val="0"/>
      </c:catAx>
      <c:valAx>
        <c:axId val="401589280"/>
        <c:scaling>
          <c:orientation val="minMax"/>
        </c:scaling>
        <c:delete val="0"/>
        <c:axPos val="l"/>
        <c:numFmt formatCode="0" sourceLinked="1"/>
        <c:majorTickMark val="out"/>
        <c:minorTickMark val="none"/>
        <c:tickLblPos val="nextTo"/>
        <c:txPr>
          <a:bodyPr/>
          <a:lstStyle/>
          <a:p>
            <a:pPr>
              <a:defRPr sz="800"/>
            </a:pPr>
            <a:endParaRPr lang="en-US"/>
          </a:p>
        </c:txPr>
        <c:crossAx val="401586536"/>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682187653758678E-2"/>
          <c:y val="4.2007403721367929E-2"/>
          <c:w val="0.80438069266230905"/>
          <c:h val="0.82169566713417819"/>
        </c:manualLayout>
      </c:layout>
      <c:barChart>
        <c:barDir val="col"/>
        <c:grouping val="stacked"/>
        <c:varyColors val="0"/>
        <c:ser>
          <c:idx val="0"/>
          <c:order val="0"/>
          <c:tx>
            <c:strRef>
              <c:f>Sheet1!$B$1</c:f>
              <c:strCache>
                <c:ptCount val="1"/>
                <c:pt idx="0">
                  <c:v> 0-15</c:v>
                </c:pt>
              </c:strCache>
            </c:strRef>
          </c:tx>
          <c:spPr>
            <a:solidFill>
              <a:schemeClr val="accent2"/>
            </a:solidFill>
          </c:spPr>
          <c:invertIfNegative val="0"/>
          <c:dLbls>
            <c:dLbl>
              <c:idx val="0"/>
              <c:delete val="1"/>
              <c:extLst>
                <c:ext xmlns:c15="http://schemas.microsoft.com/office/drawing/2012/chart" uri="{CE6537A1-D6FC-4f65-9D91-7224C49458BB}"/>
              </c:extLst>
            </c:dLbl>
            <c:dLbl>
              <c:idx val="5"/>
              <c:layout>
                <c:manualLayout>
                  <c:x val="0"/>
                  <c:y val="-1.7204304959626326E-2"/>
                </c:manualLayout>
              </c:layout>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Sheet1!$B$2:$B$9</c:f>
              <c:numCache>
                <c:formatCode>0</c:formatCode>
                <c:ptCount val="8"/>
                <c:pt idx="0">
                  <c:v>7.1310000000000002</c:v>
                </c:pt>
                <c:pt idx="1">
                  <c:v>294.50700000000001</c:v>
                </c:pt>
                <c:pt idx="2">
                  <c:v>160.05833333333334</c:v>
                </c:pt>
                <c:pt idx="3">
                  <c:v>47.59</c:v>
                </c:pt>
                <c:pt idx="4">
                  <c:v>57.922333333333334</c:v>
                </c:pt>
                <c:pt idx="5">
                  <c:v>24.578666666666667</c:v>
                </c:pt>
                <c:pt idx="6">
                  <c:v>6.5590000000000002</c:v>
                </c:pt>
                <c:pt idx="7">
                  <c:v>49.578666666666663</c:v>
                </c:pt>
              </c:numCache>
            </c:numRef>
          </c:val>
        </c:ser>
        <c:ser>
          <c:idx val="1"/>
          <c:order val="1"/>
          <c:tx>
            <c:strRef>
              <c:f>Sheet1!$C$1</c:f>
              <c:strCache>
                <c:ptCount val="1"/>
                <c:pt idx="0">
                  <c:v> 16-34</c:v>
                </c:pt>
              </c:strCache>
            </c:strRef>
          </c:tx>
          <c:spPr>
            <a:solidFill>
              <a:schemeClr val="accent5"/>
            </a:solidFill>
          </c:spPr>
          <c:invertIfNegative val="0"/>
          <c:dLbls>
            <c:dLbl>
              <c:idx val="6"/>
              <c:delete val="1"/>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Sheet1!$C$2:$C$9</c:f>
              <c:numCache>
                <c:formatCode>0</c:formatCode>
                <c:ptCount val="8"/>
                <c:pt idx="0">
                  <c:v>143.47499999999999</c:v>
                </c:pt>
                <c:pt idx="1">
                  <c:v>480.83699999999999</c:v>
                </c:pt>
                <c:pt idx="2">
                  <c:v>380.36966666666666</c:v>
                </c:pt>
                <c:pt idx="3">
                  <c:v>218.07599999999999</c:v>
                </c:pt>
                <c:pt idx="4">
                  <c:v>168.33033333333336</c:v>
                </c:pt>
                <c:pt idx="5">
                  <c:v>289.46866666666671</c:v>
                </c:pt>
                <c:pt idx="6">
                  <c:v>29.135333333333332</c:v>
                </c:pt>
                <c:pt idx="7">
                  <c:v>342.40100000000001</c:v>
                </c:pt>
              </c:numCache>
            </c:numRef>
          </c:val>
        </c:ser>
        <c:ser>
          <c:idx val="2"/>
          <c:order val="2"/>
          <c:tx>
            <c:strRef>
              <c:f>Sheet1!$D$1</c:f>
              <c:strCache>
                <c:ptCount val="1"/>
                <c:pt idx="0">
                  <c:v> 35-54</c:v>
                </c:pt>
              </c:strCache>
            </c:strRef>
          </c:tx>
          <c:invertIfNegative val="0"/>
          <c:dLbls>
            <c:dLbl>
              <c:idx val="6"/>
              <c:delete val="1"/>
              <c:extLst>
                <c:ext xmlns:c15="http://schemas.microsoft.com/office/drawing/2012/chart" uri="{CE6537A1-D6FC-4f65-9D91-7224C49458BB}"/>
              </c:extLst>
            </c:dLbl>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Sheet1!$D$2:$D$9</c:f>
              <c:numCache>
                <c:formatCode>0</c:formatCode>
                <c:ptCount val="8"/>
                <c:pt idx="0">
                  <c:v>135.43033333333335</c:v>
                </c:pt>
                <c:pt idx="1">
                  <c:v>482.8653333333333</c:v>
                </c:pt>
                <c:pt idx="2">
                  <c:v>416.97</c:v>
                </c:pt>
                <c:pt idx="3">
                  <c:v>245.94133333333335</c:v>
                </c:pt>
                <c:pt idx="4">
                  <c:v>219.02</c:v>
                </c:pt>
                <c:pt idx="5">
                  <c:v>401.03666666666669</c:v>
                </c:pt>
                <c:pt idx="6">
                  <c:v>29.28833333333333</c:v>
                </c:pt>
                <c:pt idx="7">
                  <c:v>465.99366666666668</c:v>
                </c:pt>
              </c:numCache>
            </c:numRef>
          </c:val>
        </c:ser>
        <c:ser>
          <c:idx val="3"/>
          <c:order val="3"/>
          <c:tx>
            <c:strRef>
              <c:f>Sheet1!$E$1</c:f>
              <c:strCache>
                <c:ptCount val="1"/>
                <c:pt idx="0">
                  <c:v> 55-64</c:v>
                </c:pt>
              </c:strCache>
            </c:strRef>
          </c:tx>
          <c:spPr>
            <a:solidFill>
              <a:schemeClr val="accent6">
                <a:lumMod val="9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Sheet1!$E$2:$E$9</c:f>
              <c:numCache>
                <c:formatCode>0</c:formatCode>
                <c:ptCount val="8"/>
                <c:pt idx="0">
                  <c:v>90.230666666666679</c:v>
                </c:pt>
                <c:pt idx="1">
                  <c:v>98.535333333333327</c:v>
                </c:pt>
                <c:pt idx="2">
                  <c:v>108.31533333333333</c:v>
                </c:pt>
                <c:pt idx="3">
                  <c:v>38.052333333333337</c:v>
                </c:pt>
                <c:pt idx="4">
                  <c:v>86.24966666666667</c:v>
                </c:pt>
                <c:pt idx="5">
                  <c:v>168.73166666666665</c:v>
                </c:pt>
                <c:pt idx="6">
                  <c:v>3.4180000000000001</c:v>
                </c:pt>
                <c:pt idx="7">
                  <c:v>111.47533333333332</c:v>
                </c:pt>
              </c:numCache>
            </c:numRef>
          </c:val>
        </c:ser>
        <c:ser>
          <c:idx val="4"/>
          <c:order val="4"/>
          <c:tx>
            <c:strRef>
              <c:f>Sheet1!$F$1</c:f>
              <c:strCache>
                <c:ptCount val="1"/>
                <c:pt idx="0">
                  <c:v> 65+</c:v>
                </c:pt>
              </c:strCache>
            </c:strRef>
          </c:tx>
          <c:spPr>
            <a:solidFill>
              <a:srgbClr val="120742"/>
            </a:solidFill>
          </c:spPr>
          <c:invertIfNegative val="0"/>
          <c:dLbls>
            <c:dLbl>
              <c:idx val="1"/>
              <c:layout>
                <c:manualLayout>
                  <c:x val="0"/>
                  <c:y val="-3.3846975733896535E-2"/>
                </c:manualLayout>
              </c:layout>
              <c:spPr/>
              <c:txPr>
                <a:bodyPr/>
                <a:lstStyle/>
                <a:p>
                  <a:pPr>
                    <a:defRPr sz="800">
                      <a:solidFill>
                        <a:schemeClr val="tx2"/>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6.0806341531499087E-17"/>
                  <c:y val="-1.1469536639750885E-2"/>
                </c:manualLayout>
              </c:layout>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Sheet1!$F$2:$F$9</c:f>
              <c:numCache>
                <c:formatCode>0</c:formatCode>
                <c:ptCount val="8"/>
                <c:pt idx="0">
                  <c:v>62.388666666666666</c:v>
                </c:pt>
                <c:pt idx="1">
                  <c:v>42.356999999999999</c:v>
                </c:pt>
                <c:pt idx="2">
                  <c:v>61.933333333333337</c:v>
                </c:pt>
                <c:pt idx="3">
                  <c:v>19.202000000000002</c:v>
                </c:pt>
                <c:pt idx="4">
                  <c:v>47.929333333333332</c:v>
                </c:pt>
                <c:pt idx="5">
                  <c:v>129.99366666666668</c:v>
                </c:pt>
                <c:pt idx="6">
                  <c:v>1.4603333333333333</c:v>
                </c:pt>
                <c:pt idx="7">
                  <c:v>59.195666666666668</c:v>
                </c:pt>
              </c:numCache>
            </c:numRef>
          </c:val>
        </c:ser>
        <c:dLbls>
          <c:showLegendKey val="0"/>
          <c:showVal val="0"/>
          <c:showCatName val="0"/>
          <c:showSerName val="0"/>
          <c:showPercent val="0"/>
          <c:showBubbleSize val="0"/>
        </c:dLbls>
        <c:gapWidth val="150"/>
        <c:overlap val="100"/>
        <c:axId val="401591240"/>
        <c:axId val="401587712"/>
      </c:barChart>
      <c:catAx>
        <c:axId val="401591240"/>
        <c:scaling>
          <c:orientation val="minMax"/>
        </c:scaling>
        <c:delete val="0"/>
        <c:axPos val="b"/>
        <c:numFmt formatCode="General" sourceLinked="0"/>
        <c:majorTickMark val="out"/>
        <c:minorTickMark val="none"/>
        <c:tickLblPos val="nextTo"/>
        <c:txPr>
          <a:bodyPr/>
          <a:lstStyle/>
          <a:p>
            <a:pPr>
              <a:defRPr sz="800"/>
            </a:pPr>
            <a:endParaRPr lang="en-US"/>
          </a:p>
        </c:txPr>
        <c:crossAx val="401587712"/>
        <c:crosses val="autoZero"/>
        <c:auto val="1"/>
        <c:lblAlgn val="ctr"/>
        <c:lblOffset val="100"/>
        <c:noMultiLvlLbl val="0"/>
      </c:catAx>
      <c:valAx>
        <c:axId val="401587712"/>
        <c:scaling>
          <c:orientation val="minMax"/>
        </c:scaling>
        <c:delete val="0"/>
        <c:axPos val="l"/>
        <c:numFmt formatCode="0" sourceLinked="1"/>
        <c:majorTickMark val="out"/>
        <c:minorTickMark val="none"/>
        <c:tickLblPos val="nextTo"/>
        <c:txPr>
          <a:bodyPr/>
          <a:lstStyle/>
          <a:p>
            <a:pPr>
              <a:defRPr sz="800"/>
            </a:pPr>
            <a:endParaRPr lang="en-US"/>
          </a:p>
        </c:txPr>
        <c:crossAx val="401591240"/>
        <c:crosses val="autoZero"/>
        <c:crossBetween val="between"/>
      </c:valAx>
    </c:plotArea>
    <c:legend>
      <c:legendPos val="r"/>
      <c:layout>
        <c:manualLayout>
          <c:xMode val="edge"/>
          <c:yMode val="edge"/>
          <c:x val="0.91000226687963492"/>
          <c:y val="0.27537860759825195"/>
          <c:w val="5.8488628516927953E-2"/>
          <c:h val="0.44924233324693552"/>
        </c:manualLayout>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41368612763357E-2"/>
          <c:y val="0.16046562871364514"/>
          <c:w val="0.90328711449101518"/>
          <c:h val="0.55739696900642399"/>
        </c:manualLayout>
      </c:layout>
      <c:lineChart>
        <c:grouping val="standard"/>
        <c:varyColors val="0"/>
        <c:ser>
          <c:idx val="0"/>
          <c:order val="0"/>
          <c:tx>
            <c:strRef>
              <c:f>Sheet1!$B$1</c:f>
              <c:strCache>
                <c:ptCount val="1"/>
                <c:pt idx="0">
                  <c:v> 0-15</c:v>
                </c:pt>
              </c:strCache>
            </c:strRef>
          </c:tx>
          <c:spPr>
            <a:ln>
              <a:solidFill>
                <a:schemeClr val="accent2"/>
              </a:solidFill>
            </a:ln>
          </c:spPr>
          <c:marker>
            <c:symbol val="none"/>
          </c:marker>
          <c:dLbls>
            <c:dLbl>
              <c:idx val="0"/>
              <c:layout>
                <c:manualLayout>
                  <c:x val="0"/>
                  <c:y val="2.39179932991952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391799329919526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9285955171512585E-3"/>
                  <c:y val="3.348519061887336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6428651723837727E-3"/>
                  <c:y val="3.348519061887328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4.783598659839043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826878927871233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307.459</c:v>
                </c:pt>
                <c:pt idx="1">
                  <c:v>307.00299999999999</c:v>
                </c:pt>
                <c:pt idx="2">
                  <c:v>307.36099999999999</c:v>
                </c:pt>
                <c:pt idx="3">
                  <c:v>320.58</c:v>
                </c:pt>
                <c:pt idx="4">
                  <c:v>506.21</c:v>
                </c:pt>
                <c:pt idx="5">
                  <c:v>425.98</c:v>
                </c:pt>
              </c:numCache>
            </c:numRef>
          </c:val>
          <c:smooth val="0"/>
        </c:ser>
        <c:ser>
          <c:idx val="1"/>
          <c:order val="1"/>
          <c:tx>
            <c:strRef>
              <c:f>Sheet1!$C$1</c:f>
              <c:strCache>
                <c:ptCount val="1"/>
                <c:pt idx="0">
                  <c:v> 16-34</c:v>
                </c:pt>
              </c:strCache>
            </c:strRef>
          </c:tx>
          <c:spPr>
            <a:ln>
              <a:solidFill>
                <a:schemeClr val="accent5"/>
              </a:solidFill>
            </a:ln>
          </c:spPr>
          <c:marker>
            <c:symbol val="none"/>
          </c:marker>
          <c:dLbls>
            <c:dLbl>
              <c:idx val="0"/>
              <c:tx>
                <c:rich>
                  <a:bodyPr/>
                  <a:lstStyle/>
                  <a:p>
                    <a:r>
                      <a:rPr lang="en-US" dirty="0" smtClean="0"/>
                      <a:t>1,726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8701591959034316E-2"/>
                </c:manualLayout>
              </c:layout>
              <c:tx>
                <c:rich>
                  <a:bodyPr/>
                  <a:lstStyle/>
                  <a:p>
                    <a:r>
                      <a:rPr lang="en-US" dirty="0" smtClean="0"/>
                      <a:t>1,790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2.8701591959034316E-2"/>
                </c:manualLayout>
              </c:layout>
              <c:tx>
                <c:rich>
                  <a:bodyPr/>
                  <a:lstStyle/>
                  <a:p>
                    <a:r>
                      <a:rPr lang="en-US" dirty="0" smtClean="0"/>
                      <a:t>1,998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3.3485190618873367E-2"/>
                </c:manualLayout>
              </c:layout>
              <c:tx>
                <c:rich>
                  <a:bodyPr/>
                  <a:lstStyle/>
                  <a:p>
                    <a:r>
                      <a:rPr lang="en-US" dirty="0" smtClean="0"/>
                      <a:t>2,263</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2.8701591959034316E-2"/>
                </c:manualLayout>
              </c:layout>
              <c:tx>
                <c:rich>
                  <a:bodyPr/>
                  <a:lstStyle/>
                  <a:p>
                    <a:r>
                      <a:rPr lang="en-US" dirty="0" smtClean="0"/>
                      <a:t>2,244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dirty="0" smtClean="0"/>
                      <a:t>2,279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c:formatCode>
                <c:ptCount val="6"/>
                <c:pt idx="0">
                  <c:v>1725.961</c:v>
                </c:pt>
                <c:pt idx="1">
                  <c:v>1789.6369999999999</c:v>
                </c:pt>
                <c:pt idx="2">
                  <c:v>1997.7370000000001</c:v>
                </c:pt>
                <c:pt idx="3">
                  <c:v>2262.77</c:v>
                </c:pt>
                <c:pt idx="4">
                  <c:v>2243.5949999999998</c:v>
                </c:pt>
                <c:pt idx="5">
                  <c:v>2278.9659999999999</c:v>
                </c:pt>
              </c:numCache>
            </c:numRef>
          </c:val>
          <c:smooth val="0"/>
        </c:ser>
        <c:ser>
          <c:idx val="2"/>
          <c:order val="2"/>
          <c:tx>
            <c:strRef>
              <c:f>Sheet1!$D$1</c:f>
              <c:strCache>
                <c:ptCount val="1"/>
                <c:pt idx="0">
                  <c:v> 35-54</c:v>
                </c:pt>
              </c:strCache>
            </c:strRef>
          </c:tx>
          <c:marker>
            <c:symbol val="none"/>
          </c:marker>
          <c:dLbls>
            <c:dLbl>
              <c:idx val="0"/>
              <c:layout>
                <c:manualLayout>
                  <c:x val="0"/>
                  <c:y val="-4.305238793855147E-2"/>
                </c:manualLayout>
              </c:layout>
              <c:tx>
                <c:rich>
                  <a:bodyPr/>
                  <a:lstStyle/>
                  <a:p>
                    <a:r>
                      <a:rPr lang="en-US" dirty="0" smtClean="0"/>
                      <a:t>2,086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layout>
                <c:manualLayout>
                  <c:x val="0"/>
                  <c:y val="-4.305238793855147E-2"/>
                </c:manualLayout>
              </c:layout>
              <c:tx>
                <c:rich>
                  <a:bodyPr/>
                  <a:lstStyle/>
                  <a:p>
                    <a:r>
                      <a:rPr lang="en-US" dirty="0" smtClean="0"/>
                      <a:t>2,236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305238793855147E-2"/>
                </c:manualLayout>
              </c:layout>
              <c:tx>
                <c:rich>
                  <a:bodyPr/>
                  <a:lstStyle/>
                  <a:p>
                    <a:r>
                      <a:rPr lang="en-US" dirty="0" smtClean="0"/>
                      <a:t>2,502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8701591959034337E-2"/>
                </c:manualLayout>
              </c:layout>
              <c:tx>
                <c:rich>
                  <a:bodyPr/>
                  <a:lstStyle/>
                  <a:p>
                    <a:r>
                      <a:rPr lang="en-US" dirty="0" smtClean="0"/>
                      <a:t>2,978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3485190618873388E-2"/>
                </c:manualLayout>
              </c:layout>
              <c:tx>
                <c:rich>
                  <a:bodyPr/>
                  <a:lstStyle/>
                  <a:p>
                    <a:r>
                      <a:rPr lang="en-US" dirty="0" smtClean="0"/>
                      <a:t>2,900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layout>
                <c:manualLayout>
                  <c:x val="0"/>
                  <c:y val="-3.8268789278712419E-2"/>
                </c:manualLayout>
              </c:layout>
              <c:tx>
                <c:rich>
                  <a:bodyPr/>
                  <a:lstStyle/>
                  <a:p>
                    <a:r>
                      <a:rPr lang="en-US" dirty="0" smtClean="0"/>
                      <a:t>2,714</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Sheet1!$D$2:$D$7</c:f>
              <c:numCache>
                <c:formatCode>0</c:formatCode>
                <c:ptCount val="6"/>
                <c:pt idx="0">
                  <c:v>2086.0940000000001</c:v>
                </c:pt>
                <c:pt idx="1">
                  <c:v>2236.125</c:v>
                </c:pt>
                <c:pt idx="2">
                  <c:v>2502.451</c:v>
                </c:pt>
                <c:pt idx="3">
                  <c:v>2977.7089999999998</c:v>
                </c:pt>
                <c:pt idx="4">
                  <c:v>2899.7330000000002</c:v>
                </c:pt>
                <c:pt idx="5">
                  <c:v>2714.047</c:v>
                </c:pt>
              </c:numCache>
            </c:numRef>
          </c:val>
          <c:smooth val="0"/>
        </c:ser>
        <c:ser>
          <c:idx val="3"/>
          <c:order val="3"/>
          <c:tx>
            <c:strRef>
              <c:f>Sheet1!$E$1</c:f>
              <c:strCache>
                <c:ptCount val="1"/>
                <c:pt idx="0">
                  <c:v> 55-64</c:v>
                </c:pt>
              </c:strCache>
            </c:strRef>
          </c:tx>
          <c:spPr>
            <a:ln>
              <a:solidFill>
                <a:schemeClr val="accent6">
                  <a:lumMod val="90000"/>
                </a:schemeClr>
              </a:solidFill>
            </a:ln>
          </c:spPr>
          <c:marker>
            <c:symbol val="none"/>
          </c:marker>
          <c:dLbls>
            <c:dLbl>
              <c:idx val="0"/>
              <c:layout>
                <c:manualLayout>
                  <c:x val="0"/>
                  <c:y val="-2.870159195903431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3.82687892787124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
                  <c:y val="-4.30523879385514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3.826878927871241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8268789278712419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0"/>
                  <c:y val="-2.870159195903440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Sheet1!$E$2:$E$7</c:f>
              <c:numCache>
                <c:formatCode>0</c:formatCode>
                <c:ptCount val="6"/>
                <c:pt idx="0">
                  <c:v>830.68200000000002</c:v>
                </c:pt>
                <c:pt idx="1">
                  <c:v>823.673</c:v>
                </c:pt>
                <c:pt idx="2">
                  <c:v>825.60299999999995</c:v>
                </c:pt>
                <c:pt idx="3">
                  <c:v>922.56600000000003</c:v>
                </c:pt>
                <c:pt idx="4">
                  <c:v>974.16600000000005</c:v>
                </c:pt>
                <c:pt idx="5">
                  <c:v>847.81299999999999</c:v>
                </c:pt>
              </c:numCache>
            </c:numRef>
          </c:val>
          <c:smooth val="0"/>
        </c:ser>
        <c:ser>
          <c:idx val="4"/>
          <c:order val="4"/>
          <c:tx>
            <c:strRef>
              <c:f>Sheet1!$F$1</c:f>
              <c:strCache>
                <c:ptCount val="1"/>
                <c:pt idx="0">
                  <c:v> 65+</c:v>
                </c:pt>
              </c:strCache>
            </c:strRef>
          </c:tx>
          <c:spPr>
            <a:ln>
              <a:solidFill>
                <a:srgbClr val="120742"/>
              </a:solidFill>
            </a:ln>
          </c:spPr>
          <c:marker>
            <c:symbol val="none"/>
          </c:marker>
          <c:dLbls>
            <c:dLbl>
              <c:idx val="0"/>
              <c:layout>
                <c:manualLayout>
                  <c:x val="0"/>
                  <c:y val="-2.391799329919526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391799329919526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9285955171512585E-3"/>
                  <c:y val="-1.4350795979517246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8701591959034402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
                  <c:y val="-3.348519061887336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Sheet1!$F$2:$F$7</c:f>
              <c:numCache>
                <c:formatCode>0</c:formatCode>
                <c:ptCount val="6"/>
                <c:pt idx="0">
                  <c:v>412.22300000000001</c:v>
                </c:pt>
                <c:pt idx="1">
                  <c:v>378.47500000000002</c:v>
                </c:pt>
                <c:pt idx="2">
                  <c:v>374.02800000000002</c:v>
                </c:pt>
                <c:pt idx="3">
                  <c:v>488.66300000000001</c:v>
                </c:pt>
                <c:pt idx="4">
                  <c:v>514.68700000000001</c:v>
                </c:pt>
                <c:pt idx="5">
                  <c:v>472.57299999999998</c:v>
                </c:pt>
              </c:numCache>
            </c:numRef>
          </c:val>
          <c:smooth val="0"/>
        </c:ser>
        <c:dLbls>
          <c:showLegendKey val="0"/>
          <c:showVal val="0"/>
          <c:showCatName val="0"/>
          <c:showSerName val="0"/>
          <c:showPercent val="0"/>
          <c:showBubbleSize val="0"/>
        </c:dLbls>
        <c:smooth val="0"/>
        <c:axId val="401580656"/>
        <c:axId val="401590064"/>
      </c:lineChart>
      <c:catAx>
        <c:axId val="401580656"/>
        <c:scaling>
          <c:orientation val="minMax"/>
        </c:scaling>
        <c:delete val="0"/>
        <c:axPos val="b"/>
        <c:numFmt formatCode="General" sourceLinked="1"/>
        <c:majorTickMark val="out"/>
        <c:minorTickMark val="none"/>
        <c:tickLblPos val="nextTo"/>
        <c:txPr>
          <a:bodyPr/>
          <a:lstStyle/>
          <a:p>
            <a:pPr>
              <a:defRPr sz="800"/>
            </a:pPr>
            <a:endParaRPr lang="en-US"/>
          </a:p>
        </c:txPr>
        <c:crossAx val="401590064"/>
        <c:crosses val="autoZero"/>
        <c:auto val="1"/>
        <c:lblAlgn val="ctr"/>
        <c:lblOffset val="100"/>
        <c:noMultiLvlLbl val="0"/>
      </c:catAx>
      <c:valAx>
        <c:axId val="401590064"/>
        <c:scaling>
          <c:orientation val="minMax"/>
        </c:scaling>
        <c:delete val="0"/>
        <c:axPos val="l"/>
        <c:numFmt formatCode="0" sourceLinked="1"/>
        <c:majorTickMark val="out"/>
        <c:minorTickMark val="none"/>
        <c:tickLblPos val="nextTo"/>
        <c:txPr>
          <a:bodyPr/>
          <a:lstStyle/>
          <a:p>
            <a:pPr>
              <a:defRPr sz="800"/>
            </a:pPr>
            <a:endParaRPr lang="en-US"/>
          </a:p>
        </c:txPr>
        <c:crossAx val="401580656"/>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2242712633635112"/>
          <c:h val="0.91440685329253579"/>
        </c:manualLayout>
      </c:layout>
      <c:barChart>
        <c:barDir val="bar"/>
        <c:grouping val="clustered"/>
        <c:varyColors val="0"/>
        <c:ser>
          <c:idx val="0"/>
          <c:order val="0"/>
          <c:tx>
            <c:strRef>
              <c:f>Sheet1!$B$1</c:f>
              <c:strCache>
                <c:ptCount val="1"/>
                <c:pt idx="0">
                  <c:v>Series 3</c:v>
                </c:pt>
              </c:strCache>
            </c:strRef>
          </c:tx>
          <c:spPr>
            <a:solidFill>
              <a:schemeClr val="accent2"/>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Shoppping</c:v>
                </c:pt>
                <c:pt idx="1">
                  <c:v>Parks/gardens</c:v>
                </c:pt>
                <c:pt idx="2">
                  <c:v>Castles/historic houses</c:v>
                </c:pt>
              </c:strCache>
            </c:strRef>
          </c:cat>
          <c:val>
            <c:numRef>
              <c:f>Sheet1!$B$2:$B$4</c:f>
              <c:numCache>
                <c:formatCode>General</c:formatCode>
                <c:ptCount val="3"/>
                <c:pt idx="0">
                  <c:v>80</c:v>
                </c:pt>
                <c:pt idx="1">
                  <c:v>62</c:v>
                </c:pt>
                <c:pt idx="2">
                  <c:v>56</c:v>
                </c:pt>
              </c:numCache>
            </c:numRef>
          </c:val>
        </c:ser>
        <c:dLbls>
          <c:showLegendKey val="0"/>
          <c:showVal val="0"/>
          <c:showCatName val="0"/>
          <c:showSerName val="0"/>
          <c:showPercent val="0"/>
          <c:showBubbleSize val="0"/>
        </c:dLbls>
        <c:gapWidth val="40"/>
        <c:axId val="243163576"/>
        <c:axId val="243167104"/>
      </c:barChart>
      <c:catAx>
        <c:axId val="243163576"/>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3167104"/>
        <c:crosses val="autoZero"/>
        <c:auto val="1"/>
        <c:lblAlgn val="ctr"/>
        <c:lblOffset val="100"/>
        <c:noMultiLvlLbl val="0"/>
      </c:catAx>
      <c:valAx>
        <c:axId val="243167104"/>
        <c:scaling>
          <c:orientation val="minMax"/>
          <c:max val="100"/>
          <c:min val="0"/>
        </c:scaling>
        <c:delete val="1"/>
        <c:axPos val="t"/>
        <c:numFmt formatCode="General" sourceLinked="1"/>
        <c:majorTickMark val="out"/>
        <c:minorTickMark val="none"/>
        <c:tickLblPos val="nextTo"/>
        <c:crossAx val="243163576"/>
        <c:crosses val="autoZero"/>
        <c:crossBetween val="between"/>
      </c:valAx>
    </c:plotArea>
    <c:plotVisOnly val="1"/>
    <c:dispBlanksAs val="gap"/>
    <c:showDLblsOverMax val="0"/>
  </c:chart>
  <c:spPr>
    <a:ln>
      <a:noFill/>
    </a:ln>
  </c:sp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lgn="l">
              <a:defRPr sz="1600"/>
            </a:pPr>
            <a:r>
              <a:rPr lang="en-US" sz="1200" dirty="0" smtClean="0"/>
              <a:t>Average life-stage spend by party (2015)</a:t>
            </a:r>
            <a:endParaRPr lang="en-US" sz="1200" dirty="0"/>
          </a:p>
        </c:rich>
      </c:tx>
      <c:layout>
        <c:manualLayout>
          <c:xMode val="edge"/>
          <c:yMode val="edge"/>
          <c:x val="0.34598545845987977"/>
          <c:y val="3.3058077362344046E-3"/>
        </c:manualLayout>
      </c:layout>
      <c:overlay val="0"/>
    </c:title>
    <c:autoTitleDeleted val="0"/>
    <c:plotArea>
      <c:layout/>
      <c:barChart>
        <c:barDir val="col"/>
        <c:grouping val="clustered"/>
        <c:varyColors val="0"/>
        <c:ser>
          <c:idx val="0"/>
          <c:order val="0"/>
          <c:tx>
            <c:strRef>
              <c:f>Sheet1!$B$1</c:f>
              <c:strCache>
                <c:ptCount val="1"/>
                <c:pt idx="0">
                  <c:v>Mean spend</c:v>
                </c:pt>
              </c:strCache>
            </c:strRef>
          </c:tx>
          <c:invertIfNegative val="0"/>
          <c:dPt>
            <c:idx val="0"/>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6">
                  <a:lumMod val="90000"/>
                </a:schemeClr>
              </a:solidFill>
            </c:spPr>
          </c:dPt>
          <c:dPt>
            <c:idx val="4"/>
            <c:invertIfNegative val="0"/>
            <c:bubble3D val="0"/>
            <c:spPr>
              <a:solidFill>
                <a:srgbClr val="120742"/>
              </a:solidFill>
            </c:spPr>
          </c:dPt>
          <c:dLbls>
            <c:dLbl>
              <c:idx val="0"/>
              <c:tx>
                <c:rich>
                  <a:bodyPr/>
                  <a:lstStyle/>
                  <a:p>
                    <a:r>
                      <a:rPr lang="en-US" dirty="0" smtClean="0"/>
                      <a:t>£409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£582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£624</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dirty="0" smtClean="0"/>
                      <a:t>£776</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dirty="0" smtClean="0"/>
                      <a:t>£773</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0-15</c:v>
                </c:pt>
                <c:pt idx="1">
                  <c:v>16-34</c:v>
                </c:pt>
                <c:pt idx="2">
                  <c:v>35-54</c:v>
                </c:pt>
                <c:pt idx="3">
                  <c:v>55-64</c:v>
                </c:pt>
                <c:pt idx="4">
                  <c:v>65+</c:v>
                </c:pt>
              </c:strCache>
            </c:strRef>
          </c:cat>
          <c:val>
            <c:numRef>
              <c:f>Sheet1!$B$2:$B$7</c:f>
              <c:numCache>
                <c:formatCode>0</c:formatCode>
                <c:ptCount val="5"/>
                <c:pt idx="0">
                  <c:v>409.04040952052645</c:v>
                </c:pt>
                <c:pt idx="1">
                  <c:v>581.97059357544924</c:v>
                </c:pt>
                <c:pt idx="2">
                  <c:v>624.42542467210762</c:v>
                </c:pt>
                <c:pt idx="3">
                  <c:v>776.12255920612984</c:v>
                </c:pt>
                <c:pt idx="4">
                  <c:v>772.50376792830968</c:v>
                </c:pt>
              </c:numCache>
            </c:numRef>
          </c:val>
        </c:ser>
        <c:dLbls>
          <c:showLegendKey val="0"/>
          <c:showVal val="0"/>
          <c:showCatName val="0"/>
          <c:showSerName val="0"/>
          <c:showPercent val="0"/>
          <c:showBubbleSize val="0"/>
        </c:dLbls>
        <c:gapWidth val="150"/>
        <c:axId val="401580264"/>
        <c:axId val="401588104"/>
      </c:barChart>
      <c:catAx>
        <c:axId val="401580264"/>
        <c:scaling>
          <c:orientation val="minMax"/>
        </c:scaling>
        <c:delete val="0"/>
        <c:axPos val="b"/>
        <c:numFmt formatCode="General" sourceLinked="0"/>
        <c:majorTickMark val="out"/>
        <c:minorTickMark val="none"/>
        <c:tickLblPos val="nextTo"/>
        <c:txPr>
          <a:bodyPr/>
          <a:lstStyle/>
          <a:p>
            <a:pPr>
              <a:defRPr sz="1200"/>
            </a:pPr>
            <a:endParaRPr lang="en-US"/>
          </a:p>
        </c:txPr>
        <c:crossAx val="401588104"/>
        <c:crosses val="autoZero"/>
        <c:auto val="1"/>
        <c:lblAlgn val="ctr"/>
        <c:lblOffset val="100"/>
        <c:noMultiLvlLbl val="0"/>
      </c:catAx>
      <c:valAx>
        <c:axId val="401588104"/>
        <c:scaling>
          <c:orientation val="minMax"/>
          <c:max val="1000"/>
        </c:scaling>
        <c:delete val="0"/>
        <c:axPos val="l"/>
        <c:numFmt formatCode="0" sourceLinked="1"/>
        <c:majorTickMark val="out"/>
        <c:minorTickMark val="none"/>
        <c:tickLblPos val="nextTo"/>
        <c:txPr>
          <a:bodyPr/>
          <a:lstStyle/>
          <a:p>
            <a:pPr>
              <a:defRPr sz="800"/>
            </a:pPr>
            <a:endParaRPr lang="en-US"/>
          </a:p>
        </c:txPr>
        <c:crossAx val="401580264"/>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682187653758678E-2"/>
          <c:y val="4.2007403721367929E-2"/>
          <c:w val="0.80438069266230905"/>
          <c:h val="0.82169566713417819"/>
        </c:manualLayout>
      </c:layout>
      <c:barChart>
        <c:barDir val="col"/>
        <c:grouping val="stacked"/>
        <c:varyColors val="0"/>
        <c:ser>
          <c:idx val="0"/>
          <c:order val="0"/>
          <c:tx>
            <c:strRef>
              <c:f>Sheet1!$B$1</c:f>
              <c:strCache>
                <c:ptCount val="1"/>
                <c:pt idx="0">
                  <c:v> 0-15</c:v>
                </c:pt>
              </c:strCache>
            </c:strRef>
          </c:tx>
          <c:spPr>
            <a:solidFill>
              <a:schemeClr val="accent2"/>
            </a:solidFill>
          </c:spPr>
          <c:invertIfNegative val="0"/>
          <c:dLbls>
            <c:dLbl>
              <c:idx val="0"/>
              <c:delete val="1"/>
              <c:extLst>
                <c:ext xmlns:c15="http://schemas.microsoft.com/office/drawing/2012/chart" uri="{CE6537A1-D6FC-4f65-9D91-7224C49458BB}"/>
              </c:extLst>
            </c:dLbl>
            <c:dLbl>
              <c:idx val="5"/>
              <c:layout>
                <c:manualLayout>
                  <c:x val="0"/>
                  <c:y val="-1.720430495962632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Sheet1!$B$2:$B$9</c:f>
              <c:numCache>
                <c:formatCode>0.0</c:formatCode>
                <c:ptCount val="8"/>
                <c:pt idx="0">
                  <c:v>6.5083333333333329</c:v>
                </c:pt>
                <c:pt idx="1">
                  <c:v>96.275333333333322</c:v>
                </c:pt>
                <c:pt idx="2">
                  <c:v>76.689333333333323</c:v>
                </c:pt>
                <c:pt idx="3">
                  <c:v>35.151000000000003</c:v>
                </c:pt>
                <c:pt idx="4">
                  <c:v>19.921666666666667</c:v>
                </c:pt>
                <c:pt idx="5">
                  <c:v>15.532999999999999</c:v>
                </c:pt>
                <c:pt idx="6">
                  <c:v>10.718666666666666</c:v>
                </c:pt>
                <c:pt idx="7">
                  <c:v>23.352666666666668</c:v>
                </c:pt>
              </c:numCache>
            </c:numRef>
          </c:val>
        </c:ser>
        <c:ser>
          <c:idx val="1"/>
          <c:order val="1"/>
          <c:tx>
            <c:strRef>
              <c:f>Sheet1!$C$1</c:f>
              <c:strCache>
                <c:ptCount val="1"/>
                <c:pt idx="0">
                  <c:v> 16-34</c:v>
                </c:pt>
              </c:strCache>
            </c:strRef>
          </c:tx>
          <c:spPr>
            <a:solidFill>
              <a:schemeClr val="accent5"/>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Sheet1!$C$2:$C$9</c:f>
              <c:numCache>
                <c:formatCode>0.0</c:formatCode>
                <c:ptCount val="8"/>
                <c:pt idx="0">
                  <c:v>120.67100000000001</c:v>
                </c:pt>
                <c:pt idx="1">
                  <c:v>161.22266666666667</c:v>
                </c:pt>
                <c:pt idx="2">
                  <c:v>154.17933333333335</c:v>
                </c:pt>
                <c:pt idx="3">
                  <c:v>92.453666666666678</c:v>
                </c:pt>
                <c:pt idx="4">
                  <c:v>59.440666666666665</c:v>
                </c:pt>
                <c:pt idx="5">
                  <c:v>198.33933333333334</c:v>
                </c:pt>
                <c:pt idx="6">
                  <c:v>60.497333333333337</c:v>
                </c:pt>
                <c:pt idx="7">
                  <c:v>181.38933333333335</c:v>
                </c:pt>
              </c:numCache>
            </c:numRef>
          </c:val>
        </c:ser>
        <c:ser>
          <c:idx val="2"/>
          <c:order val="2"/>
          <c:tx>
            <c:strRef>
              <c:f>Sheet1!$D$1</c:f>
              <c:strCache>
                <c:ptCount val="1"/>
                <c:pt idx="0">
                  <c:v> 35-54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Sheet1!$D$2:$D$9</c:f>
              <c:numCache>
                <c:formatCode>0.0</c:formatCode>
                <c:ptCount val="8"/>
                <c:pt idx="0">
                  <c:v>139.08500000000001</c:v>
                </c:pt>
                <c:pt idx="1">
                  <c:v>173.87233333333333</c:v>
                </c:pt>
                <c:pt idx="2">
                  <c:v>210.37866666666665</c:v>
                </c:pt>
                <c:pt idx="3">
                  <c:v>115.703</c:v>
                </c:pt>
                <c:pt idx="4">
                  <c:v>97.262</c:v>
                </c:pt>
                <c:pt idx="5">
                  <c:v>319.53666666666669</c:v>
                </c:pt>
                <c:pt idx="6">
                  <c:v>43.440333333333335</c:v>
                </c:pt>
                <c:pt idx="7">
                  <c:v>265.95366666666666</c:v>
                </c:pt>
              </c:numCache>
            </c:numRef>
          </c:val>
        </c:ser>
        <c:ser>
          <c:idx val="3"/>
          <c:order val="3"/>
          <c:tx>
            <c:strRef>
              <c:f>Sheet1!$E$1</c:f>
              <c:strCache>
                <c:ptCount val="1"/>
                <c:pt idx="0">
                  <c:v> 55-64</c:v>
                </c:pt>
              </c:strCache>
            </c:strRef>
          </c:tx>
          <c:spPr>
            <a:solidFill>
              <a:schemeClr val="accent6">
                <a:lumMod val="90000"/>
              </a:schemeClr>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Lst>
            </c:dLbl>
            <c:dLbl>
              <c:idx val="1"/>
              <c:showLegendKey val="0"/>
              <c:showVal val="1"/>
              <c:showCatName val="0"/>
              <c:showSerName val="0"/>
              <c:showPercent val="0"/>
              <c:showBubbleSize val="0"/>
              <c:extLst>
                <c:ext xmlns:c15="http://schemas.microsoft.com/office/drawing/2012/chart" uri="{CE6537A1-D6FC-4f65-9D91-7224C49458BB}"/>
              </c:extLst>
            </c:dLbl>
            <c:dLbl>
              <c:idx val="2"/>
              <c:showLegendKey val="0"/>
              <c:showVal val="1"/>
              <c:showCatName val="0"/>
              <c:showSerName val="0"/>
              <c:showPercent val="0"/>
              <c:showBubbleSize val="0"/>
              <c:extLst>
                <c:ext xmlns:c15="http://schemas.microsoft.com/office/drawing/2012/chart" uri="{CE6537A1-D6FC-4f65-9D91-7224C49458BB}"/>
              </c:extLst>
            </c:dLbl>
            <c:dLbl>
              <c:idx val="3"/>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5"/>
              <c:showLegendKey val="0"/>
              <c:showVal val="1"/>
              <c:showCatName val="0"/>
              <c:showSerName val="0"/>
              <c:showPercent val="0"/>
              <c:showBubbleSize val="0"/>
              <c:extLst>
                <c:ext xmlns:c15="http://schemas.microsoft.com/office/drawing/2012/chart" uri="{CE6537A1-D6FC-4f65-9D91-7224C49458BB}"/>
              </c:extLst>
            </c:dLbl>
            <c:dLbl>
              <c:idx val="7"/>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8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Sheet1!$E$2:$E$9</c:f>
              <c:numCache>
                <c:formatCode>0.0</c:formatCode>
                <c:ptCount val="8"/>
                <c:pt idx="0">
                  <c:v>122.18633333333332</c:v>
                </c:pt>
                <c:pt idx="1">
                  <c:v>42.410666666666664</c:v>
                </c:pt>
                <c:pt idx="2">
                  <c:v>67.015666666666675</c:v>
                </c:pt>
                <c:pt idx="3">
                  <c:v>22.885333333333332</c:v>
                </c:pt>
                <c:pt idx="4">
                  <c:v>45.707999999999998</c:v>
                </c:pt>
                <c:pt idx="5">
                  <c:v>176.50333333333333</c:v>
                </c:pt>
                <c:pt idx="6">
                  <c:v>5.0603333333333333</c:v>
                </c:pt>
                <c:pt idx="7">
                  <c:v>69.245999999999995</c:v>
                </c:pt>
              </c:numCache>
            </c:numRef>
          </c:val>
        </c:ser>
        <c:ser>
          <c:idx val="4"/>
          <c:order val="4"/>
          <c:tx>
            <c:strRef>
              <c:f>Sheet1!$F$1</c:f>
              <c:strCache>
                <c:ptCount val="1"/>
                <c:pt idx="0">
                  <c:v> 65+</c:v>
                </c:pt>
              </c:strCache>
            </c:strRef>
          </c:tx>
          <c:spPr>
            <a:solidFill>
              <a:srgbClr val="120742"/>
            </a:solidFill>
          </c:spPr>
          <c:invertIfNegative val="0"/>
          <c:dLbls>
            <c:dLbl>
              <c:idx val="1"/>
              <c:layout>
                <c:manualLayout>
                  <c:x val="3.3167478529934082E-3"/>
                  <c:y val="-3.3846975733896535E-2"/>
                </c:manualLayout>
              </c:layout>
              <c:spPr/>
              <c:txPr>
                <a:bodyPr/>
                <a:lstStyle/>
                <a:p>
                  <a:pPr>
                    <a:defRPr sz="8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3"/>
              <c:layout>
                <c:manualLayout>
                  <c:x val="0"/>
                  <c:y val="-2.29390732795017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0806341531499087E-17"/>
                  <c:y val="-1.1469536639750885E-2"/>
                </c:manualLayout>
              </c:layout>
              <c:showLegendKey val="0"/>
              <c:showVal val="1"/>
              <c:showCatName val="0"/>
              <c:showSerName val="0"/>
              <c:showPercent val="0"/>
              <c:showBubbleSize val="0"/>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a:lstStyle/>
              <a:p>
                <a:pPr>
                  <a:defRPr sz="8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Australia</c:v>
                </c:pt>
                <c:pt idx="1">
                  <c:v>France</c:v>
                </c:pt>
                <c:pt idx="2">
                  <c:v>Germany</c:v>
                </c:pt>
                <c:pt idx="3">
                  <c:v>Spain</c:v>
                </c:pt>
                <c:pt idx="4">
                  <c:v>Netherlands</c:v>
                </c:pt>
                <c:pt idx="5">
                  <c:v>USA</c:v>
                </c:pt>
                <c:pt idx="6">
                  <c:v>China</c:v>
                </c:pt>
                <c:pt idx="7">
                  <c:v>Nordics</c:v>
                </c:pt>
              </c:strCache>
            </c:strRef>
          </c:cat>
          <c:val>
            <c:numRef>
              <c:f>Sheet1!$F$2:$F$9</c:f>
              <c:numCache>
                <c:formatCode>0.0</c:formatCode>
                <c:ptCount val="8"/>
                <c:pt idx="0">
                  <c:v>81.365333333333325</c:v>
                </c:pt>
                <c:pt idx="1">
                  <c:v>15.736333333333334</c:v>
                </c:pt>
                <c:pt idx="2">
                  <c:v>33.712666666666664</c:v>
                </c:pt>
                <c:pt idx="3">
                  <c:v>10.955666666666666</c:v>
                </c:pt>
                <c:pt idx="4">
                  <c:v>24.853000000000002</c:v>
                </c:pt>
                <c:pt idx="5">
                  <c:v>128.31700000000001</c:v>
                </c:pt>
                <c:pt idx="6">
                  <c:v>1.5183333333333333</c:v>
                </c:pt>
                <c:pt idx="7">
                  <c:v>36.112000000000002</c:v>
                </c:pt>
              </c:numCache>
            </c:numRef>
          </c:val>
        </c:ser>
        <c:dLbls>
          <c:showLegendKey val="0"/>
          <c:showVal val="0"/>
          <c:showCatName val="0"/>
          <c:showSerName val="0"/>
          <c:showPercent val="0"/>
          <c:showBubbleSize val="0"/>
        </c:dLbls>
        <c:gapWidth val="150"/>
        <c:overlap val="100"/>
        <c:axId val="401582224"/>
        <c:axId val="401581832"/>
      </c:barChart>
      <c:catAx>
        <c:axId val="401582224"/>
        <c:scaling>
          <c:orientation val="minMax"/>
        </c:scaling>
        <c:delete val="0"/>
        <c:axPos val="b"/>
        <c:numFmt formatCode="General" sourceLinked="0"/>
        <c:majorTickMark val="out"/>
        <c:minorTickMark val="none"/>
        <c:tickLblPos val="nextTo"/>
        <c:txPr>
          <a:bodyPr/>
          <a:lstStyle/>
          <a:p>
            <a:pPr>
              <a:defRPr sz="800"/>
            </a:pPr>
            <a:endParaRPr lang="en-US"/>
          </a:p>
        </c:txPr>
        <c:crossAx val="401581832"/>
        <c:crosses val="autoZero"/>
        <c:auto val="1"/>
        <c:lblAlgn val="ctr"/>
        <c:lblOffset val="100"/>
        <c:noMultiLvlLbl val="0"/>
      </c:catAx>
      <c:valAx>
        <c:axId val="401581832"/>
        <c:scaling>
          <c:orientation val="minMax"/>
        </c:scaling>
        <c:delete val="0"/>
        <c:axPos val="l"/>
        <c:numFmt formatCode="0.0" sourceLinked="1"/>
        <c:majorTickMark val="out"/>
        <c:minorTickMark val="none"/>
        <c:tickLblPos val="nextTo"/>
        <c:txPr>
          <a:bodyPr/>
          <a:lstStyle/>
          <a:p>
            <a:pPr>
              <a:defRPr sz="800"/>
            </a:pPr>
            <a:endParaRPr lang="en-US"/>
          </a:p>
        </c:txPr>
        <c:crossAx val="401582224"/>
        <c:crosses val="autoZero"/>
        <c:crossBetween val="between"/>
      </c:valAx>
    </c:plotArea>
    <c:legend>
      <c:legendPos val="r"/>
      <c:layout>
        <c:manualLayout>
          <c:xMode val="edge"/>
          <c:yMode val="edge"/>
          <c:x val="0.91000226687963492"/>
          <c:y val="0.27537860759825195"/>
          <c:w val="5.8488628516927953E-2"/>
          <c:h val="0.44924233324693552"/>
        </c:manualLayout>
      </c:layout>
      <c:overlay val="0"/>
      <c:txPr>
        <a:bodyPr/>
        <a:lstStyle/>
        <a:p>
          <a:pPr>
            <a:defRPr sz="8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lgn="l">
              <a:defRPr/>
            </a:pPr>
            <a:r>
              <a:rPr lang="en-US" dirty="0"/>
              <a:t>Regions visited (2015)</a:t>
            </a:r>
          </a:p>
        </c:rich>
      </c:tx>
      <c:layout>
        <c:manualLayout>
          <c:xMode val="edge"/>
          <c:yMode val="edge"/>
          <c:x val="0.32998963412430748"/>
          <c:y val="1.8439058669116173E-2"/>
        </c:manualLayout>
      </c:layout>
      <c:overlay val="0"/>
    </c:title>
    <c:autoTitleDeleted val="0"/>
    <c:plotArea>
      <c:layout>
        <c:manualLayout>
          <c:layoutTarget val="inner"/>
          <c:xMode val="edge"/>
          <c:yMode val="edge"/>
          <c:x val="6.2440161977104155E-2"/>
          <c:y val="0.15905762249964056"/>
          <c:w val="0.93755983802289589"/>
          <c:h val="0.78644927634618267"/>
        </c:manualLayout>
      </c:layout>
      <c:barChart>
        <c:barDir val="col"/>
        <c:grouping val="clustered"/>
        <c:varyColors val="0"/>
        <c:ser>
          <c:idx val="2"/>
          <c:order val="0"/>
          <c:tx>
            <c:strRef>
              <c:f>Sheet1!$C$1</c:f>
              <c:strCache>
                <c:ptCount val="1"/>
                <c:pt idx="0">
                  <c:v>0-15</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 North East</c:v>
                </c:pt>
                <c:pt idx="1">
                  <c:v> North West</c:v>
                </c:pt>
                <c:pt idx="2">
                  <c:v> Yorkshire</c:v>
                </c:pt>
                <c:pt idx="3">
                  <c:v> West Mids</c:v>
                </c:pt>
                <c:pt idx="4">
                  <c:v> East Mids</c:v>
                </c:pt>
                <c:pt idx="5">
                  <c:v> East</c:v>
                </c:pt>
                <c:pt idx="6">
                  <c:v> South West</c:v>
                </c:pt>
                <c:pt idx="7">
                  <c:v> South East</c:v>
                </c:pt>
                <c:pt idx="8">
                  <c:v> London</c:v>
                </c:pt>
                <c:pt idx="9">
                  <c:v>London Only</c:v>
                </c:pt>
                <c:pt idx="10">
                  <c:v>Any regional England</c:v>
                </c:pt>
                <c:pt idx="11">
                  <c:v>London + regional England</c:v>
                </c:pt>
              </c:strCache>
            </c:strRef>
          </c:cat>
          <c:val>
            <c:numRef>
              <c:f>Sheet1!$C$2:$C$13</c:f>
              <c:numCache>
                <c:formatCode>0</c:formatCode>
                <c:ptCount val="12"/>
                <c:pt idx="0">
                  <c:v>1</c:v>
                </c:pt>
                <c:pt idx="1">
                  <c:v>5</c:v>
                </c:pt>
                <c:pt idx="2">
                  <c:v>2</c:v>
                </c:pt>
                <c:pt idx="3">
                  <c:v>2</c:v>
                </c:pt>
                <c:pt idx="4">
                  <c:v>1</c:v>
                </c:pt>
                <c:pt idx="5">
                  <c:v>4</c:v>
                </c:pt>
                <c:pt idx="6">
                  <c:v>9</c:v>
                </c:pt>
                <c:pt idx="7">
                  <c:v>29</c:v>
                </c:pt>
                <c:pt idx="8">
                  <c:v>54</c:v>
                </c:pt>
                <c:pt idx="9">
                  <c:v>48.126801152737755</c:v>
                </c:pt>
                <c:pt idx="10" formatCode="General">
                  <c:v>51</c:v>
                </c:pt>
                <c:pt idx="11">
                  <c:v>5.8731988472622447</c:v>
                </c:pt>
              </c:numCache>
            </c:numRef>
          </c:val>
        </c:ser>
        <c:ser>
          <c:idx val="3"/>
          <c:order val="1"/>
          <c:tx>
            <c:strRef>
              <c:f>Sheet1!$D$1</c:f>
              <c:strCache>
                <c:ptCount val="1"/>
                <c:pt idx="0">
                  <c:v>16-34</c:v>
                </c:pt>
              </c:strCache>
            </c:strRef>
          </c:tx>
          <c:spPr>
            <a:solidFill>
              <a:schemeClr val="accent6">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 North East</c:v>
                </c:pt>
                <c:pt idx="1">
                  <c:v> North West</c:v>
                </c:pt>
                <c:pt idx="2">
                  <c:v> Yorkshire</c:v>
                </c:pt>
                <c:pt idx="3">
                  <c:v> West Mids</c:v>
                </c:pt>
                <c:pt idx="4">
                  <c:v> East Mids</c:v>
                </c:pt>
                <c:pt idx="5">
                  <c:v> East</c:v>
                </c:pt>
                <c:pt idx="6">
                  <c:v> South West</c:v>
                </c:pt>
                <c:pt idx="7">
                  <c:v> South East</c:v>
                </c:pt>
                <c:pt idx="8">
                  <c:v> London</c:v>
                </c:pt>
                <c:pt idx="9">
                  <c:v>London Only</c:v>
                </c:pt>
                <c:pt idx="10">
                  <c:v>Any regional England</c:v>
                </c:pt>
                <c:pt idx="11">
                  <c:v>London + regional England</c:v>
                </c:pt>
              </c:strCache>
            </c:strRef>
          </c:cat>
          <c:val>
            <c:numRef>
              <c:f>Sheet1!$D$2:$D$13</c:f>
              <c:numCache>
                <c:formatCode>0</c:formatCode>
                <c:ptCount val="12"/>
                <c:pt idx="0">
                  <c:v>2</c:v>
                </c:pt>
                <c:pt idx="1">
                  <c:v>6</c:v>
                </c:pt>
                <c:pt idx="2">
                  <c:v>2</c:v>
                </c:pt>
                <c:pt idx="3">
                  <c:v>3</c:v>
                </c:pt>
                <c:pt idx="4">
                  <c:v>1</c:v>
                </c:pt>
                <c:pt idx="5">
                  <c:v>3</c:v>
                </c:pt>
                <c:pt idx="6">
                  <c:v>5</c:v>
                </c:pt>
                <c:pt idx="7">
                  <c:v>10</c:v>
                </c:pt>
                <c:pt idx="8">
                  <c:v>79</c:v>
                </c:pt>
                <c:pt idx="9">
                  <c:v>71.041879468845764</c:v>
                </c:pt>
                <c:pt idx="10" formatCode="General">
                  <c:v>27</c:v>
                </c:pt>
                <c:pt idx="11">
                  <c:v>7.9581205311542362</c:v>
                </c:pt>
              </c:numCache>
            </c:numRef>
          </c:val>
        </c:ser>
        <c:ser>
          <c:idx val="4"/>
          <c:order val="2"/>
          <c:tx>
            <c:strRef>
              <c:f>Sheet1!$E$1</c:f>
              <c:strCache>
                <c:ptCount val="1"/>
                <c:pt idx="0">
                  <c:v>35-54</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 North East</c:v>
                </c:pt>
                <c:pt idx="1">
                  <c:v> North West</c:v>
                </c:pt>
                <c:pt idx="2">
                  <c:v> Yorkshire</c:v>
                </c:pt>
                <c:pt idx="3">
                  <c:v> West Mids</c:v>
                </c:pt>
                <c:pt idx="4">
                  <c:v> East Mids</c:v>
                </c:pt>
                <c:pt idx="5">
                  <c:v> East</c:v>
                </c:pt>
                <c:pt idx="6">
                  <c:v> South West</c:v>
                </c:pt>
                <c:pt idx="7">
                  <c:v> South East</c:v>
                </c:pt>
                <c:pt idx="8">
                  <c:v> London</c:v>
                </c:pt>
                <c:pt idx="9">
                  <c:v>London Only</c:v>
                </c:pt>
                <c:pt idx="10">
                  <c:v>Any regional England</c:v>
                </c:pt>
                <c:pt idx="11">
                  <c:v>London + regional England</c:v>
                </c:pt>
              </c:strCache>
            </c:strRef>
          </c:cat>
          <c:val>
            <c:numRef>
              <c:f>Sheet1!$E$2:$E$13</c:f>
              <c:numCache>
                <c:formatCode>0</c:formatCode>
                <c:ptCount val="12"/>
                <c:pt idx="0">
                  <c:v>1</c:v>
                </c:pt>
                <c:pt idx="1">
                  <c:v>5</c:v>
                </c:pt>
                <c:pt idx="2">
                  <c:v>2</c:v>
                </c:pt>
                <c:pt idx="3">
                  <c:v>3</c:v>
                </c:pt>
                <c:pt idx="4">
                  <c:v>2</c:v>
                </c:pt>
                <c:pt idx="5">
                  <c:v>4</c:v>
                </c:pt>
                <c:pt idx="6">
                  <c:v>8</c:v>
                </c:pt>
                <c:pt idx="7">
                  <c:v>11</c:v>
                </c:pt>
                <c:pt idx="8">
                  <c:v>79</c:v>
                </c:pt>
                <c:pt idx="9">
                  <c:v>69.259088817303265</c:v>
                </c:pt>
                <c:pt idx="10" formatCode="General">
                  <c:v>29</c:v>
                </c:pt>
                <c:pt idx="11">
                  <c:v>9.7409111826967347</c:v>
                </c:pt>
              </c:numCache>
            </c:numRef>
          </c:val>
        </c:ser>
        <c:ser>
          <c:idx val="5"/>
          <c:order val="3"/>
          <c:tx>
            <c:strRef>
              <c:f>Sheet1!$F$1</c:f>
              <c:strCache>
                <c:ptCount val="1"/>
                <c:pt idx="0">
                  <c:v>55-64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 North East</c:v>
                </c:pt>
                <c:pt idx="1">
                  <c:v> North West</c:v>
                </c:pt>
                <c:pt idx="2">
                  <c:v> Yorkshire</c:v>
                </c:pt>
                <c:pt idx="3">
                  <c:v> West Mids</c:v>
                </c:pt>
                <c:pt idx="4">
                  <c:v> East Mids</c:v>
                </c:pt>
                <c:pt idx="5">
                  <c:v> East</c:v>
                </c:pt>
                <c:pt idx="6">
                  <c:v> South West</c:v>
                </c:pt>
                <c:pt idx="7">
                  <c:v> South East</c:v>
                </c:pt>
                <c:pt idx="8">
                  <c:v> London</c:v>
                </c:pt>
                <c:pt idx="9">
                  <c:v>London Only</c:v>
                </c:pt>
                <c:pt idx="10">
                  <c:v>Any regional England</c:v>
                </c:pt>
                <c:pt idx="11">
                  <c:v>London + regional England</c:v>
                </c:pt>
              </c:strCache>
            </c:strRef>
          </c:cat>
          <c:val>
            <c:numRef>
              <c:f>Sheet1!$F$2:$F$13</c:f>
              <c:numCache>
                <c:formatCode>0</c:formatCode>
                <c:ptCount val="12"/>
                <c:pt idx="0">
                  <c:v>2</c:v>
                </c:pt>
                <c:pt idx="1">
                  <c:v>8</c:v>
                </c:pt>
                <c:pt idx="2">
                  <c:v>5</c:v>
                </c:pt>
                <c:pt idx="3">
                  <c:v>5</c:v>
                </c:pt>
                <c:pt idx="4">
                  <c:v>2</c:v>
                </c:pt>
                <c:pt idx="5">
                  <c:v>4</c:v>
                </c:pt>
                <c:pt idx="6">
                  <c:v>12</c:v>
                </c:pt>
                <c:pt idx="7">
                  <c:v>16</c:v>
                </c:pt>
                <c:pt idx="8">
                  <c:v>69</c:v>
                </c:pt>
                <c:pt idx="9">
                  <c:v>57.600732600732599</c:v>
                </c:pt>
                <c:pt idx="10" formatCode="General">
                  <c:v>40</c:v>
                </c:pt>
                <c:pt idx="11">
                  <c:v>11.399267399267401</c:v>
                </c:pt>
              </c:numCache>
            </c:numRef>
          </c:val>
        </c:ser>
        <c:ser>
          <c:idx val="0"/>
          <c:order val="4"/>
          <c:tx>
            <c:strRef>
              <c:f>Sheet1!$G$1</c:f>
              <c:strCache>
                <c:ptCount val="1"/>
                <c:pt idx="0">
                  <c:v>65+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 North East</c:v>
                </c:pt>
                <c:pt idx="1">
                  <c:v> North West</c:v>
                </c:pt>
                <c:pt idx="2">
                  <c:v> Yorkshire</c:v>
                </c:pt>
                <c:pt idx="3">
                  <c:v> West Mids</c:v>
                </c:pt>
                <c:pt idx="4">
                  <c:v> East Mids</c:v>
                </c:pt>
                <c:pt idx="5">
                  <c:v> East</c:v>
                </c:pt>
                <c:pt idx="6">
                  <c:v> South West</c:v>
                </c:pt>
                <c:pt idx="7">
                  <c:v> South East</c:v>
                </c:pt>
                <c:pt idx="8">
                  <c:v> London</c:v>
                </c:pt>
                <c:pt idx="9">
                  <c:v>London Only</c:v>
                </c:pt>
                <c:pt idx="10">
                  <c:v>Any regional England</c:v>
                </c:pt>
                <c:pt idx="11">
                  <c:v>London + regional England</c:v>
                </c:pt>
              </c:strCache>
            </c:strRef>
          </c:cat>
          <c:val>
            <c:numRef>
              <c:f>Sheet1!$G$2:$G$13</c:f>
              <c:numCache>
                <c:formatCode>0</c:formatCode>
                <c:ptCount val="12"/>
                <c:pt idx="0">
                  <c:v>2</c:v>
                </c:pt>
                <c:pt idx="1">
                  <c:v>8</c:v>
                </c:pt>
                <c:pt idx="2">
                  <c:v>7</c:v>
                </c:pt>
                <c:pt idx="3">
                  <c:v>6</c:v>
                </c:pt>
                <c:pt idx="4">
                  <c:v>2</c:v>
                </c:pt>
                <c:pt idx="5">
                  <c:v>7</c:v>
                </c:pt>
                <c:pt idx="6">
                  <c:v>19</c:v>
                </c:pt>
                <c:pt idx="7">
                  <c:v>21</c:v>
                </c:pt>
                <c:pt idx="8">
                  <c:v>62</c:v>
                </c:pt>
                <c:pt idx="9">
                  <c:v>47.058823529411761</c:v>
                </c:pt>
                <c:pt idx="10" formatCode="General">
                  <c:v>50</c:v>
                </c:pt>
                <c:pt idx="11">
                  <c:v>14.941176470588239</c:v>
                </c:pt>
              </c:numCache>
            </c:numRef>
          </c:val>
        </c:ser>
        <c:dLbls>
          <c:showLegendKey val="0"/>
          <c:showVal val="0"/>
          <c:showCatName val="0"/>
          <c:showSerName val="0"/>
          <c:showPercent val="0"/>
          <c:showBubbleSize val="0"/>
        </c:dLbls>
        <c:gapWidth val="150"/>
        <c:axId val="401583400"/>
        <c:axId val="401584184"/>
      </c:barChart>
      <c:catAx>
        <c:axId val="401583400"/>
        <c:scaling>
          <c:orientation val="minMax"/>
        </c:scaling>
        <c:delete val="0"/>
        <c:axPos val="b"/>
        <c:numFmt formatCode="General" sourceLinked="0"/>
        <c:majorTickMark val="out"/>
        <c:minorTickMark val="none"/>
        <c:tickLblPos val="nextTo"/>
        <c:crossAx val="401584184"/>
        <c:crosses val="autoZero"/>
        <c:auto val="1"/>
        <c:lblAlgn val="ctr"/>
        <c:lblOffset val="100"/>
        <c:noMultiLvlLbl val="0"/>
      </c:catAx>
      <c:valAx>
        <c:axId val="401584184"/>
        <c:scaling>
          <c:orientation val="minMax"/>
          <c:max val="100"/>
          <c:min val="0"/>
        </c:scaling>
        <c:delete val="0"/>
        <c:axPos val="l"/>
        <c:numFmt formatCode="0" sourceLinked="1"/>
        <c:majorTickMark val="out"/>
        <c:minorTickMark val="none"/>
        <c:tickLblPos val="nextTo"/>
        <c:crossAx val="401583400"/>
        <c:crosses val="autoZero"/>
        <c:crossBetween val="between"/>
        <c:majorUnit val="10"/>
      </c:valAx>
    </c:plotArea>
    <c:legend>
      <c:legendPos val="r"/>
      <c:layout>
        <c:manualLayout>
          <c:xMode val="edge"/>
          <c:yMode val="edge"/>
          <c:x val="0.92322283663118898"/>
          <c:y val="0.1148304029004632"/>
          <c:w val="5.9110451863010366E-2"/>
          <c:h val="0.39283357834223936"/>
        </c:manualLayout>
      </c:layout>
      <c:overlay val="0"/>
    </c:legend>
    <c:plotVisOnly val="1"/>
    <c:dispBlanksAs val="gap"/>
    <c:showDLblsOverMax val="0"/>
  </c:chart>
  <c:txPr>
    <a:bodyPr/>
    <a:lstStyle/>
    <a:p>
      <a:pPr>
        <a:defRPr sz="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37688763741734"/>
          <c:y val="5.0586558008397092E-2"/>
          <c:w val="0.41351198551310403"/>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Heritage/history</c:v>
                </c:pt>
                <c:pt idx="1">
                  <c:v> Culture</c:v>
                </c:pt>
                <c:pt idx="2">
                  <c:v> To see world famous places</c:v>
                </c:pt>
                <c:pt idx="3">
                  <c:v> Visiting family/friends</c:v>
                </c:pt>
                <c:pt idx="4">
                  <c:v> Shopping</c:v>
                </c:pt>
                <c:pt idx="5">
                  <c:v> Relaxation</c:v>
                </c:pt>
                <c:pt idx="6">
                  <c:v> Countryside/outdoors/ adventure</c:v>
                </c:pt>
                <c:pt idx="7">
                  <c:v> Going out to eat/drink</c:v>
                </c:pt>
                <c:pt idx="8">
                  <c:v> Sport</c:v>
                </c:pt>
                <c:pt idx="9">
                  <c:v> Other</c:v>
                </c:pt>
              </c:strCache>
            </c:strRef>
          </c:cat>
          <c:val>
            <c:numRef>
              <c:f>Sheet1!$B$2:$B$11</c:f>
              <c:numCache>
                <c:formatCode>0</c:formatCode>
                <c:ptCount val="10"/>
                <c:pt idx="0">
                  <c:v>31</c:v>
                </c:pt>
                <c:pt idx="1">
                  <c:v>27</c:v>
                </c:pt>
                <c:pt idx="2">
                  <c:v>27</c:v>
                </c:pt>
                <c:pt idx="3">
                  <c:v>22</c:v>
                </c:pt>
                <c:pt idx="4">
                  <c:v>22</c:v>
                </c:pt>
                <c:pt idx="5">
                  <c:v>14</c:v>
                </c:pt>
                <c:pt idx="6">
                  <c:v>8</c:v>
                </c:pt>
                <c:pt idx="7">
                  <c:v>4</c:v>
                </c:pt>
                <c:pt idx="8">
                  <c:v>2</c:v>
                </c:pt>
                <c:pt idx="9">
                  <c:v>10</c:v>
                </c:pt>
              </c:numCache>
            </c:numRef>
          </c:val>
        </c:ser>
        <c:dLbls>
          <c:showLegendKey val="0"/>
          <c:showVal val="0"/>
          <c:showCatName val="0"/>
          <c:showSerName val="0"/>
          <c:showPercent val="0"/>
          <c:showBubbleSize val="0"/>
        </c:dLbls>
        <c:gapWidth val="50"/>
        <c:axId val="401594376"/>
        <c:axId val="401592808"/>
      </c:barChart>
      <c:catAx>
        <c:axId val="401594376"/>
        <c:scaling>
          <c:orientation val="maxMin"/>
        </c:scaling>
        <c:delete val="0"/>
        <c:axPos val="l"/>
        <c:numFmt formatCode="General" sourceLinked="0"/>
        <c:majorTickMark val="out"/>
        <c:minorTickMark val="none"/>
        <c:tickLblPos val="nextTo"/>
        <c:txPr>
          <a:bodyPr/>
          <a:lstStyle/>
          <a:p>
            <a:pPr>
              <a:defRPr sz="1000"/>
            </a:pPr>
            <a:endParaRPr lang="en-US"/>
          </a:p>
        </c:txPr>
        <c:crossAx val="401592808"/>
        <c:crosses val="autoZero"/>
        <c:auto val="1"/>
        <c:lblAlgn val="ctr"/>
        <c:lblOffset val="100"/>
        <c:noMultiLvlLbl val="0"/>
      </c:catAx>
      <c:valAx>
        <c:axId val="401592808"/>
        <c:scaling>
          <c:orientation val="minMax"/>
          <c:max val="100"/>
          <c:min val="0"/>
        </c:scaling>
        <c:delete val="1"/>
        <c:axPos val="t"/>
        <c:numFmt formatCode="0" sourceLinked="1"/>
        <c:majorTickMark val="out"/>
        <c:minorTickMark val="none"/>
        <c:tickLblPos val="nextTo"/>
        <c:crossAx val="401594376"/>
        <c:crosses val="autoZero"/>
        <c:crossBetween val="between"/>
      </c:valAx>
    </c:plotArea>
    <c:plotVisOnly val="1"/>
    <c:dispBlanksAs val="gap"/>
    <c:showDLblsOverMax val="0"/>
  </c:chart>
  <c:spPr>
    <a:ln>
      <a:noFill/>
    </a:ln>
  </c:spPr>
  <c:txPr>
    <a:bodyPr/>
    <a:lstStyle/>
    <a:p>
      <a:pPr>
        <a:defRPr sz="10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03493672236175"/>
          <c:y val="6.4390962865463655E-2"/>
          <c:w val="0.7109650632776382"/>
          <c:h val="0.89774912349147928"/>
        </c:manualLayout>
      </c:layout>
      <c:barChart>
        <c:barDir val="bar"/>
        <c:grouping val="clustered"/>
        <c:varyColors val="0"/>
        <c:ser>
          <c:idx val="0"/>
          <c:order val="0"/>
          <c:tx>
            <c:strRef>
              <c:f>Sheet1!$B$1</c:f>
              <c:strCache>
                <c:ptCount val="1"/>
                <c:pt idx="0">
                  <c:v>Series 1</c:v>
                </c:pt>
              </c:strCache>
            </c:strRef>
          </c:tx>
          <c:spPr>
            <a:solidFill>
              <a:srgbClr val="157EAB"/>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Sheet1!$A$2:$A$24</c:f>
              <c:strCache>
                <c:ptCount val="23"/>
                <c:pt idx="0">
                  <c:v>HERITAGE / CULTURE</c:v>
                </c:pt>
                <c:pt idx="1">
                  <c:v>Parks or gardens</c:v>
                </c:pt>
                <c:pt idx="2">
                  <c:v>Castles/Historic houses</c:v>
                </c:pt>
                <c:pt idx="3">
                  <c:v>Museums/ Galleries</c:v>
                </c:pt>
                <c:pt idx="4">
                  <c:v>Religious buildings</c:v>
                </c:pt>
                <c:pt idx="5">
                  <c:v>Theatre/ Musical </c:v>
                </c:pt>
                <c:pt idx="6">
                  <c:v>OUTDOOR ACTIVITIES</c:v>
                </c:pt>
                <c:pt idx="7">
                  <c:v>Walk, hike or ramble</c:v>
                </c:pt>
                <c:pt idx="8">
                  <c:v>Countryside / Villages</c:v>
                </c:pt>
                <c:pt idx="9">
                  <c:v>Coast or beaches</c:v>
                </c:pt>
                <c:pt idx="10">
                  <c:v>Walking along coast</c:v>
                </c:pt>
                <c:pt idx="11">
                  <c:v>National Park</c:v>
                </c:pt>
                <c:pt idx="12">
                  <c:v>LEISURE ACTIVITIES</c:v>
                </c:pt>
                <c:pt idx="13">
                  <c:v>Shopping</c:v>
                </c:pt>
                <c:pt idx="14">
                  <c:v>Going to the pub</c:v>
                </c:pt>
                <c:pt idx="15">
                  <c:v>Bars or nightclubs</c:v>
                </c:pt>
                <c:pt idx="16">
                  <c:v>Attending festival</c:v>
                </c:pt>
                <c:pt idx="17">
                  <c:v>SPORTING ACTIVITIES</c:v>
                </c:pt>
                <c:pt idx="18">
                  <c:v>Going to live sports events</c:v>
                </c:pt>
                <c:pt idx="19">
                  <c:v>     - attending live football</c:v>
                </c:pt>
                <c:pt idx="20">
                  <c:v>Taking part in sports activities</c:v>
                </c:pt>
                <c:pt idx="21">
                  <c:v>Mountaineering / hill walking</c:v>
                </c:pt>
                <c:pt idx="22">
                  <c:v>Water sports</c:v>
                </c:pt>
              </c:strCache>
            </c:strRef>
          </c:cat>
          <c:val>
            <c:numRef>
              <c:f>Sheet1!$B$2:$B$24</c:f>
              <c:numCache>
                <c:formatCode>0%</c:formatCode>
                <c:ptCount val="23"/>
                <c:pt idx="1">
                  <c:v>0.61</c:v>
                </c:pt>
                <c:pt idx="2">
                  <c:v>0.52</c:v>
                </c:pt>
                <c:pt idx="3">
                  <c:v>0.49</c:v>
                </c:pt>
                <c:pt idx="4">
                  <c:v>0.4</c:v>
                </c:pt>
                <c:pt idx="5">
                  <c:v>0.17</c:v>
                </c:pt>
                <c:pt idx="7">
                  <c:v>0.23</c:v>
                </c:pt>
                <c:pt idx="8">
                  <c:v>0.22</c:v>
                </c:pt>
                <c:pt idx="9">
                  <c:v>0.15</c:v>
                </c:pt>
                <c:pt idx="10">
                  <c:v>0.1</c:v>
                </c:pt>
                <c:pt idx="11">
                  <c:v>0.1</c:v>
                </c:pt>
                <c:pt idx="13">
                  <c:v>0.79</c:v>
                </c:pt>
                <c:pt idx="14">
                  <c:v>0.55000000000000004</c:v>
                </c:pt>
                <c:pt idx="15">
                  <c:v>0.16</c:v>
                </c:pt>
                <c:pt idx="16">
                  <c:v>0.04</c:v>
                </c:pt>
                <c:pt idx="18">
                  <c:v>0.04</c:v>
                </c:pt>
                <c:pt idx="19">
                  <c:v>0.02</c:v>
                </c:pt>
                <c:pt idx="20">
                  <c:v>0.03</c:v>
                </c:pt>
                <c:pt idx="21">
                  <c:v>0.03</c:v>
                </c:pt>
                <c:pt idx="22">
                  <c:v>0.01</c:v>
                </c:pt>
              </c:numCache>
            </c:numRef>
          </c:val>
        </c:ser>
        <c:dLbls>
          <c:showLegendKey val="0"/>
          <c:showVal val="0"/>
          <c:showCatName val="0"/>
          <c:showSerName val="0"/>
          <c:showPercent val="0"/>
          <c:showBubbleSize val="0"/>
        </c:dLbls>
        <c:gapWidth val="150"/>
        <c:axId val="401594768"/>
        <c:axId val="401595552"/>
      </c:barChart>
      <c:catAx>
        <c:axId val="401594768"/>
        <c:scaling>
          <c:orientation val="maxMin"/>
        </c:scaling>
        <c:delete val="0"/>
        <c:axPos val="l"/>
        <c:numFmt formatCode="General" sourceLinked="0"/>
        <c:majorTickMark val="out"/>
        <c:minorTickMark val="none"/>
        <c:tickLblPos val="nextTo"/>
        <c:txPr>
          <a:bodyPr/>
          <a:lstStyle/>
          <a:p>
            <a:pPr>
              <a:defRPr sz="800"/>
            </a:pPr>
            <a:endParaRPr lang="en-US"/>
          </a:p>
        </c:txPr>
        <c:crossAx val="401595552"/>
        <c:crosses val="autoZero"/>
        <c:auto val="1"/>
        <c:lblAlgn val="ctr"/>
        <c:lblOffset val="100"/>
        <c:noMultiLvlLbl val="0"/>
      </c:catAx>
      <c:valAx>
        <c:axId val="401595552"/>
        <c:scaling>
          <c:orientation val="minMax"/>
        </c:scaling>
        <c:delete val="1"/>
        <c:axPos val="t"/>
        <c:majorGridlines>
          <c:spPr>
            <a:ln>
              <a:noFill/>
            </a:ln>
          </c:spPr>
        </c:majorGridlines>
        <c:numFmt formatCode="0%" sourceLinked="1"/>
        <c:majorTickMark val="out"/>
        <c:minorTickMark val="none"/>
        <c:tickLblPos val="nextTo"/>
        <c:crossAx val="401594768"/>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56607828539365E-2"/>
          <c:y val="5.2266913696737416E-2"/>
          <c:w val="0.78610901862698013"/>
          <c:h val="0.78138624426120884"/>
        </c:manualLayout>
      </c:layout>
      <c:barChart>
        <c:barDir val="col"/>
        <c:grouping val="percentStacked"/>
        <c:varyColors val="0"/>
        <c:ser>
          <c:idx val="0"/>
          <c:order val="0"/>
          <c:tx>
            <c:strRef>
              <c:f>Sheet1!$B$1</c:f>
              <c:strCache>
                <c:ptCount val="1"/>
                <c:pt idx="0">
                  <c:v>Oct-Dec</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Sheet1!$B$2:$B$7</c:f>
              <c:numCache>
                <c:formatCode>0%</c:formatCode>
                <c:ptCount val="6"/>
                <c:pt idx="0">
                  <c:v>0.21</c:v>
                </c:pt>
                <c:pt idx="1">
                  <c:v>0.17</c:v>
                </c:pt>
                <c:pt idx="2">
                  <c:v>0.23</c:v>
                </c:pt>
                <c:pt idx="3">
                  <c:v>0.21</c:v>
                </c:pt>
                <c:pt idx="4">
                  <c:v>0.22</c:v>
                </c:pt>
                <c:pt idx="5">
                  <c:v>0.19</c:v>
                </c:pt>
              </c:numCache>
            </c:numRef>
          </c:val>
        </c:ser>
        <c:ser>
          <c:idx val="1"/>
          <c:order val="1"/>
          <c:tx>
            <c:strRef>
              <c:f>Sheet1!$C$1</c:f>
              <c:strCache>
                <c:ptCount val="1"/>
                <c:pt idx="0">
                  <c:v>Jul-Sep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Sheet1!$C$2:$C$7</c:f>
              <c:numCache>
                <c:formatCode>0%</c:formatCode>
                <c:ptCount val="6"/>
                <c:pt idx="0">
                  <c:v>0.32</c:v>
                </c:pt>
                <c:pt idx="1">
                  <c:v>0.22</c:v>
                </c:pt>
                <c:pt idx="2">
                  <c:v>0.3</c:v>
                </c:pt>
                <c:pt idx="3">
                  <c:v>0.33</c:v>
                </c:pt>
                <c:pt idx="4">
                  <c:v>0.34</c:v>
                </c:pt>
                <c:pt idx="5">
                  <c:v>0.4</c:v>
                </c:pt>
              </c:numCache>
            </c:numRef>
          </c:val>
        </c:ser>
        <c:ser>
          <c:idx val="2"/>
          <c:order val="2"/>
          <c:tx>
            <c:strRef>
              <c:f>Sheet1!$D$1</c:f>
              <c:strCache>
                <c:ptCount val="1"/>
                <c:pt idx="0">
                  <c:v>Apr-Jun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Sheet1!$D$2:$D$7</c:f>
              <c:numCache>
                <c:formatCode>0%</c:formatCode>
                <c:ptCount val="6"/>
                <c:pt idx="0">
                  <c:v>0.31</c:v>
                </c:pt>
                <c:pt idx="1">
                  <c:v>0.44</c:v>
                </c:pt>
                <c:pt idx="2">
                  <c:v>0.27</c:v>
                </c:pt>
                <c:pt idx="3">
                  <c:v>0.31</c:v>
                </c:pt>
                <c:pt idx="4">
                  <c:v>0.33</c:v>
                </c:pt>
                <c:pt idx="5">
                  <c:v>0.33</c:v>
                </c:pt>
              </c:numCache>
            </c:numRef>
          </c:val>
        </c:ser>
        <c:ser>
          <c:idx val="3"/>
          <c:order val="3"/>
          <c:tx>
            <c:strRef>
              <c:f>Sheet1!$E$1</c:f>
              <c:strCache>
                <c:ptCount val="1"/>
                <c:pt idx="0">
                  <c:v>Jan-Mar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Sheet1!$E$2:$E$7</c:f>
              <c:numCache>
                <c:formatCode>0%</c:formatCode>
                <c:ptCount val="6"/>
                <c:pt idx="0">
                  <c:v>0.16</c:v>
                </c:pt>
                <c:pt idx="1">
                  <c:v>0.17</c:v>
                </c:pt>
                <c:pt idx="2">
                  <c:v>0.2</c:v>
                </c:pt>
                <c:pt idx="3">
                  <c:v>0.15</c:v>
                </c:pt>
                <c:pt idx="4">
                  <c:v>0.11</c:v>
                </c:pt>
                <c:pt idx="5">
                  <c:v>0.08</c:v>
                </c:pt>
              </c:numCache>
            </c:numRef>
          </c:val>
        </c:ser>
        <c:dLbls>
          <c:showLegendKey val="0"/>
          <c:showVal val="0"/>
          <c:showCatName val="0"/>
          <c:showSerName val="0"/>
          <c:showPercent val="0"/>
          <c:showBubbleSize val="0"/>
        </c:dLbls>
        <c:gapWidth val="55"/>
        <c:overlap val="100"/>
        <c:axId val="401592416"/>
        <c:axId val="401593200"/>
      </c:barChart>
      <c:catAx>
        <c:axId val="401592416"/>
        <c:scaling>
          <c:orientation val="minMax"/>
        </c:scaling>
        <c:delete val="0"/>
        <c:axPos val="b"/>
        <c:numFmt formatCode="General" sourceLinked="0"/>
        <c:majorTickMark val="none"/>
        <c:minorTickMark val="none"/>
        <c:tickLblPos val="nextTo"/>
        <c:crossAx val="401593200"/>
        <c:crosses val="autoZero"/>
        <c:auto val="1"/>
        <c:lblAlgn val="ctr"/>
        <c:lblOffset val="100"/>
        <c:noMultiLvlLbl val="0"/>
      </c:catAx>
      <c:valAx>
        <c:axId val="401593200"/>
        <c:scaling>
          <c:orientation val="minMax"/>
        </c:scaling>
        <c:delete val="0"/>
        <c:axPos val="l"/>
        <c:majorGridlines>
          <c:spPr>
            <a:ln>
              <a:noFill/>
            </a:ln>
          </c:spPr>
        </c:majorGridlines>
        <c:numFmt formatCode="0%" sourceLinked="1"/>
        <c:majorTickMark val="none"/>
        <c:minorTickMark val="none"/>
        <c:tickLblPos val="nextTo"/>
        <c:crossAx val="401592416"/>
        <c:crosses val="autoZero"/>
        <c:crossBetween val="between"/>
      </c:valAx>
    </c:plotArea>
    <c:legend>
      <c:legendPos val="r"/>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962137893623725E-2"/>
          <c:y val="0.11185870868465023"/>
          <c:w val="0.76212168012760462"/>
          <c:h val="0.72548435785601972"/>
        </c:manualLayout>
      </c:layout>
      <c:barChart>
        <c:barDir val="col"/>
        <c:grouping val="percentStacked"/>
        <c:varyColors val="0"/>
        <c:ser>
          <c:idx val="0"/>
          <c:order val="0"/>
          <c:tx>
            <c:strRef>
              <c:f>Sheet1!$B$1</c:f>
              <c:strCache>
                <c:ptCount val="1"/>
                <c:pt idx="0">
                  <c:v>1-3 nights </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Sheet1!$B$2:$B$7</c:f>
              <c:numCache>
                <c:formatCode>0%</c:formatCode>
                <c:ptCount val="6"/>
                <c:pt idx="0">
                  <c:v>0.4</c:v>
                </c:pt>
                <c:pt idx="1">
                  <c:v>0.27</c:v>
                </c:pt>
                <c:pt idx="2">
                  <c:v>0.43</c:v>
                </c:pt>
                <c:pt idx="3">
                  <c:v>0.43</c:v>
                </c:pt>
                <c:pt idx="4">
                  <c:v>0.35</c:v>
                </c:pt>
                <c:pt idx="5">
                  <c:v>0.28000000000000003</c:v>
                </c:pt>
              </c:numCache>
            </c:numRef>
          </c:val>
        </c:ser>
        <c:ser>
          <c:idx val="1"/>
          <c:order val="1"/>
          <c:tx>
            <c:strRef>
              <c:f>Sheet1!$C$1</c:f>
              <c:strCache>
                <c:ptCount val="1"/>
                <c:pt idx="0">
                  <c:v>4-7 nights</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Sheet1!$C$2:$C$7</c:f>
              <c:numCache>
                <c:formatCode>0%</c:formatCode>
                <c:ptCount val="6"/>
                <c:pt idx="0">
                  <c:v>0.4</c:v>
                </c:pt>
                <c:pt idx="1">
                  <c:v>0.57999999999999996</c:v>
                </c:pt>
                <c:pt idx="2">
                  <c:v>0.39</c:v>
                </c:pt>
                <c:pt idx="3">
                  <c:v>0.38</c:v>
                </c:pt>
                <c:pt idx="4">
                  <c:v>0.38</c:v>
                </c:pt>
                <c:pt idx="5">
                  <c:v>0.39</c:v>
                </c:pt>
              </c:numCache>
            </c:numRef>
          </c:val>
        </c:ser>
        <c:ser>
          <c:idx val="2"/>
          <c:order val="2"/>
          <c:tx>
            <c:strRef>
              <c:f>Sheet1!$D$1</c:f>
              <c:strCache>
                <c:ptCount val="1"/>
                <c:pt idx="0">
                  <c:v>8-14 nights</c:v>
                </c:pt>
              </c:strCache>
            </c:strRef>
          </c:tx>
          <c:spPr>
            <a:solidFill>
              <a:schemeClr val="bg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Sheet1!$D$2:$D$7</c:f>
              <c:numCache>
                <c:formatCode>0%</c:formatCode>
                <c:ptCount val="6"/>
                <c:pt idx="0">
                  <c:v>0.13</c:v>
                </c:pt>
                <c:pt idx="1">
                  <c:v>0.11</c:v>
                </c:pt>
                <c:pt idx="2">
                  <c:v>0.12</c:v>
                </c:pt>
                <c:pt idx="3">
                  <c:v>0.13</c:v>
                </c:pt>
                <c:pt idx="4">
                  <c:v>0.17</c:v>
                </c:pt>
                <c:pt idx="5">
                  <c:v>0.2</c:v>
                </c:pt>
              </c:numCache>
            </c:numRef>
          </c:val>
        </c:ser>
        <c:ser>
          <c:idx val="3"/>
          <c:order val="3"/>
          <c:tx>
            <c:strRef>
              <c:f>Sheet1!$E$1</c:f>
              <c:strCache>
                <c:ptCount val="1"/>
                <c:pt idx="0">
                  <c:v>15+ nights </c:v>
                </c:pt>
              </c:strCache>
            </c:strRef>
          </c:tx>
          <c:invertIfNegative val="0"/>
          <c:dLbls>
            <c:dLbl>
              <c:idx val="1"/>
              <c:layout>
                <c:manualLayout>
                  <c:x val="0"/>
                  <c:y val="4.995218403832360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All</c:v>
                </c:pt>
                <c:pt idx="1">
                  <c:v>0-15</c:v>
                </c:pt>
                <c:pt idx="2">
                  <c:v>16-34</c:v>
                </c:pt>
                <c:pt idx="3">
                  <c:v>35-54</c:v>
                </c:pt>
                <c:pt idx="4">
                  <c:v>55-64</c:v>
                </c:pt>
                <c:pt idx="5">
                  <c:v>65+</c:v>
                </c:pt>
              </c:strCache>
            </c:strRef>
          </c:cat>
          <c:val>
            <c:numRef>
              <c:f>Sheet1!$E$2:$E$7</c:f>
              <c:numCache>
                <c:formatCode>0%</c:formatCode>
                <c:ptCount val="6"/>
                <c:pt idx="0">
                  <c:v>0.06</c:v>
                </c:pt>
                <c:pt idx="1">
                  <c:v>0.04</c:v>
                </c:pt>
                <c:pt idx="2">
                  <c:v>0.06</c:v>
                </c:pt>
                <c:pt idx="3">
                  <c:v>0.05</c:v>
                </c:pt>
                <c:pt idx="4">
                  <c:v>0.1</c:v>
                </c:pt>
                <c:pt idx="5">
                  <c:v>0.14000000000000001</c:v>
                </c:pt>
              </c:numCache>
            </c:numRef>
          </c:val>
        </c:ser>
        <c:dLbls>
          <c:showLegendKey val="0"/>
          <c:showVal val="0"/>
          <c:showCatName val="0"/>
          <c:showSerName val="0"/>
          <c:showPercent val="0"/>
          <c:showBubbleSize val="0"/>
        </c:dLbls>
        <c:gapWidth val="55"/>
        <c:overlap val="100"/>
        <c:axId val="244029624"/>
        <c:axId val="244030408"/>
      </c:barChart>
      <c:catAx>
        <c:axId val="244029624"/>
        <c:scaling>
          <c:orientation val="minMax"/>
        </c:scaling>
        <c:delete val="0"/>
        <c:axPos val="b"/>
        <c:numFmt formatCode="General" sourceLinked="0"/>
        <c:majorTickMark val="none"/>
        <c:minorTickMark val="none"/>
        <c:tickLblPos val="nextTo"/>
        <c:crossAx val="244030408"/>
        <c:crosses val="autoZero"/>
        <c:auto val="1"/>
        <c:lblAlgn val="ctr"/>
        <c:lblOffset val="100"/>
        <c:noMultiLvlLbl val="0"/>
      </c:catAx>
      <c:valAx>
        <c:axId val="244030408"/>
        <c:scaling>
          <c:orientation val="minMax"/>
        </c:scaling>
        <c:delete val="0"/>
        <c:axPos val="l"/>
        <c:majorGridlines>
          <c:spPr>
            <a:ln>
              <a:noFill/>
            </a:ln>
          </c:spPr>
        </c:majorGridlines>
        <c:numFmt formatCode="0%" sourceLinked="1"/>
        <c:majorTickMark val="none"/>
        <c:minorTickMark val="none"/>
        <c:tickLblPos val="nextTo"/>
        <c:crossAx val="244029624"/>
        <c:crosses val="autoZero"/>
        <c:crossBetween val="between"/>
      </c:valAx>
    </c:plotArea>
    <c:legend>
      <c:legendPos val="r"/>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Likelihood</a:t>
            </a:r>
            <a:r>
              <a:rPr lang="en-GB" sz="1400" baseline="0" dirty="0" smtClean="0"/>
              <a:t> to r</a:t>
            </a:r>
            <a:r>
              <a:rPr lang="en-GB" sz="1400" dirty="0" smtClean="0"/>
              <a:t>ecommend (%</a:t>
            </a:r>
            <a:r>
              <a:rPr lang="en-GB" sz="1400" baseline="0" dirty="0" smtClean="0"/>
              <a:t> Likely)*</a:t>
            </a:r>
            <a:endParaRPr lang="en-GB" sz="1400" dirty="0"/>
          </a:p>
        </c:rich>
      </c:tx>
      <c:layout>
        <c:manualLayout>
          <c:xMode val="edge"/>
          <c:yMode val="edge"/>
          <c:x val="3.1171228925559478E-2"/>
          <c:y val="2.75165948177802E-2"/>
        </c:manualLayout>
      </c:layout>
      <c:overlay val="0"/>
    </c:title>
    <c:autoTitleDeleted val="0"/>
    <c:plotArea>
      <c:layout/>
      <c:barChart>
        <c:barDir val="col"/>
        <c:grouping val="stacked"/>
        <c:varyColors val="0"/>
        <c:ser>
          <c:idx val="0"/>
          <c:order val="0"/>
          <c:tx>
            <c:strRef>
              <c:f>Sheet1!$B$1</c:f>
              <c:strCache>
                <c:ptCount val="1"/>
                <c:pt idx="0">
                  <c:v>Not likely/Not at all likely</c:v>
                </c:pt>
              </c:strCache>
            </c:strRef>
          </c:tx>
          <c:spPr>
            <a:solidFill>
              <a:srgbClr val="FF0000"/>
            </a:solidFill>
          </c:spPr>
          <c:invertIfNegative val="0"/>
          <c:cat>
            <c:strRef>
              <c:f>Sheet1!$A$2:$A$7</c:f>
              <c:strCache>
                <c:ptCount val="6"/>
                <c:pt idx="0">
                  <c:v>Overall</c:v>
                </c:pt>
                <c:pt idx="1">
                  <c:v>0-15</c:v>
                </c:pt>
                <c:pt idx="2">
                  <c:v>16-34</c:v>
                </c:pt>
                <c:pt idx="3">
                  <c:v>35-54</c:v>
                </c:pt>
                <c:pt idx="4">
                  <c:v>55-64</c:v>
                </c:pt>
                <c:pt idx="5">
                  <c:v>65+</c:v>
                </c:pt>
              </c:strCache>
            </c:strRef>
          </c:cat>
          <c:val>
            <c:numRef>
              <c:f>Sheet1!$B$2:$B$7</c:f>
            </c:numRef>
          </c:val>
        </c:ser>
        <c:ser>
          <c:idx val="1"/>
          <c:order val="1"/>
          <c:tx>
            <c:strRef>
              <c:f>Sheet1!$C$1</c:f>
              <c:strCache>
                <c:ptCount val="1"/>
                <c:pt idx="0">
                  <c:v>Neutral</c:v>
                </c:pt>
              </c:strCache>
            </c:strRef>
          </c:tx>
          <c:spPr>
            <a:solidFill>
              <a:srgbClr val="FFC000"/>
            </a:solidFill>
          </c:spPr>
          <c:invertIfNegative val="0"/>
          <c:dLbls>
            <c:dLbl>
              <c:idx val="0"/>
              <c:layout>
                <c:manualLayout>
                  <c:x val="-1.4447715594329402E-3"/>
                  <c:y val="-9.17219827259331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4.5860991362966994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594869043010377E-16"/>
                  <c:y val="-9.172198272593315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Sheet1!$C$2:$C$7</c:f>
            </c:numRef>
          </c:val>
        </c:ser>
        <c:ser>
          <c:idx val="2"/>
          <c:order val="2"/>
          <c:tx>
            <c:strRef>
              <c:f>Sheet1!$D$1</c:f>
              <c:strCache>
                <c:ptCount val="1"/>
                <c:pt idx="0">
                  <c:v>Likely</c:v>
                </c:pt>
              </c:strCache>
            </c:strRef>
          </c:tx>
          <c:invertIfNegative val="0"/>
          <c:dLbls>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Sheet1!$D$2:$D$7</c:f>
              <c:numCache>
                <c:formatCode>0</c:formatCode>
                <c:ptCount val="6"/>
                <c:pt idx="0">
                  <c:v>25.540871267743515</c:v>
                </c:pt>
                <c:pt idx="1">
                  <c:v>30.708661417322837</c:v>
                </c:pt>
                <c:pt idx="2">
                  <c:v>28.098725250881472</c:v>
                </c:pt>
                <c:pt idx="3">
                  <c:v>22.930702598652548</c:v>
                </c:pt>
                <c:pt idx="4">
                  <c:v>24.515503875968992</c:v>
                </c:pt>
                <c:pt idx="5">
                  <c:v>23.251748251748253</c:v>
                </c:pt>
              </c:numCache>
            </c:numRef>
          </c:val>
        </c:ser>
        <c:ser>
          <c:idx val="3"/>
          <c:order val="3"/>
          <c:tx>
            <c:strRef>
              <c:f>Sheet1!$E$1</c:f>
              <c:strCache>
                <c:ptCount val="1"/>
                <c:pt idx="0">
                  <c:v>Extremely likely</c:v>
                </c:pt>
              </c:strCache>
            </c:strRef>
          </c:tx>
          <c:spPr>
            <a:solidFill>
              <a:schemeClr val="accent3">
                <a:lumMod val="40000"/>
                <a:lumOff val="60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Sheet1!$E$2:$E$7</c:f>
              <c:numCache>
                <c:formatCode>0</c:formatCode>
                <c:ptCount val="6"/>
                <c:pt idx="0">
                  <c:v>70.523739598629462</c:v>
                </c:pt>
                <c:pt idx="1">
                  <c:v>65.616797900262469</c:v>
                </c:pt>
                <c:pt idx="2">
                  <c:v>68.375372931922968</c:v>
                </c:pt>
                <c:pt idx="3">
                  <c:v>73.147256977863321</c:v>
                </c:pt>
                <c:pt idx="4">
                  <c:v>70.542635658914733</c:v>
                </c:pt>
                <c:pt idx="5">
                  <c:v>72.027972027972027</c:v>
                </c:pt>
              </c:numCache>
            </c:numRef>
          </c:val>
        </c:ser>
        <c:dLbls>
          <c:showLegendKey val="0"/>
          <c:showVal val="0"/>
          <c:showCatName val="0"/>
          <c:showSerName val="0"/>
          <c:showPercent val="0"/>
          <c:showBubbleSize val="0"/>
        </c:dLbls>
        <c:gapWidth val="150"/>
        <c:overlap val="100"/>
        <c:axId val="244033544"/>
        <c:axId val="404580800"/>
      </c:barChart>
      <c:catAx>
        <c:axId val="244033544"/>
        <c:scaling>
          <c:orientation val="minMax"/>
        </c:scaling>
        <c:delete val="0"/>
        <c:axPos val="b"/>
        <c:numFmt formatCode="General" sourceLinked="0"/>
        <c:majorTickMark val="out"/>
        <c:minorTickMark val="none"/>
        <c:tickLblPos val="nextTo"/>
        <c:txPr>
          <a:bodyPr/>
          <a:lstStyle/>
          <a:p>
            <a:pPr>
              <a:defRPr sz="1200"/>
            </a:pPr>
            <a:endParaRPr lang="en-US"/>
          </a:p>
        </c:txPr>
        <c:crossAx val="404580800"/>
        <c:crosses val="autoZero"/>
        <c:auto val="1"/>
        <c:lblAlgn val="ctr"/>
        <c:lblOffset val="100"/>
        <c:noMultiLvlLbl val="0"/>
      </c:catAx>
      <c:valAx>
        <c:axId val="404580800"/>
        <c:scaling>
          <c:orientation val="minMax"/>
          <c:max val="100"/>
        </c:scaling>
        <c:delete val="1"/>
        <c:axPos val="l"/>
        <c:numFmt formatCode="0" sourceLinked="1"/>
        <c:majorTickMark val="out"/>
        <c:minorTickMark val="none"/>
        <c:tickLblPos val="nextTo"/>
        <c:crossAx val="244033544"/>
        <c:crosses val="autoZero"/>
        <c:crossBetween val="between"/>
      </c:valAx>
    </c:plotArea>
    <c:legend>
      <c:legendPos val="b"/>
      <c:layout>
        <c:manualLayout>
          <c:xMode val="edge"/>
          <c:yMode val="edge"/>
          <c:x val="0"/>
          <c:y val="0.8648306597116483"/>
          <c:w val="0.99644787330658247"/>
          <c:h val="9.4031282251651888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Value for money ratings (%</a:t>
            </a:r>
            <a:r>
              <a:rPr lang="en-GB" sz="1400" baseline="0" dirty="0" smtClean="0"/>
              <a:t> Satisfied)*</a:t>
            </a:r>
            <a:endParaRPr lang="en-GB" sz="1400" dirty="0"/>
          </a:p>
        </c:rich>
      </c:tx>
      <c:layout>
        <c:manualLayout>
          <c:xMode val="edge"/>
          <c:yMode val="edge"/>
          <c:x val="3.1171228925559478E-2"/>
          <c:y val="2.75165948177802E-2"/>
        </c:manualLayout>
      </c:layout>
      <c:overlay val="0"/>
    </c:title>
    <c:autoTitleDeleted val="0"/>
    <c:plotArea>
      <c:layout/>
      <c:barChart>
        <c:barDir val="col"/>
        <c:grouping val="stacked"/>
        <c:varyColors val="0"/>
        <c:ser>
          <c:idx val="0"/>
          <c:order val="0"/>
          <c:tx>
            <c:strRef>
              <c:f>Sheet1!$B$1</c:f>
              <c:strCache>
                <c:ptCount val="1"/>
                <c:pt idx="0">
                  <c:v>Quite/very dissatisfied</c:v>
                </c:pt>
              </c:strCache>
            </c:strRef>
          </c:tx>
          <c:spPr>
            <a:solidFill>
              <a:srgbClr val="FF0000"/>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Sheet1!$B$2:$B$7</c:f>
            </c:numRef>
          </c:val>
        </c:ser>
        <c:ser>
          <c:idx val="1"/>
          <c:order val="1"/>
          <c:tx>
            <c:strRef>
              <c:f>Sheet1!$C$1</c:f>
              <c:strCache>
                <c:ptCount val="1"/>
                <c:pt idx="0">
                  <c:v>Neither</c:v>
                </c:pt>
              </c:strCache>
            </c:strRef>
          </c:tx>
          <c:spPr>
            <a:solidFill>
              <a:srgbClr val="FFC000"/>
            </a:solidFill>
          </c:spPr>
          <c:invertIfNegative val="0"/>
          <c:dLbls>
            <c:dLbl>
              <c:idx val="0"/>
              <c:layout>
                <c:manualLayout>
                  <c:x val="-1.4447715594329402E-3"/>
                  <c:y val="-9.17219827259331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594869043010377E-16"/>
                  <c:y val="-9.172198272593315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Sheet1!$C$2:$C$7</c:f>
            </c:numRef>
          </c:val>
        </c:ser>
        <c:ser>
          <c:idx val="2"/>
          <c:order val="2"/>
          <c:tx>
            <c:strRef>
              <c:f>Sheet1!$D$1</c:f>
              <c:strCache>
                <c:ptCount val="1"/>
                <c:pt idx="0">
                  <c:v>Quite satisfied</c:v>
                </c:pt>
              </c:strCache>
            </c:strRef>
          </c:tx>
          <c:invertIfNegative val="0"/>
          <c:dLbls>
            <c:spPr>
              <a:noFill/>
              <a:ln>
                <a:noFill/>
              </a:ln>
              <a:effectLst/>
            </c:spPr>
            <c:txPr>
              <a:bodyPr/>
              <a:lstStyle/>
              <a:p>
                <a:pPr>
                  <a:defRPr sz="12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Sheet1!$D$2:$D$7</c:f>
              <c:numCache>
                <c:formatCode>0</c:formatCode>
                <c:ptCount val="6"/>
                <c:pt idx="0">
                  <c:v>25.091593227052183</c:v>
                </c:pt>
                <c:pt idx="1">
                  <c:v>28.345323741007196</c:v>
                </c:pt>
                <c:pt idx="2">
                  <c:v>24.301600216978571</c:v>
                </c:pt>
                <c:pt idx="3">
                  <c:v>25.441781650931976</c:v>
                </c:pt>
                <c:pt idx="4">
                  <c:v>23.25809617271835</c:v>
                </c:pt>
                <c:pt idx="5">
                  <c:v>27.046263345195733</c:v>
                </c:pt>
              </c:numCache>
            </c:numRef>
          </c:val>
        </c:ser>
        <c:ser>
          <c:idx val="3"/>
          <c:order val="3"/>
          <c:tx>
            <c:strRef>
              <c:f>Sheet1!$E$1</c:f>
              <c:strCache>
                <c:ptCount val="1"/>
                <c:pt idx="0">
                  <c:v>Very satisfied</c:v>
                </c:pt>
              </c:strCache>
            </c:strRef>
          </c:tx>
          <c:spPr>
            <a:solidFill>
              <a:schemeClr val="accent3">
                <a:lumMod val="40000"/>
                <a:lumOff val="60000"/>
              </a:schemeClr>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Sheet1!$E$2:$E$7</c:f>
              <c:numCache>
                <c:formatCode>0</c:formatCode>
                <c:ptCount val="6"/>
                <c:pt idx="0">
                  <c:v>13.179522725022281</c:v>
                </c:pt>
                <c:pt idx="1">
                  <c:v>13.093525179856117</c:v>
                </c:pt>
                <c:pt idx="2">
                  <c:v>11.906699213452672</c:v>
                </c:pt>
                <c:pt idx="3">
                  <c:v>13.483418058581456</c:v>
                </c:pt>
                <c:pt idx="4">
                  <c:v>14.425907752698725</c:v>
                </c:pt>
                <c:pt idx="5">
                  <c:v>17.081850533807831</c:v>
                </c:pt>
              </c:numCache>
            </c:numRef>
          </c:val>
        </c:ser>
        <c:dLbls>
          <c:showLegendKey val="0"/>
          <c:showVal val="0"/>
          <c:showCatName val="0"/>
          <c:showSerName val="0"/>
          <c:showPercent val="0"/>
          <c:showBubbleSize val="0"/>
        </c:dLbls>
        <c:gapWidth val="150"/>
        <c:overlap val="100"/>
        <c:axId val="404574920"/>
        <c:axId val="404576880"/>
      </c:barChart>
      <c:catAx>
        <c:axId val="404574920"/>
        <c:scaling>
          <c:orientation val="minMax"/>
        </c:scaling>
        <c:delete val="0"/>
        <c:axPos val="b"/>
        <c:numFmt formatCode="General" sourceLinked="0"/>
        <c:majorTickMark val="out"/>
        <c:minorTickMark val="none"/>
        <c:tickLblPos val="nextTo"/>
        <c:txPr>
          <a:bodyPr/>
          <a:lstStyle/>
          <a:p>
            <a:pPr>
              <a:defRPr sz="1200"/>
            </a:pPr>
            <a:endParaRPr lang="en-US"/>
          </a:p>
        </c:txPr>
        <c:crossAx val="404576880"/>
        <c:crosses val="autoZero"/>
        <c:auto val="1"/>
        <c:lblAlgn val="ctr"/>
        <c:lblOffset val="100"/>
        <c:noMultiLvlLbl val="0"/>
      </c:catAx>
      <c:valAx>
        <c:axId val="404576880"/>
        <c:scaling>
          <c:orientation val="minMax"/>
          <c:max val="100"/>
        </c:scaling>
        <c:delete val="1"/>
        <c:axPos val="l"/>
        <c:numFmt formatCode="0" sourceLinked="1"/>
        <c:majorTickMark val="out"/>
        <c:minorTickMark val="none"/>
        <c:tickLblPos val="nextTo"/>
        <c:crossAx val="404574920"/>
        <c:crosses val="autoZero"/>
        <c:crossBetween val="between"/>
      </c:valAx>
    </c:plotArea>
    <c:legend>
      <c:legendPos val="b"/>
      <c:layout>
        <c:manualLayout>
          <c:xMode val="edge"/>
          <c:yMode val="edge"/>
          <c:x val="0"/>
          <c:y val="0.8648306597116483"/>
          <c:w val="0.99644787330658247"/>
          <c:h val="9.4031282251651888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GB" dirty="0" smtClean="0"/>
              <a:t>Food ratings (% satisfied)*</a:t>
            </a:r>
            <a:endParaRPr lang="en-GB" dirty="0"/>
          </a:p>
        </c:rich>
      </c:tx>
      <c:overlay val="0"/>
    </c:title>
    <c:autoTitleDeleted val="0"/>
    <c:plotArea>
      <c:layout/>
      <c:barChart>
        <c:barDir val="col"/>
        <c:grouping val="stacked"/>
        <c:varyColors val="0"/>
        <c:ser>
          <c:idx val="0"/>
          <c:order val="0"/>
          <c:tx>
            <c:strRef>
              <c:f>Sheet1!$B$1</c:f>
              <c:strCache>
                <c:ptCount val="1"/>
                <c:pt idx="0">
                  <c:v>Quite/very dissatisfied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Sheet1!$B$2:$B$7</c:f>
            </c:numRef>
          </c:val>
        </c:ser>
        <c:ser>
          <c:idx val="1"/>
          <c:order val="1"/>
          <c:tx>
            <c:strRef>
              <c:f>Sheet1!$C$1</c:f>
              <c:strCache>
                <c:ptCount val="1"/>
                <c:pt idx="0">
                  <c:v>Neither</c:v>
                </c:pt>
              </c:strCache>
            </c:strRef>
          </c:tx>
          <c:spPr>
            <a:solidFill>
              <a:srgbClr val="FFC000"/>
            </a:solidFill>
          </c:spPr>
          <c:invertIfNegative val="0"/>
          <c:dLbls>
            <c:dLbl>
              <c:idx val="0"/>
              <c:layout>
                <c:manualLayout>
                  <c:x val="-1.4447715594329402E-3"/>
                  <c:y val="-9.17219827259331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594869043010377E-16"/>
                  <c:y val="-9.172198272593315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Sheet1!$C$2:$C$7</c:f>
            </c:numRef>
          </c:val>
        </c:ser>
        <c:ser>
          <c:idx val="2"/>
          <c:order val="2"/>
          <c:tx>
            <c:strRef>
              <c:f>Sheet1!$D$1</c:f>
              <c:strCache>
                <c:ptCount val="1"/>
                <c:pt idx="0">
                  <c:v>Quite satisfied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Sheet1!$D$2:$D$7</c:f>
              <c:numCache>
                <c:formatCode>0</c:formatCode>
                <c:ptCount val="6"/>
                <c:pt idx="0">
                  <c:v>27.636363636363637</c:v>
                </c:pt>
                <c:pt idx="1">
                  <c:v>32.88718929254302</c:v>
                </c:pt>
                <c:pt idx="2">
                  <c:v>27.849970466627287</c:v>
                </c:pt>
                <c:pt idx="3">
                  <c:v>26.664839682104684</c:v>
                </c:pt>
                <c:pt idx="4">
                  <c:v>30.29197080291971</c:v>
                </c:pt>
                <c:pt idx="5">
                  <c:v>22.463768115942027</c:v>
                </c:pt>
              </c:numCache>
            </c:numRef>
          </c:val>
        </c:ser>
        <c:ser>
          <c:idx val="3"/>
          <c:order val="3"/>
          <c:tx>
            <c:strRef>
              <c:f>Sheet1!$E$1</c:f>
              <c:strCache>
                <c:ptCount val="1"/>
                <c:pt idx="0">
                  <c:v>Very satisfied</c:v>
                </c:pt>
              </c:strCache>
            </c:strRef>
          </c:tx>
          <c:spPr>
            <a:solidFill>
              <a:schemeClr val="accent3">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Sheet1!$E$2:$E$7</c:f>
              <c:numCache>
                <c:formatCode>0</c:formatCode>
                <c:ptCount val="6"/>
                <c:pt idx="0">
                  <c:v>61.443181818181813</c:v>
                </c:pt>
                <c:pt idx="1">
                  <c:v>54.875717017208416</c:v>
                </c:pt>
                <c:pt idx="2">
                  <c:v>59.952746603662142</c:v>
                </c:pt>
                <c:pt idx="3">
                  <c:v>63.414634146341463</c:v>
                </c:pt>
                <c:pt idx="4">
                  <c:v>61.070559610705601</c:v>
                </c:pt>
                <c:pt idx="5">
                  <c:v>65.94202898550725</c:v>
                </c:pt>
              </c:numCache>
            </c:numRef>
          </c:val>
        </c:ser>
        <c:dLbls>
          <c:showLegendKey val="0"/>
          <c:showVal val="0"/>
          <c:showCatName val="0"/>
          <c:showSerName val="0"/>
          <c:showPercent val="0"/>
          <c:showBubbleSize val="0"/>
        </c:dLbls>
        <c:gapWidth val="150"/>
        <c:overlap val="100"/>
        <c:axId val="404578056"/>
        <c:axId val="404582368"/>
      </c:barChart>
      <c:catAx>
        <c:axId val="404578056"/>
        <c:scaling>
          <c:orientation val="minMax"/>
        </c:scaling>
        <c:delete val="0"/>
        <c:axPos val="b"/>
        <c:numFmt formatCode="General" sourceLinked="0"/>
        <c:majorTickMark val="out"/>
        <c:minorTickMark val="none"/>
        <c:tickLblPos val="nextTo"/>
        <c:crossAx val="404582368"/>
        <c:crosses val="autoZero"/>
        <c:auto val="1"/>
        <c:lblAlgn val="ctr"/>
        <c:lblOffset val="100"/>
        <c:noMultiLvlLbl val="0"/>
      </c:catAx>
      <c:valAx>
        <c:axId val="404582368"/>
        <c:scaling>
          <c:orientation val="minMax"/>
          <c:max val="100"/>
        </c:scaling>
        <c:delete val="1"/>
        <c:axPos val="l"/>
        <c:numFmt formatCode="0" sourceLinked="1"/>
        <c:majorTickMark val="out"/>
        <c:minorTickMark val="none"/>
        <c:tickLblPos val="nextTo"/>
        <c:crossAx val="40457805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54293269799070065"/>
        </c:manualLayout>
      </c:layout>
      <c:barChart>
        <c:barDir val="col"/>
        <c:grouping val="clustered"/>
        <c:varyColors val="0"/>
        <c:ser>
          <c:idx val="0"/>
          <c:order val="0"/>
          <c:tx>
            <c:strRef>
              <c:f>Sheet1!$B$1</c:f>
              <c:strCache>
                <c:ptCount val="1"/>
                <c:pt idx="0">
                  <c:v>Series 1</c:v>
                </c:pt>
              </c:strCache>
            </c:strRef>
          </c:tx>
          <c:spPr>
            <a:solidFill>
              <a:schemeClr val="accent2"/>
            </a:solidFill>
          </c:spPr>
          <c:invertIfNegative val="0"/>
          <c:dLbls>
            <c:dLbl>
              <c:idx val="0"/>
              <c:tx>
                <c:rich>
                  <a:bodyPr/>
                  <a:lstStyle/>
                  <a:p>
                    <a:r>
                      <a:rPr lang="en-US" sz="1200"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z="1200" dirty="0" smtClean="0"/>
                      <a:t>60%</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z="1200" dirty="0" smtClean="0"/>
                      <a:t>56%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Friends/relatives</c:v>
                </c:pt>
                <c:pt idx="1">
                  <c:v>Travel Guide websites</c:v>
                </c:pt>
                <c:pt idx="2">
                  <c:v>Review sites</c:v>
                </c:pt>
              </c:strCache>
            </c:strRef>
          </c:cat>
          <c:val>
            <c:numRef>
              <c:f>Sheet1!$B$2:$B$4</c:f>
              <c:numCache>
                <c:formatCode>General</c:formatCode>
                <c:ptCount val="3"/>
                <c:pt idx="0">
                  <c:v>60</c:v>
                </c:pt>
                <c:pt idx="1">
                  <c:v>60</c:v>
                </c:pt>
                <c:pt idx="2">
                  <c:v>56</c:v>
                </c:pt>
              </c:numCache>
            </c:numRef>
          </c:val>
        </c:ser>
        <c:dLbls>
          <c:showLegendKey val="0"/>
          <c:showVal val="0"/>
          <c:showCatName val="0"/>
          <c:showSerName val="0"/>
          <c:showPercent val="0"/>
          <c:showBubbleSize val="0"/>
        </c:dLbls>
        <c:gapWidth val="150"/>
        <c:axId val="243168280"/>
        <c:axId val="243165928"/>
      </c:barChart>
      <c:catAx>
        <c:axId val="243168280"/>
        <c:scaling>
          <c:orientation val="minMax"/>
        </c:scaling>
        <c:delete val="0"/>
        <c:axPos val="b"/>
        <c:numFmt formatCode="General" sourceLinked="1"/>
        <c:majorTickMark val="out"/>
        <c:minorTickMark val="none"/>
        <c:tickLblPos val="nextTo"/>
        <c:txPr>
          <a:bodyPr/>
          <a:lstStyle/>
          <a:p>
            <a:pPr>
              <a:defRPr sz="900"/>
            </a:pPr>
            <a:endParaRPr lang="en-US"/>
          </a:p>
        </c:txPr>
        <c:crossAx val="243165928"/>
        <c:crosses val="autoZero"/>
        <c:auto val="1"/>
        <c:lblAlgn val="ctr"/>
        <c:lblOffset val="100"/>
        <c:noMultiLvlLbl val="0"/>
      </c:catAx>
      <c:valAx>
        <c:axId val="243165928"/>
        <c:scaling>
          <c:orientation val="minMax"/>
        </c:scaling>
        <c:delete val="1"/>
        <c:axPos val="l"/>
        <c:numFmt formatCode="General" sourceLinked="1"/>
        <c:majorTickMark val="out"/>
        <c:minorTickMark val="none"/>
        <c:tickLblPos val="nextTo"/>
        <c:crossAx val="243168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Transport ratings     </a:t>
            </a:r>
          </a:p>
          <a:p>
            <a:pPr>
              <a:defRPr/>
            </a:pPr>
            <a:r>
              <a:rPr lang="en-GB" dirty="0" smtClean="0"/>
              <a:t>(%</a:t>
            </a:r>
            <a:r>
              <a:rPr lang="en-GB" baseline="0" dirty="0" smtClean="0"/>
              <a:t> satisfied)*</a:t>
            </a:r>
            <a:endParaRPr lang="en-GB" dirty="0"/>
          </a:p>
        </c:rich>
      </c:tx>
      <c:overlay val="0"/>
    </c:title>
    <c:autoTitleDeleted val="0"/>
    <c:plotArea>
      <c:layout>
        <c:manualLayout>
          <c:layoutTarget val="inner"/>
          <c:xMode val="edge"/>
          <c:yMode val="edge"/>
          <c:x val="3.8437015754132234E-2"/>
          <c:y val="0.17197551850905515"/>
          <c:w val="0.90604285037878785"/>
          <c:h val="0.69636312986268356"/>
        </c:manualLayout>
      </c:layout>
      <c:barChart>
        <c:barDir val="col"/>
        <c:grouping val="stacked"/>
        <c:varyColors val="0"/>
        <c:ser>
          <c:idx val="0"/>
          <c:order val="0"/>
          <c:tx>
            <c:strRef>
              <c:f>Sheet1!$B$1</c:f>
              <c:strCache>
                <c:ptCount val="1"/>
                <c:pt idx="0">
                  <c:v>Quite/very dissatisfied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Sheet1!$B$2:$B$7</c:f>
            </c:numRef>
          </c:val>
        </c:ser>
        <c:ser>
          <c:idx val="1"/>
          <c:order val="1"/>
          <c:tx>
            <c:strRef>
              <c:f>Sheet1!$C$1</c:f>
              <c:strCache>
                <c:ptCount val="1"/>
                <c:pt idx="0">
                  <c:v>Neither</c:v>
                </c:pt>
              </c:strCache>
            </c:strRef>
          </c:tx>
          <c:spPr>
            <a:solidFill>
              <a:srgbClr val="FFC000"/>
            </a:solidFill>
          </c:spPr>
          <c:invertIfNegative val="0"/>
          <c:dLbls>
            <c:dLbl>
              <c:idx val="0"/>
              <c:layout>
                <c:manualLayout>
                  <c:x val="-1.4447715594329402E-3"/>
                  <c:y val="-9.17219827259331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594869043010377E-16"/>
                  <c:y val="-9.172198272593315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Sheet1!$C$2:$C$7</c:f>
            </c:numRef>
          </c:val>
        </c:ser>
        <c:ser>
          <c:idx val="2"/>
          <c:order val="2"/>
          <c:tx>
            <c:strRef>
              <c:f>Sheet1!$D$1</c:f>
              <c:strCache>
                <c:ptCount val="1"/>
                <c:pt idx="0">
                  <c:v>Quite satisfied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Sheet1!$D$2:$D$7</c:f>
              <c:numCache>
                <c:formatCode>0</c:formatCode>
                <c:ptCount val="6"/>
                <c:pt idx="0">
                  <c:v>39.217221135029355</c:v>
                </c:pt>
                <c:pt idx="1">
                  <c:v>40.49159120310479</c:v>
                </c:pt>
                <c:pt idx="2">
                  <c:v>39.105844330729866</c:v>
                </c:pt>
                <c:pt idx="3">
                  <c:v>39.119922630560929</c:v>
                </c:pt>
                <c:pt idx="4">
                  <c:v>41.844660194174757</c:v>
                </c:pt>
                <c:pt idx="5">
                  <c:v>34.574468085106389</c:v>
                </c:pt>
              </c:numCache>
            </c:numRef>
          </c:val>
        </c:ser>
        <c:ser>
          <c:idx val="3"/>
          <c:order val="3"/>
          <c:tx>
            <c:strRef>
              <c:f>Sheet1!$E$1</c:f>
              <c:strCache>
                <c:ptCount val="1"/>
                <c:pt idx="0">
                  <c:v>Very satisfied</c:v>
                </c:pt>
              </c:strCache>
            </c:strRef>
          </c:tx>
          <c:spPr>
            <a:solidFill>
              <a:schemeClr val="accent3">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Sheet1!$E$2:$E$7</c:f>
              <c:numCache>
                <c:formatCode>0</c:formatCode>
                <c:ptCount val="6"/>
                <c:pt idx="0">
                  <c:v>38.512720156555773</c:v>
                </c:pt>
                <c:pt idx="1">
                  <c:v>33.505821474773612</c:v>
                </c:pt>
                <c:pt idx="2">
                  <c:v>35.84702396983571</c:v>
                </c:pt>
                <c:pt idx="3">
                  <c:v>40.860735009671181</c:v>
                </c:pt>
                <c:pt idx="4">
                  <c:v>40.097087378640779</c:v>
                </c:pt>
                <c:pt idx="5">
                  <c:v>42.553191489361701</c:v>
                </c:pt>
              </c:numCache>
            </c:numRef>
          </c:val>
        </c:ser>
        <c:dLbls>
          <c:showLegendKey val="0"/>
          <c:showVal val="0"/>
          <c:showCatName val="0"/>
          <c:showSerName val="0"/>
          <c:showPercent val="0"/>
          <c:showBubbleSize val="0"/>
        </c:dLbls>
        <c:gapWidth val="150"/>
        <c:overlap val="100"/>
        <c:axId val="404573352"/>
        <c:axId val="404575704"/>
      </c:barChart>
      <c:catAx>
        <c:axId val="404573352"/>
        <c:scaling>
          <c:orientation val="minMax"/>
        </c:scaling>
        <c:delete val="0"/>
        <c:axPos val="b"/>
        <c:numFmt formatCode="General" sourceLinked="0"/>
        <c:majorTickMark val="out"/>
        <c:minorTickMark val="none"/>
        <c:tickLblPos val="nextTo"/>
        <c:crossAx val="404575704"/>
        <c:crosses val="autoZero"/>
        <c:auto val="1"/>
        <c:lblAlgn val="ctr"/>
        <c:lblOffset val="100"/>
        <c:noMultiLvlLbl val="0"/>
      </c:catAx>
      <c:valAx>
        <c:axId val="404575704"/>
        <c:scaling>
          <c:orientation val="minMax"/>
          <c:max val="100"/>
        </c:scaling>
        <c:delete val="1"/>
        <c:axPos val="l"/>
        <c:numFmt formatCode="0" sourceLinked="1"/>
        <c:majorTickMark val="out"/>
        <c:minorTickMark val="none"/>
        <c:tickLblPos val="nextTo"/>
        <c:crossAx val="40457335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dirty="0" smtClean="0"/>
              <a:t>Attractions</a:t>
            </a:r>
            <a:r>
              <a:rPr lang="en-GB" sz="1400" baseline="0" dirty="0" smtClean="0"/>
              <a:t> ratings </a:t>
            </a:r>
          </a:p>
          <a:p>
            <a:pPr>
              <a:defRPr sz="1400"/>
            </a:pPr>
            <a:r>
              <a:rPr lang="en-GB" sz="1400" baseline="0" dirty="0" smtClean="0"/>
              <a:t>(% satisfied)*</a:t>
            </a:r>
            <a:endParaRPr lang="en-GB" sz="1400" dirty="0"/>
          </a:p>
        </c:rich>
      </c:tx>
      <c:overlay val="0"/>
    </c:title>
    <c:autoTitleDeleted val="0"/>
    <c:plotArea>
      <c:layout>
        <c:manualLayout>
          <c:layoutTarget val="inner"/>
          <c:xMode val="edge"/>
          <c:yMode val="edge"/>
          <c:x val="2.9895456697658401E-2"/>
          <c:y val="0.17197551850905515"/>
          <c:w val="0.90604285037878785"/>
          <c:h val="0.69636312986268356"/>
        </c:manualLayout>
      </c:layout>
      <c:barChart>
        <c:barDir val="col"/>
        <c:grouping val="stacked"/>
        <c:varyColors val="0"/>
        <c:ser>
          <c:idx val="0"/>
          <c:order val="0"/>
          <c:tx>
            <c:strRef>
              <c:f>Sheet1!$B$1</c:f>
              <c:strCache>
                <c:ptCount val="1"/>
                <c:pt idx="0">
                  <c:v>Quite/very dissatisfied</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Sheet1!$B$2:$B$7</c:f>
            </c:numRef>
          </c:val>
        </c:ser>
        <c:ser>
          <c:idx val="1"/>
          <c:order val="1"/>
          <c:tx>
            <c:strRef>
              <c:f>Sheet1!$C$1</c:f>
              <c:strCache>
                <c:ptCount val="1"/>
                <c:pt idx="0">
                  <c:v>Neither</c:v>
                </c:pt>
              </c:strCache>
            </c:strRef>
          </c:tx>
          <c:spPr>
            <a:solidFill>
              <a:srgbClr val="FFC000"/>
            </a:solidFill>
          </c:spPr>
          <c:invertIfNegative val="0"/>
          <c:dLbls>
            <c:dLbl>
              <c:idx val="0"/>
              <c:layout>
                <c:manualLayout>
                  <c:x val="-1.4447715594329402E-3"/>
                  <c:y val="-9.1721982725933154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344396545186797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0594869043010377E-16"/>
                  <c:y val="-9.172198272593315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Sheet1!$C$2:$C$7</c:f>
            </c:numRef>
          </c:val>
        </c:ser>
        <c:ser>
          <c:idx val="2"/>
          <c:order val="2"/>
          <c:tx>
            <c:strRef>
              <c:f>Sheet1!$D$1</c:f>
              <c:strCache>
                <c:ptCount val="1"/>
                <c:pt idx="0">
                  <c:v>Quite satisfied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Sheet1!$D$2:$D$7</c:f>
              <c:numCache>
                <c:formatCode>0</c:formatCode>
                <c:ptCount val="6"/>
                <c:pt idx="0">
                  <c:v>28.475711892797317</c:v>
                </c:pt>
                <c:pt idx="1">
                  <c:v>32.056737588652481</c:v>
                </c:pt>
                <c:pt idx="2">
                  <c:v>29.358830146231725</c:v>
                </c:pt>
                <c:pt idx="3">
                  <c:v>27.85493827160494</c:v>
                </c:pt>
                <c:pt idx="4">
                  <c:v>26.813186813186814</c:v>
                </c:pt>
                <c:pt idx="5">
                  <c:v>24.539877300613497</c:v>
                </c:pt>
              </c:numCache>
            </c:numRef>
          </c:val>
        </c:ser>
        <c:ser>
          <c:idx val="3"/>
          <c:order val="3"/>
          <c:tx>
            <c:strRef>
              <c:f>Sheet1!$E$1</c:f>
              <c:strCache>
                <c:ptCount val="1"/>
                <c:pt idx="0">
                  <c:v>Very satisfied</c:v>
                </c:pt>
              </c:strCache>
            </c:strRef>
          </c:tx>
          <c:spPr>
            <a:solidFill>
              <a:schemeClr val="accent3">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Overall</c:v>
                </c:pt>
                <c:pt idx="1">
                  <c:v>0-15</c:v>
                </c:pt>
                <c:pt idx="2">
                  <c:v>16-34</c:v>
                </c:pt>
                <c:pt idx="3">
                  <c:v>35-54</c:v>
                </c:pt>
                <c:pt idx="4">
                  <c:v>55-64</c:v>
                </c:pt>
                <c:pt idx="5">
                  <c:v>65+</c:v>
                </c:pt>
              </c:strCache>
            </c:strRef>
          </c:cat>
          <c:val>
            <c:numRef>
              <c:f>Sheet1!$E$2:$E$7</c:f>
              <c:numCache>
                <c:formatCode>0</c:formatCode>
                <c:ptCount val="6"/>
                <c:pt idx="0">
                  <c:v>65.672110552763812</c:v>
                </c:pt>
                <c:pt idx="1">
                  <c:v>60.283687943262407</c:v>
                </c:pt>
                <c:pt idx="2">
                  <c:v>64.454443194600671</c:v>
                </c:pt>
                <c:pt idx="3">
                  <c:v>66.718106995884767</c:v>
                </c:pt>
                <c:pt idx="4">
                  <c:v>67.362637362637372</c:v>
                </c:pt>
                <c:pt idx="5">
                  <c:v>70.756646216768914</c:v>
                </c:pt>
              </c:numCache>
            </c:numRef>
          </c:val>
        </c:ser>
        <c:dLbls>
          <c:showLegendKey val="0"/>
          <c:showVal val="0"/>
          <c:showCatName val="0"/>
          <c:showSerName val="0"/>
          <c:showPercent val="0"/>
          <c:showBubbleSize val="0"/>
        </c:dLbls>
        <c:gapWidth val="150"/>
        <c:overlap val="100"/>
        <c:axId val="404572176"/>
        <c:axId val="404572960"/>
      </c:barChart>
      <c:catAx>
        <c:axId val="404572176"/>
        <c:scaling>
          <c:orientation val="minMax"/>
        </c:scaling>
        <c:delete val="0"/>
        <c:axPos val="b"/>
        <c:numFmt formatCode="General" sourceLinked="0"/>
        <c:majorTickMark val="out"/>
        <c:minorTickMark val="none"/>
        <c:tickLblPos val="nextTo"/>
        <c:crossAx val="404572960"/>
        <c:crosses val="autoZero"/>
        <c:auto val="1"/>
        <c:lblAlgn val="ctr"/>
        <c:lblOffset val="100"/>
        <c:noMultiLvlLbl val="0"/>
      </c:catAx>
      <c:valAx>
        <c:axId val="404572960"/>
        <c:scaling>
          <c:orientation val="minMax"/>
          <c:max val="100"/>
        </c:scaling>
        <c:delete val="1"/>
        <c:axPos val="l"/>
        <c:numFmt formatCode="0" sourceLinked="1"/>
        <c:majorTickMark val="out"/>
        <c:minorTickMark val="none"/>
        <c:tickLblPos val="nextTo"/>
        <c:crossAx val="404572176"/>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27858874897206E-2"/>
          <c:y val="0.11596933643206493"/>
          <c:w val="0.93643053625369677"/>
          <c:h val="0.58722293523882207"/>
        </c:manualLayout>
      </c:layout>
      <c:barChart>
        <c:barDir val="col"/>
        <c:grouping val="clustered"/>
        <c:varyColors val="0"/>
        <c:ser>
          <c:idx val="0"/>
          <c:order val="0"/>
          <c:tx>
            <c:strRef>
              <c:f>Sheet1!$B$1</c:f>
              <c:strCache>
                <c:ptCount val="1"/>
                <c:pt idx="0">
                  <c:v>Total</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The culture and traditions of its people</c:v>
                </c:pt>
                <c:pt idx="1">
                  <c:v> Historical / heritage sites outside of London</c:v>
                </c:pt>
                <c:pt idx="2">
                  <c:v> The countryside / scenery</c:v>
                </c:pt>
                <c:pt idx="3">
                  <c:v> Other major cities outside of London</c:v>
                </c:pt>
                <c:pt idx="4">
                  <c:v> Cultural attractions and events outside of London</c:v>
                </c:pt>
                <c:pt idx="5">
                  <c:v> Rural towns and villages</c:v>
                </c:pt>
                <c:pt idx="6">
                  <c:v> Sporting events outside of London</c:v>
                </c:pt>
                <c:pt idx="7">
                  <c:v> The beaches / coastline</c:v>
                </c:pt>
              </c:strCache>
            </c:strRef>
          </c:cat>
          <c:val>
            <c:numRef>
              <c:f>Sheet1!$B$2:$B$9</c:f>
              <c:numCache>
                <c:formatCode>General</c:formatCode>
                <c:ptCount val="8"/>
                <c:pt idx="0">
                  <c:v>47</c:v>
                </c:pt>
                <c:pt idx="1">
                  <c:v>36</c:v>
                </c:pt>
                <c:pt idx="2">
                  <c:v>36</c:v>
                </c:pt>
                <c:pt idx="3">
                  <c:v>32</c:v>
                </c:pt>
                <c:pt idx="4">
                  <c:v>31</c:v>
                </c:pt>
                <c:pt idx="5">
                  <c:v>27</c:v>
                </c:pt>
                <c:pt idx="6">
                  <c:v>24</c:v>
                </c:pt>
                <c:pt idx="7">
                  <c:v>17</c:v>
                </c:pt>
              </c:numCache>
            </c:numRef>
          </c:val>
        </c:ser>
        <c:ser>
          <c:idx val="1"/>
          <c:order val="1"/>
          <c:tx>
            <c:strRef>
              <c:f>Sheet1!$C$1</c:f>
              <c:strCache>
                <c:ptCount val="1"/>
                <c:pt idx="0">
                  <c:v>Family</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The culture and traditions of its people</c:v>
                </c:pt>
                <c:pt idx="1">
                  <c:v> Historical / heritage sites outside of London</c:v>
                </c:pt>
                <c:pt idx="2">
                  <c:v> The countryside / scenery</c:v>
                </c:pt>
                <c:pt idx="3">
                  <c:v> Other major cities outside of London</c:v>
                </c:pt>
                <c:pt idx="4">
                  <c:v> Cultural attractions and events outside of London</c:v>
                </c:pt>
                <c:pt idx="5">
                  <c:v> Rural towns and villages</c:v>
                </c:pt>
                <c:pt idx="6">
                  <c:v> Sporting events outside of London</c:v>
                </c:pt>
                <c:pt idx="7">
                  <c:v> The beaches / coastline</c:v>
                </c:pt>
              </c:strCache>
            </c:strRef>
          </c:cat>
          <c:val>
            <c:numRef>
              <c:f>Sheet1!$C$2:$C$9</c:f>
              <c:numCache>
                <c:formatCode>General</c:formatCode>
                <c:ptCount val="8"/>
                <c:pt idx="0">
                  <c:v>54</c:v>
                </c:pt>
                <c:pt idx="1">
                  <c:v>46</c:v>
                </c:pt>
                <c:pt idx="2">
                  <c:v>44.000000000000007</c:v>
                </c:pt>
                <c:pt idx="3">
                  <c:v>40</c:v>
                </c:pt>
                <c:pt idx="4">
                  <c:v>41</c:v>
                </c:pt>
                <c:pt idx="5">
                  <c:v>35</c:v>
                </c:pt>
                <c:pt idx="6">
                  <c:v>31.000000000000007</c:v>
                </c:pt>
                <c:pt idx="7">
                  <c:v>25</c:v>
                </c:pt>
              </c:numCache>
            </c:numRef>
          </c:val>
        </c:ser>
        <c:ser>
          <c:idx val="2"/>
          <c:order val="2"/>
          <c:tx>
            <c:strRef>
              <c:f>Sheet1!$D$1</c:f>
              <c:strCache>
                <c:ptCount val="1"/>
                <c:pt idx="0">
                  <c:v>16-34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The culture and traditions of its people</c:v>
                </c:pt>
                <c:pt idx="1">
                  <c:v> Historical / heritage sites outside of London</c:v>
                </c:pt>
                <c:pt idx="2">
                  <c:v> The countryside / scenery</c:v>
                </c:pt>
                <c:pt idx="3">
                  <c:v> Other major cities outside of London</c:v>
                </c:pt>
                <c:pt idx="4">
                  <c:v> Cultural attractions and events outside of London</c:v>
                </c:pt>
                <c:pt idx="5">
                  <c:v> Rural towns and villages</c:v>
                </c:pt>
                <c:pt idx="6">
                  <c:v> Sporting events outside of London</c:v>
                </c:pt>
                <c:pt idx="7">
                  <c:v> The beaches / coastline</c:v>
                </c:pt>
              </c:strCache>
            </c:strRef>
          </c:cat>
          <c:val>
            <c:numRef>
              <c:f>Sheet1!$D$2:$D$9</c:f>
              <c:numCache>
                <c:formatCode>General</c:formatCode>
                <c:ptCount val="8"/>
                <c:pt idx="0">
                  <c:v>37</c:v>
                </c:pt>
                <c:pt idx="1">
                  <c:v>27</c:v>
                </c:pt>
                <c:pt idx="2">
                  <c:v>28.000000000000004</c:v>
                </c:pt>
                <c:pt idx="3">
                  <c:v>24.000000000000004</c:v>
                </c:pt>
                <c:pt idx="4">
                  <c:v>25</c:v>
                </c:pt>
                <c:pt idx="5">
                  <c:v>19</c:v>
                </c:pt>
                <c:pt idx="6">
                  <c:v>22.000000000000004</c:v>
                </c:pt>
                <c:pt idx="7">
                  <c:v>15</c:v>
                </c:pt>
              </c:numCache>
            </c:numRef>
          </c:val>
        </c:ser>
        <c:ser>
          <c:idx val="3"/>
          <c:order val="3"/>
          <c:tx>
            <c:strRef>
              <c:f>Sheet1!$E$1</c:f>
              <c:strCache>
                <c:ptCount val="1"/>
                <c:pt idx="0">
                  <c:v>35-54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The culture and traditions of its people</c:v>
                </c:pt>
                <c:pt idx="1">
                  <c:v> Historical / heritage sites outside of London</c:v>
                </c:pt>
                <c:pt idx="2">
                  <c:v> The countryside / scenery</c:v>
                </c:pt>
                <c:pt idx="3">
                  <c:v> Other major cities outside of London</c:v>
                </c:pt>
                <c:pt idx="4">
                  <c:v> Cultural attractions and events outside of London</c:v>
                </c:pt>
                <c:pt idx="5">
                  <c:v> Rural towns and villages</c:v>
                </c:pt>
                <c:pt idx="6">
                  <c:v> Sporting events outside of London</c:v>
                </c:pt>
                <c:pt idx="7">
                  <c:v> The beaches / coastline</c:v>
                </c:pt>
              </c:strCache>
            </c:strRef>
          </c:cat>
          <c:val>
            <c:numRef>
              <c:f>Sheet1!$E$2:$E$9</c:f>
              <c:numCache>
                <c:formatCode>General</c:formatCode>
                <c:ptCount val="8"/>
                <c:pt idx="0">
                  <c:v>53</c:v>
                </c:pt>
                <c:pt idx="1">
                  <c:v>42.000000000000007</c:v>
                </c:pt>
                <c:pt idx="2">
                  <c:v>40</c:v>
                </c:pt>
                <c:pt idx="3">
                  <c:v>40</c:v>
                </c:pt>
                <c:pt idx="4">
                  <c:v>35</c:v>
                </c:pt>
                <c:pt idx="5">
                  <c:v>32</c:v>
                </c:pt>
                <c:pt idx="6">
                  <c:v>27</c:v>
                </c:pt>
                <c:pt idx="7">
                  <c:v>19</c:v>
                </c:pt>
              </c:numCache>
            </c:numRef>
          </c:val>
        </c:ser>
        <c:ser>
          <c:idx val="4"/>
          <c:order val="4"/>
          <c:tx>
            <c:strRef>
              <c:f>Sheet1!$F$1</c:f>
              <c:strCache>
                <c:ptCount val="1"/>
                <c:pt idx="0">
                  <c:v>55-64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The culture and traditions of its people</c:v>
                </c:pt>
                <c:pt idx="1">
                  <c:v> Historical / heritage sites outside of London</c:v>
                </c:pt>
                <c:pt idx="2">
                  <c:v> The countryside / scenery</c:v>
                </c:pt>
                <c:pt idx="3">
                  <c:v> Other major cities outside of London</c:v>
                </c:pt>
                <c:pt idx="4">
                  <c:v> Cultural attractions and events outside of London</c:v>
                </c:pt>
                <c:pt idx="5">
                  <c:v> Rural towns and villages</c:v>
                </c:pt>
                <c:pt idx="6">
                  <c:v> Sporting events outside of London</c:v>
                </c:pt>
                <c:pt idx="7">
                  <c:v> The beaches / coastline</c:v>
                </c:pt>
              </c:strCache>
            </c:strRef>
          </c:cat>
          <c:val>
            <c:numRef>
              <c:f>Sheet1!$F$2:$F$9</c:f>
              <c:numCache>
                <c:formatCode>General</c:formatCode>
                <c:ptCount val="8"/>
                <c:pt idx="0">
                  <c:v>58.000000000000007</c:v>
                </c:pt>
                <c:pt idx="1">
                  <c:v>49</c:v>
                </c:pt>
                <c:pt idx="2">
                  <c:v>48</c:v>
                </c:pt>
                <c:pt idx="3">
                  <c:v>38</c:v>
                </c:pt>
                <c:pt idx="4">
                  <c:v>35</c:v>
                </c:pt>
                <c:pt idx="5">
                  <c:v>33</c:v>
                </c:pt>
                <c:pt idx="6">
                  <c:v>20</c:v>
                </c:pt>
                <c:pt idx="7">
                  <c:v>20</c:v>
                </c:pt>
              </c:numCache>
            </c:numRef>
          </c:val>
        </c:ser>
        <c:ser>
          <c:idx val="5"/>
          <c:order val="5"/>
          <c:tx>
            <c:strRef>
              <c:f>Sheet1!$G$1</c:f>
              <c:strCache>
                <c:ptCount val="1"/>
                <c:pt idx="0">
                  <c:v>65+</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The culture and traditions of its people</c:v>
                </c:pt>
                <c:pt idx="1">
                  <c:v> Historical / heritage sites outside of London</c:v>
                </c:pt>
                <c:pt idx="2">
                  <c:v> The countryside / scenery</c:v>
                </c:pt>
                <c:pt idx="3">
                  <c:v> Other major cities outside of London</c:v>
                </c:pt>
                <c:pt idx="4">
                  <c:v> Cultural attractions and events outside of London</c:v>
                </c:pt>
                <c:pt idx="5">
                  <c:v> Rural towns and villages</c:v>
                </c:pt>
                <c:pt idx="6">
                  <c:v> Sporting events outside of London</c:v>
                </c:pt>
                <c:pt idx="7">
                  <c:v> The beaches / coastline</c:v>
                </c:pt>
              </c:strCache>
            </c:strRef>
          </c:cat>
          <c:val>
            <c:numRef>
              <c:f>Sheet1!$G$2:$G$9</c:f>
              <c:numCache>
                <c:formatCode>General</c:formatCode>
                <c:ptCount val="8"/>
                <c:pt idx="0">
                  <c:v>56.000000000000007</c:v>
                </c:pt>
                <c:pt idx="1">
                  <c:v>43.000000000000007</c:v>
                </c:pt>
                <c:pt idx="2">
                  <c:v>37</c:v>
                </c:pt>
                <c:pt idx="3">
                  <c:v>28.000000000000004</c:v>
                </c:pt>
                <c:pt idx="4">
                  <c:v>31</c:v>
                </c:pt>
                <c:pt idx="5">
                  <c:v>28.999999999999996</c:v>
                </c:pt>
                <c:pt idx="6">
                  <c:v>9</c:v>
                </c:pt>
                <c:pt idx="7">
                  <c:v>15</c:v>
                </c:pt>
              </c:numCache>
            </c:numRef>
          </c:val>
        </c:ser>
        <c:dLbls>
          <c:showLegendKey val="0"/>
          <c:showVal val="0"/>
          <c:showCatName val="0"/>
          <c:showSerName val="0"/>
          <c:showPercent val="0"/>
          <c:showBubbleSize val="0"/>
        </c:dLbls>
        <c:gapWidth val="150"/>
        <c:axId val="404582760"/>
        <c:axId val="404580016"/>
      </c:barChart>
      <c:catAx>
        <c:axId val="404582760"/>
        <c:scaling>
          <c:orientation val="minMax"/>
        </c:scaling>
        <c:delete val="0"/>
        <c:axPos val="b"/>
        <c:numFmt formatCode="General" sourceLinked="1"/>
        <c:majorTickMark val="out"/>
        <c:minorTickMark val="none"/>
        <c:tickLblPos val="nextTo"/>
        <c:txPr>
          <a:bodyPr/>
          <a:lstStyle/>
          <a:p>
            <a:pPr>
              <a:defRPr sz="800"/>
            </a:pPr>
            <a:endParaRPr lang="en-US"/>
          </a:p>
        </c:txPr>
        <c:crossAx val="404580016"/>
        <c:crosses val="autoZero"/>
        <c:auto val="1"/>
        <c:lblAlgn val="ctr"/>
        <c:lblOffset val="100"/>
        <c:noMultiLvlLbl val="0"/>
      </c:catAx>
      <c:valAx>
        <c:axId val="404580016"/>
        <c:scaling>
          <c:orientation val="minMax"/>
          <c:max val="70"/>
          <c:min val="0"/>
        </c:scaling>
        <c:delete val="0"/>
        <c:axPos val="l"/>
        <c:numFmt formatCode="General" sourceLinked="1"/>
        <c:majorTickMark val="out"/>
        <c:minorTickMark val="none"/>
        <c:tickLblPos val="nextTo"/>
        <c:txPr>
          <a:bodyPr/>
          <a:lstStyle/>
          <a:p>
            <a:pPr>
              <a:defRPr sz="1200"/>
            </a:pPr>
            <a:endParaRPr lang="en-US"/>
          </a:p>
        </c:txPr>
        <c:crossAx val="404582760"/>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27858874897206E-2"/>
          <c:y val="0.11596933643206493"/>
          <c:w val="0.93643053625369677"/>
          <c:h val="0.58722293523882207"/>
        </c:manualLayout>
      </c:layout>
      <c:barChart>
        <c:barDir val="col"/>
        <c:grouping val="clustered"/>
        <c:varyColors val="0"/>
        <c:ser>
          <c:idx val="0"/>
          <c:order val="0"/>
          <c:tx>
            <c:strRef>
              <c:f>Sheet1!$B$1</c:f>
              <c:strCache>
                <c:ptCount val="1"/>
                <c:pt idx="0">
                  <c:v>All</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Historical / heritage sites outside of London</c:v>
                </c:pt>
                <c:pt idx="1">
                  <c:v> The countryside / scenery</c:v>
                </c:pt>
                <c:pt idx="2">
                  <c:v> The culture and traditions of its people</c:v>
                </c:pt>
                <c:pt idx="3">
                  <c:v> Cultural attractions and events outside of London</c:v>
                </c:pt>
                <c:pt idx="4">
                  <c:v> Rural towns and villages</c:v>
                </c:pt>
                <c:pt idx="5">
                  <c:v> Other major cities outside of London</c:v>
                </c:pt>
                <c:pt idx="6">
                  <c:v> Sporting events outside of London</c:v>
                </c:pt>
                <c:pt idx="7">
                  <c:v> The beaches / coastline</c:v>
                </c:pt>
              </c:strCache>
            </c:strRef>
          </c:cat>
          <c:val>
            <c:numRef>
              <c:f>Sheet1!$B$2:$B$9</c:f>
              <c:numCache>
                <c:formatCode>General</c:formatCode>
                <c:ptCount val="8"/>
                <c:pt idx="0">
                  <c:v>55</c:v>
                </c:pt>
                <c:pt idx="1">
                  <c:v>53</c:v>
                </c:pt>
                <c:pt idx="2">
                  <c:v>52</c:v>
                </c:pt>
                <c:pt idx="3">
                  <c:v>47</c:v>
                </c:pt>
                <c:pt idx="4">
                  <c:v>43</c:v>
                </c:pt>
                <c:pt idx="5">
                  <c:v>42</c:v>
                </c:pt>
                <c:pt idx="6">
                  <c:v>23</c:v>
                </c:pt>
                <c:pt idx="7">
                  <c:v>22</c:v>
                </c:pt>
              </c:numCache>
            </c:numRef>
          </c:val>
        </c:ser>
        <c:ser>
          <c:idx val="1"/>
          <c:order val="1"/>
          <c:tx>
            <c:strRef>
              <c:f>Sheet1!$C$1</c:f>
              <c:strCache>
                <c:ptCount val="1"/>
                <c:pt idx="0">
                  <c:v>Family</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Historical / heritage sites outside of London</c:v>
                </c:pt>
                <c:pt idx="1">
                  <c:v> The countryside / scenery</c:v>
                </c:pt>
                <c:pt idx="2">
                  <c:v> The culture and traditions of its people</c:v>
                </c:pt>
                <c:pt idx="3">
                  <c:v> Cultural attractions and events outside of London</c:v>
                </c:pt>
                <c:pt idx="4">
                  <c:v> Rural towns and villages</c:v>
                </c:pt>
                <c:pt idx="5">
                  <c:v> Other major cities outside of London</c:v>
                </c:pt>
                <c:pt idx="6">
                  <c:v> Sporting events outside of London</c:v>
                </c:pt>
                <c:pt idx="7">
                  <c:v> The beaches / coastline</c:v>
                </c:pt>
              </c:strCache>
            </c:strRef>
          </c:cat>
          <c:val>
            <c:numRef>
              <c:f>Sheet1!$C$2:$C$9</c:f>
              <c:numCache>
                <c:formatCode>General</c:formatCode>
                <c:ptCount val="8"/>
                <c:pt idx="0">
                  <c:v>62</c:v>
                </c:pt>
                <c:pt idx="1">
                  <c:v>58</c:v>
                </c:pt>
                <c:pt idx="2">
                  <c:v>55</c:v>
                </c:pt>
                <c:pt idx="3">
                  <c:v>52</c:v>
                </c:pt>
                <c:pt idx="4">
                  <c:v>53</c:v>
                </c:pt>
                <c:pt idx="5">
                  <c:v>44</c:v>
                </c:pt>
                <c:pt idx="6">
                  <c:v>27</c:v>
                </c:pt>
                <c:pt idx="7">
                  <c:v>24</c:v>
                </c:pt>
              </c:numCache>
            </c:numRef>
          </c:val>
        </c:ser>
        <c:ser>
          <c:idx val="2"/>
          <c:order val="2"/>
          <c:tx>
            <c:strRef>
              <c:f>Sheet1!$D$1</c:f>
              <c:strCache>
                <c:ptCount val="1"/>
                <c:pt idx="0">
                  <c:v>16-34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Historical / heritage sites outside of London</c:v>
                </c:pt>
                <c:pt idx="1">
                  <c:v> The countryside / scenery</c:v>
                </c:pt>
                <c:pt idx="2">
                  <c:v> The culture and traditions of its people</c:v>
                </c:pt>
                <c:pt idx="3">
                  <c:v> Cultural attractions and events outside of London</c:v>
                </c:pt>
                <c:pt idx="4">
                  <c:v> Rural towns and villages</c:v>
                </c:pt>
                <c:pt idx="5">
                  <c:v> Other major cities outside of London</c:v>
                </c:pt>
                <c:pt idx="6">
                  <c:v> Sporting events outside of London</c:v>
                </c:pt>
                <c:pt idx="7">
                  <c:v> The beaches / coastline</c:v>
                </c:pt>
              </c:strCache>
            </c:strRef>
          </c:cat>
          <c:val>
            <c:numRef>
              <c:f>Sheet1!$D$2:$D$9</c:f>
              <c:numCache>
                <c:formatCode>General</c:formatCode>
                <c:ptCount val="8"/>
                <c:pt idx="0">
                  <c:v>45</c:v>
                </c:pt>
                <c:pt idx="1">
                  <c:v>44</c:v>
                </c:pt>
                <c:pt idx="2">
                  <c:v>46</c:v>
                </c:pt>
                <c:pt idx="3">
                  <c:v>43</c:v>
                </c:pt>
                <c:pt idx="4">
                  <c:v>32</c:v>
                </c:pt>
                <c:pt idx="5">
                  <c:v>40</c:v>
                </c:pt>
                <c:pt idx="6">
                  <c:v>25</c:v>
                </c:pt>
                <c:pt idx="7">
                  <c:v>22</c:v>
                </c:pt>
              </c:numCache>
            </c:numRef>
          </c:val>
        </c:ser>
        <c:ser>
          <c:idx val="3"/>
          <c:order val="3"/>
          <c:tx>
            <c:strRef>
              <c:f>Sheet1!$E$1</c:f>
              <c:strCache>
                <c:ptCount val="1"/>
                <c:pt idx="0">
                  <c:v>35-54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Historical / heritage sites outside of London</c:v>
                </c:pt>
                <c:pt idx="1">
                  <c:v> The countryside / scenery</c:v>
                </c:pt>
                <c:pt idx="2">
                  <c:v> The culture and traditions of its people</c:v>
                </c:pt>
                <c:pt idx="3">
                  <c:v> Cultural attractions and events outside of London</c:v>
                </c:pt>
                <c:pt idx="4">
                  <c:v> Rural towns and villages</c:v>
                </c:pt>
                <c:pt idx="5">
                  <c:v> Other major cities outside of London</c:v>
                </c:pt>
                <c:pt idx="6">
                  <c:v> Sporting events outside of London</c:v>
                </c:pt>
                <c:pt idx="7">
                  <c:v> The beaches / coastline</c:v>
                </c:pt>
              </c:strCache>
            </c:strRef>
          </c:cat>
          <c:val>
            <c:numRef>
              <c:f>Sheet1!$E$2:$E$9</c:f>
              <c:numCache>
                <c:formatCode>General</c:formatCode>
                <c:ptCount val="8"/>
                <c:pt idx="0">
                  <c:v>61</c:v>
                </c:pt>
                <c:pt idx="1">
                  <c:v>57</c:v>
                </c:pt>
                <c:pt idx="2">
                  <c:v>57</c:v>
                </c:pt>
                <c:pt idx="3">
                  <c:v>51</c:v>
                </c:pt>
                <c:pt idx="4">
                  <c:v>48</c:v>
                </c:pt>
                <c:pt idx="5">
                  <c:v>45</c:v>
                </c:pt>
                <c:pt idx="6">
                  <c:v>25</c:v>
                </c:pt>
                <c:pt idx="7">
                  <c:v>23</c:v>
                </c:pt>
              </c:numCache>
            </c:numRef>
          </c:val>
        </c:ser>
        <c:ser>
          <c:idx val="4"/>
          <c:order val="4"/>
          <c:tx>
            <c:strRef>
              <c:f>Sheet1!$F$1</c:f>
              <c:strCache>
                <c:ptCount val="1"/>
                <c:pt idx="0">
                  <c:v>55-64</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Historical / heritage sites outside of London</c:v>
                </c:pt>
                <c:pt idx="1">
                  <c:v> The countryside / scenery</c:v>
                </c:pt>
                <c:pt idx="2">
                  <c:v> The culture and traditions of its people</c:v>
                </c:pt>
                <c:pt idx="3">
                  <c:v> Cultural attractions and events outside of London</c:v>
                </c:pt>
                <c:pt idx="4">
                  <c:v> Rural towns and villages</c:v>
                </c:pt>
                <c:pt idx="5">
                  <c:v> Other major cities outside of London</c:v>
                </c:pt>
                <c:pt idx="6">
                  <c:v> Sporting events outside of London</c:v>
                </c:pt>
                <c:pt idx="7">
                  <c:v> The beaches / coastline</c:v>
                </c:pt>
              </c:strCache>
            </c:strRef>
          </c:cat>
          <c:val>
            <c:numRef>
              <c:f>Sheet1!$F$2:$F$9</c:f>
              <c:numCache>
                <c:formatCode>General</c:formatCode>
                <c:ptCount val="8"/>
                <c:pt idx="0">
                  <c:v>71</c:v>
                </c:pt>
                <c:pt idx="1">
                  <c:v>60</c:v>
                </c:pt>
                <c:pt idx="2">
                  <c:v>60</c:v>
                </c:pt>
                <c:pt idx="3">
                  <c:v>52</c:v>
                </c:pt>
                <c:pt idx="4">
                  <c:v>54</c:v>
                </c:pt>
                <c:pt idx="5">
                  <c:v>44</c:v>
                </c:pt>
                <c:pt idx="6">
                  <c:v>17</c:v>
                </c:pt>
                <c:pt idx="7">
                  <c:v>21</c:v>
                </c:pt>
              </c:numCache>
            </c:numRef>
          </c:val>
        </c:ser>
        <c:ser>
          <c:idx val="5"/>
          <c:order val="5"/>
          <c:tx>
            <c:strRef>
              <c:f>Sheet1!$G$1</c:f>
              <c:strCache>
                <c:ptCount val="1"/>
                <c:pt idx="0">
                  <c:v>65+</c:v>
                </c:pt>
              </c:strCache>
            </c:strRef>
          </c:tx>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 Historical / heritage sites outside of London</c:v>
                </c:pt>
                <c:pt idx="1">
                  <c:v> The countryside / scenery</c:v>
                </c:pt>
                <c:pt idx="2">
                  <c:v> The culture and traditions of its people</c:v>
                </c:pt>
                <c:pt idx="3">
                  <c:v> Cultural attractions and events outside of London</c:v>
                </c:pt>
                <c:pt idx="4">
                  <c:v> Rural towns and villages</c:v>
                </c:pt>
                <c:pt idx="5">
                  <c:v> Other major cities outside of London</c:v>
                </c:pt>
                <c:pt idx="6">
                  <c:v> Sporting events outside of London</c:v>
                </c:pt>
                <c:pt idx="7">
                  <c:v> The beaches / coastline</c:v>
                </c:pt>
              </c:strCache>
            </c:strRef>
          </c:cat>
          <c:val>
            <c:numRef>
              <c:f>Sheet1!$G$2:$G$9</c:f>
              <c:numCache>
                <c:formatCode>General</c:formatCode>
                <c:ptCount val="8"/>
                <c:pt idx="0">
                  <c:v>58</c:v>
                </c:pt>
                <c:pt idx="1">
                  <c:v>61</c:v>
                </c:pt>
                <c:pt idx="2">
                  <c:v>53</c:v>
                </c:pt>
                <c:pt idx="3">
                  <c:v>41</c:v>
                </c:pt>
                <c:pt idx="4">
                  <c:v>51</c:v>
                </c:pt>
                <c:pt idx="5">
                  <c:v>33</c:v>
                </c:pt>
                <c:pt idx="6">
                  <c:v>5</c:v>
                </c:pt>
                <c:pt idx="7">
                  <c:v>15</c:v>
                </c:pt>
              </c:numCache>
            </c:numRef>
          </c:val>
        </c:ser>
        <c:dLbls>
          <c:showLegendKey val="0"/>
          <c:showVal val="0"/>
          <c:showCatName val="0"/>
          <c:showSerName val="0"/>
          <c:showPercent val="0"/>
          <c:showBubbleSize val="0"/>
        </c:dLbls>
        <c:gapWidth val="150"/>
        <c:axId val="404583544"/>
        <c:axId val="404572568"/>
      </c:barChart>
      <c:catAx>
        <c:axId val="404583544"/>
        <c:scaling>
          <c:orientation val="minMax"/>
        </c:scaling>
        <c:delete val="0"/>
        <c:axPos val="b"/>
        <c:numFmt formatCode="General" sourceLinked="1"/>
        <c:majorTickMark val="out"/>
        <c:minorTickMark val="none"/>
        <c:tickLblPos val="nextTo"/>
        <c:txPr>
          <a:bodyPr/>
          <a:lstStyle/>
          <a:p>
            <a:pPr>
              <a:defRPr sz="800"/>
            </a:pPr>
            <a:endParaRPr lang="en-US"/>
          </a:p>
        </c:txPr>
        <c:crossAx val="404572568"/>
        <c:crosses val="autoZero"/>
        <c:auto val="1"/>
        <c:lblAlgn val="ctr"/>
        <c:lblOffset val="100"/>
        <c:noMultiLvlLbl val="0"/>
      </c:catAx>
      <c:valAx>
        <c:axId val="404572568"/>
        <c:scaling>
          <c:orientation val="minMax"/>
          <c:max val="75"/>
          <c:min val="0"/>
        </c:scaling>
        <c:delete val="0"/>
        <c:axPos val="l"/>
        <c:numFmt formatCode="General" sourceLinked="1"/>
        <c:majorTickMark val="out"/>
        <c:minorTickMark val="none"/>
        <c:tickLblPos val="nextTo"/>
        <c:txPr>
          <a:bodyPr/>
          <a:lstStyle/>
          <a:p>
            <a:pPr>
              <a:defRPr sz="1200"/>
            </a:pPr>
            <a:endParaRPr lang="en-US"/>
          </a:p>
        </c:txPr>
        <c:crossAx val="404583544"/>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4335468116205"/>
          <c:y val="4.8910777291803716E-2"/>
          <c:w val="0.80830613490810255"/>
          <c:h val="0.77724505963589641"/>
        </c:manualLayout>
      </c:layout>
      <c:scatterChart>
        <c:scatterStyle val="lineMarker"/>
        <c:varyColors val="0"/>
        <c:ser>
          <c:idx val="0"/>
          <c:order val="0"/>
          <c:tx>
            <c:strRef>
              <c:f>Sheet1!$C$1</c:f>
              <c:strCache>
                <c:ptCount val="1"/>
                <c:pt idx="0">
                  <c:v>Interest</c:v>
                </c:pt>
              </c:strCache>
            </c:strRef>
          </c:tx>
          <c:spPr>
            <a:ln w="28575">
              <a:noFill/>
            </a:ln>
          </c:spPr>
          <c:marker>
            <c:spPr>
              <a:ln>
                <a:noFill/>
              </a:ln>
            </c:spPr>
          </c:marker>
          <c:xVal>
            <c:numRef>
              <c:f>Sheet1!$B$2:$B$9</c:f>
              <c:numCache>
                <c:formatCode>General</c:formatCode>
                <c:ptCount val="8"/>
                <c:pt idx="0">
                  <c:v>17</c:v>
                </c:pt>
                <c:pt idx="1">
                  <c:v>32</c:v>
                </c:pt>
                <c:pt idx="2">
                  <c:v>36</c:v>
                </c:pt>
                <c:pt idx="3">
                  <c:v>27</c:v>
                </c:pt>
                <c:pt idx="4">
                  <c:v>36</c:v>
                </c:pt>
                <c:pt idx="5">
                  <c:v>31</c:v>
                </c:pt>
                <c:pt idx="6">
                  <c:v>24</c:v>
                </c:pt>
                <c:pt idx="7">
                  <c:v>47</c:v>
                </c:pt>
              </c:numCache>
            </c:numRef>
          </c:xVal>
          <c:yVal>
            <c:numRef>
              <c:f>Sheet1!$C$2:$C$9</c:f>
              <c:numCache>
                <c:formatCode>General</c:formatCode>
                <c:ptCount val="8"/>
                <c:pt idx="0">
                  <c:v>22</c:v>
                </c:pt>
                <c:pt idx="1">
                  <c:v>42</c:v>
                </c:pt>
                <c:pt idx="2">
                  <c:v>53</c:v>
                </c:pt>
                <c:pt idx="3">
                  <c:v>43</c:v>
                </c:pt>
                <c:pt idx="4">
                  <c:v>55</c:v>
                </c:pt>
                <c:pt idx="5">
                  <c:v>47</c:v>
                </c:pt>
                <c:pt idx="6">
                  <c:v>23</c:v>
                </c:pt>
                <c:pt idx="7">
                  <c:v>52</c:v>
                </c:pt>
              </c:numCache>
            </c:numRef>
          </c:yVal>
          <c:smooth val="0"/>
        </c:ser>
        <c:dLbls>
          <c:showLegendKey val="0"/>
          <c:showVal val="0"/>
          <c:showCatName val="0"/>
          <c:showSerName val="0"/>
          <c:showPercent val="0"/>
          <c:showBubbleSize val="0"/>
        </c:dLbls>
        <c:axId val="404574528"/>
        <c:axId val="404575312"/>
      </c:scatterChart>
      <c:valAx>
        <c:axId val="404574528"/>
        <c:scaling>
          <c:orientation val="minMax"/>
          <c:max val="70"/>
          <c:min val="0"/>
        </c:scaling>
        <c:delete val="0"/>
        <c:axPos val="b"/>
        <c:title>
          <c:tx>
            <c:rich>
              <a:bodyPr/>
              <a:lstStyle/>
              <a:p>
                <a:pPr>
                  <a:defRPr/>
                </a:pPr>
                <a:r>
                  <a:rPr lang="en-GB" dirty="0" smtClean="0"/>
                  <a:t>Knowledge of activity/place (%)</a:t>
                </a:r>
              </a:p>
            </c:rich>
          </c:tx>
          <c:layout>
            <c:manualLayout>
              <c:xMode val="edge"/>
              <c:yMode val="edge"/>
              <c:x val="0.26557868073940583"/>
              <c:y val="0.91777752418628833"/>
            </c:manualLayout>
          </c:layout>
          <c:overlay val="0"/>
        </c:title>
        <c:numFmt formatCode="0" sourceLinked="0"/>
        <c:majorTickMark val="out"/>
        <c:minorTickMark val="none"/>
        <c:tickLblPos val="nextTo"/>
        <c:crossAx val="404575312"/>
        <c:crosses val="autoZero"/>
        <c:crossBetween val="midCat"/>
        <c:majorUnit val="10"/>
        <c:minorUnit val="0.2"/>
      </c:valAx>
      <c:valAx>
        <c:axId val="404575312"/>
        <c:scaling>
          <c:orientation val="minMax"/>
          <c:max val="70"/>
          <c:min val="0"/>
        </c:scaling>
        <c:delete val="0"/>
        <c:axPos val="l"/>
        <c:numFmt formatCode="General" sourceLinked="1"/>
        <c:majorTickMark val="out"/>
        <c:minorTickMark val="none"/>
        <c:tickLblPos val="nextTo"/>
        <c:crossAx val="404574528"/>
        <c:crosses val="autoZero"/>
        <c:crossBetween val="midCat"/>
        <c:majorUnit val="10"/>
      </c:valAx>
      <c:spPr>
        <a:noFill/>
      </c:spPr>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4335468116205"/>
          <c:y val="4.8910777291803716E-2"/>
          <c:w val="0.80830613490810255"/>
          <c:h val="0.77724505963589641"/>
        </c:manualLayout>
      </c:layout>
      <c:scatterChart>
        <c:scatterStyle val="lineMarker"/>
        <c:varyColors val="0"/>
        <c:ser>
          <c:idx val="0"/>
          <c:order val="0"/>
          <c:tx>
            <c:strRef>
              <c:f>Sheet1!$C$1</c:f>
              <c:strCache>
                <c:ptCount val="1"/>
                <c:pt idx="0">
                  <c:v>Interest</c:v>
                </c:pt>
              </c:strCache>
            </c:strRef>
          </c:tx>
          <c:spPr>
            <a:ln w="28575">
              <a:noFill/>
            </a:ln>
          </c:spPr>
          <c:marker>
            <c:spPr>
              <a:solidFill>
                <a:schemeClr val="accent2"/>
              </a:solidFill>
              <a:ln>
                <a:noFill/>
              </a:ln>
            </c:spPr>
          </c:marker>
          <c:xVal>
            <c:numRef>
              <c:f>Sheet1!$B$2:$B$9</c:f>
              <c:numCache>
                <c:formatCode>General</c:formatCode>
                <c:ptCount val="8"/>
                <c:pt idx="0">
                  <c:v>25</c:v>
                </c:pt>
                <c:pt idx="1">
                  <c:v>40</c:v>
                </c:pt>
                <c:pt idx="2">
                  <c:v>44.000000000000007</c:v>
                </c:pt>
                <c:pt idx="3">
                  <c:v>35</c:v>
                </c:pt>
                <c:pt idx="4">
                  <c:v>46</c:v>
                </c:pt>
                <c:pt idx="5">
                  <c:v>41</c:v>
                </c:pt>
                <c:pt idx="6">
                  <c:v>31.000000000000007</c:v>
                </c:pt>
                <c:pt idx="7">
                  <c:v>54</c:v>
                </c:pt>
              </c:numCache>
            </c:numRef>
          </c:xVal>
          <c:yVal>
            <c:numRef>
              <c:f>Sheet1!$C$2:$C$9</c:f>
              <c:numCache>
                <c:formatCode>General</c:formatCode>
                <c:ptCount val="8"/>
                <c:pt idx="0">
                  <c:v>24</c:v>
                </c:pt>
                <c:pt idx="1">
                  <c:v>44</c:v>
                </c:pt>
                <c:pt idx="2">
                  <c:v>58</c:v>
                </c:pt>
                <c:pt idx="3">
                  <c:v>53</c:v>
                </c:pt>
                <c:pt idx="4">
                  <c:v>62</c:v>
                </c:pt>
                <c:pt idx="5">
                  <c:v>52</c:v>
                </c:pt>
                <c:pt idx="6">
                  <c:v>27</c:v>
                </c:pt>
                <c:pt idx="7">
                  <c:v>55</c:v>
                </c:pt>
              </c:numCache>
            </c:numRef>
          </c:yVal>
          <c:smooth val="0"/>
        </c:ser>
        <c:dLbls>
          <c:showLegendKey val="0"/>
          <c:showVal val="0"/>
          <c:showCatName val="0"/>
          <c:showSerName val="0"/>
          <c:showPercent val="0"/>
          <c:showBubbleSize val="0"/>
        </c:dLbls>
        <c:axId val="404585112"/>
        <c:axId val="404587856"/>
      </c:scatterChart>
      <c:valAx>
        <c:axId val="404585112"/>
        <c:scaling>
          <c:orientation val="minMax"/>
          <c:max val="70"/>
          <c:min val="0"/>
        </c:scaling>
        <c:delete val="0"/>
        <c:axPos val="b"/>
        <c:title>
          <c:tx>
            <c:rich>
              <a:bodyPr/>
              <a:lstStyle/>
              <a:p>
                <a:pPr>
                  <a:defRPr/>
                </a:pPr>
                <a:r>
                  <a:rPr lang="en-GB" dirty="0" smtClean="0"/>
                  <a:t>Knowledge of activity/place (%)</a:t>
                </a:r>
              </a:p>
            </c:rich>
          </c:tx>
          <c:layout>
            <c:manualLayout>
              <c:xMode val="edge"/>
              <c:yMode val="edge"/>
              <c:x val="0.26557868073940583"/>
              <c:y val="0.91777752418628833"/>
            </c:manualLayout>
          </c:layout>
          <c:overlay val="0"/>
        </c:title>
        <c:numFmt formatCode="0" sourceLinked="0"/>
        <c:majorTickMark val="out"/>
        <c:minorTickMark val="none"/>
        <c:tickLblPos val="nextTo"/>
        <c:crossAx val="404587856"/>
        <c:crosses val="autoZero"/>
        <c:crossBetween val="midCat"/>
        <c:majorUnit val="10"/>
        <c:minorUnit val="0.2"/>
      </c:valAx>
      <c:valAx>
        <c:axId val="404587856"/>
        <c:scaling>
          <c:orientation val="minMax"/>
          <c:max val="70"/>
          <c:min val="0"/>
        </c:scaling>
        <c:delete val="0"/>
        <c:axPos val="l"/>
        <c:numFmt formatCode="General" sourceLinked="1"/>
        <c:majorTickMark val="out"/>
        <c:minorTickMark val="none"/>
        <c:tickLblPos val="nextTo"/>
        <c:crossAx val="404585112"/>
        <c:crosses val="autoZero"/>
        <c:crossBetween val="midCat"/>
        <c:majorUnit val="10"/>
      </c:valAx>
      <c:spPr>
        <a:noFill/>
      </c:spPr>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18391222931206"/>
          <c:y val="6.1793145422039633E-2"/>
          <c:w val="0.80830613490810255"/>
          <c:h val="0.77724505963589641"/>
        </c:manualLayout>
      </c:layout>
      <c:scatterChart>
        <c:scatterStyle val="lineMarker"/>
        <c:varyColors val="0"/>
        <c:ser>
          <c:idx val="0"/>
          <c:order val="0"/>
          <c:tx>
            <c:strRef>
              <c:f>Sheet1!$C$1</c:f>
              <c:strCache>
                <c:ptCount val="1"/>
                <c:pt idx="0">
                  <c:v>Interest</c:v>
                </c:pt>
              </c:strCache>
            </c:strRef>
          </c:tx>
          <c:spPr>
            <a:ln w="28575">
              <a:noFill/>
            </a:ln>
          </c:spPr>
          <c:marker>
            <c:spPr>
              <a:solidFill>
                <a:schemeClr val="bg2"/>
              </a:solidFill>
              <a:ln>
                <a:noFill/>
              </a:ln>
            </c:spPr>
          </c:marker>
          <c:xVal>
            <c:numRef>
              <c:f>Sheet1!$B$2:$B$9</c:f>
              <c:numCache>
                <c:formatCode>General</c:formatCode>
                <c:ptCount val="8"/>
                <c:pt idx="0">
                  <c:v>15</c:v>
                </c:pt>
                <c:pt idx="1">
                  <c:v>24.000000000000004</c:v>
                </c:pt>
                <c:pt idx="2">
                  <c:v>28.000000000000004</c:v>
                </c:pt>
                <c:pt idx="3">
                  <c:v>19</c:v>
                </c:pt>
                <c:pt idx="4">
                  <c:v>27</c:v>
                </c:pt>
                <c:pt idx="5">
                  <c:v>25</c:v>
                </c:pt>
                <c:pt idx="6">
                  <c:v>22.000000000000004</c:v>
                </c:pt>
                <c:pt idx="7">
                  <c:v>37</c:v>
                </c:pt>
              </c:numCache>
            </c:numRef>
          </c:xVal>
          <c:yVal>
            <c:numRef>
              <c:f>Sheet1!$C$2:$C$9</c:f>
              <c:numCache>
                <c:formatCode>General</c:formatCode>
                <c:ptCount val="8"/>
                <c:pt idx="0">
                  <c:v>22</c:v>
                </c:pt>
                <c:pt idx="1">
                  <c:v>40</c:v>
                </c:pt>
                <c:pt idx="2">
                  <c:v>44</c:v>
                </c:pt>
                <c:pt idx="3">
                  <c:v>32</c:v>
                </c:pt>
                <c:pt idx="4">
                  <c:v>45</c:v>
                </c:pt>
                <c:pt idx="5">
                  <c:v>43</c:v>
                </c:pt>
                <c:pt idx="6">
                  <c:v>25</c:v>
                </c:pt>
                <c:pt idx="7">
                  <c:v>46</c:v>
                </c:pt>
              </c:numCache>
            </c:numRef>
          </c:yVal>
          <c:smooth val="0"/>
        </c:ser>
        <c:dLbls>
          <c:showLegendKey val="0"/>
          <c:showVal val="0"/>
          <c:showCatName val="0"/>
          <c:showSerName val="0"/>
          <c:showPercent val="0"/>
          <c:showBubbleSize val="0"/>
        </c:dLbls>
        <c:axId val="404587464"/>
        <c:axId val="404585504"/>
      </c:scatterChart>
      <c:valAx>
        <c:axId val="404587464"/>
        <c:scaling>
          <c:orientation val="minMax"/>
          <c:max val="70"/>
          <c:min val="10"/>
        </c:scaling>
        <c:delete val="0"/>
        <c:axPos val="b"/>
        <c:title>
          <c:tx>
            <c:rich>
              <a:bodyPr/>
              <a:lstStyle/>
              <a:p>
                <a:pPr>
                  <a:defRPr/>
                </a:pPr>
                <a:r>
                  <a:rPr lang="en-GB" dirty="0" smtClean="0"/>
                  <a:t>Knowledge of activity/place (%)</a:t>
                </a:r>
              </a:p>
            </c:rich>
          </c:tx>
          <c:layout>
            <c:manualLayout>
              <c:xMode val="edge"/>
              <c:yMode val="edge"/>
              <c:x val="0.26557868073940583"/>
              <c:y val="0.91777752418628833"/>
            </c:manualLayout>
          </c:layout>
          <c:overlay val="0"/>
        </c:title>
        <c:numFmt formatCode="0" sourceLinked="0"/>
        <c:majorTickMark val="out"/>
        <c:minorTickMark val="none"/>
        <c:tickLblPos val="nextTo"/>
        <c:crossAx val="404585504"/>
        <c:crosses val="autoZero"/>
        <c:crossBetween val="midCat"/>
        <c:majorUnit val="10"/>
        <c:minorUnit val="0.2"/>
      </c:valAx>
      <c:valAx>
        <c:axId val="404585504"/>
        <c:scaling>
          <c:orientation val="minMax"/>
          <c:max val="70"/>
          <c:min val="10"/>
        </c:scaling>
        <c:delete val="0"/>
        <c:axPos val="l"/>
        <c:numFmt formatCode="General" sourceLinked="1"/>
        <c:majorTickMark val="out"/>
        <c:minorTickMark val="none"/>
        <c:tickLblPos val="nextTo"/>
        <c:crossAx val="404587464"/>
        <c:crosses val="autoZero"/>
        <c:crossBetween val="midCat"/>
        <c:majorUnit val="10"/>
      </c:valAx>
      <c:spPr>
        <a:noFill/>
      </c:spPr>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4335468116205"/>
          <c:y val="4.8910777291803716E-2"/>
          <c:w val="0.80830613490810255"/>
          <c:h val="0.77724505963589641"/>
        </c:manualLayout>
      </c:layout>
      <c:scatterChart>
        <c:scatterStyle val="lineMarker"/>
        <c:varyColors val="0"/>
        <c:ser>
          <c:idx val="0"/>
          <c:order val="0"/>
          <c:tx>
            <c:strRef>
              <c:f>Sheet1!$C$1</c:f>
              <c:strCache>
                <c:ptCount val="1"/>
                <c:pt idx="0">
                  <c:v>Interest</c:v>
                </c:pt>
              </c:strCache>
            </c:strRef>
          </c:tx>
          <c:spPr>
            <a:ln w="28575">
              <a:noFill/>
            </a:ln>
          </c:spPr>
          <c:marker>
            <c:spPr>
              <a:solidFill>
                <a:srgbClr val="F9A526"/>
              </a:solidFill>
              <a:ln>
                <a:noFill/>
              </a:ln>
            </c:spPr>
          </c:marker>
          <c:xVal>
            <c:numRef>
              <c:f>Sheet1!$B$2:$B$9</c:f>
              <c:numCache>
                <c:formatCode>General</c:formatCode>
                <c:ptCount val="8"/>
                <c:pt idx="0">
                  <c:v>19</c:v>
                </c:pt>
                <c:pt idx="1">
                  <c:v>40</c:v>
                </c:pt>
                <c:pt idx="2">
                  <c:v>40</c:v>
                </c:pt>
                <c:pt idx="3">
                  <c:v>32</c:v>
                </c:pt>
                <c:pt idx="4">
                  <c:v>42.000000000000007</c:v>
                </c:pt>
                <c:pt idx="5">
                  <c:v>35</c:v>
                </c:pt>
                <c:pt idx="6">
                  <c:v>27</c:v>
                </c:pt>
                <c:pt idx="7">
                  <c:v>53</c:v>
                </c:pt>
              </c:numCache>
            </c:numRef>
          </c:xVal>
          <c:yVal>
            <c:numRef>
              <c:f>Sheet1!$C$2:$C$9</c:f>
              <c:numCache>
                <c:formatCode>General</c:formatCode>
                <c:ptCount val="8"/>
                <c:pt idx="0">
                  <c:v>23</c:v>
                </c:pt>
                <c:pt idx="1">
                  <c:v>45</c:v>
                </c:pt>
                <c:pt idx="2">
                  <c:v>57</c:v>
                </c:pt>
                <c:pt idx="3">
                  <c:v>48</c:v>
                </c:pt>
                <c:pt idx="4">
                  <c:v>61</c:v>
                </c:pt>
                <c:pt idx="5">
                  <c:v>51</c:v>
                </c:pt>
                <c:pt idx="6">
                  <c:v>25</c:v>
                </c:pt>
                <c:pt idx="7">
                  <c:v>57</c:v>
                </c:pt>
              </c:numCache>
            </c:numRef>
          </c:yVal>
          <c:smooth val="0"/>
        </c:ser>
        <c:dLbls>
          <c:showLegendKey val="0"/>
          <c:showVal val="0"/>
          <c:showCatName val="0"/>
          <c:showSerName val="0"/>
          <c:showPercent val="0"/>
          <c:showBubbleSize val="0"/>
        </c:dLbls>
        <c:axId val="404586288"/>
        <c:axId val="404586680"/>
      </c:scatterChart>
      <c:valAx>
        <c:axId val="404586288"/>
        <c:scaling>
          <c:orientation val="minMax"/>
          <c:max val="70"/>
          <c:min val="0"/>
        </c:scaling>
        <c:delete val="0"/>
        <c:axPos val="b"/>
        <c:title>
          <c:tx>
            <c:rich>
              <a:bodyPr/>
              <a:lstStyle/>
              <a:p>
                <a:pPr>
                  <a:defRPr/>
                </a:pPr>
                <a:r>
                  <a:rPr lang="en-GB" dirty="0" smtClean="0"/>
                  <a:t>Knowledge of activity/place (%)</a:t>
                </a:r>
              </a:p>
            </c:rich>
          </c:tx>
          <c:layout>
            <c:manualLayout>
              <c:xMode val="edge"/>
              <c:yMode val="edge"/>
              <c:x val="0.26557868073940583"/>
              <c:y val="0.91777752418628833"/>
            </c:manualLayout>
          </c:layout>
          <c:overlay val="0"/>
        </c:title>
        <c:numFmt formatCode="0" sourceLinked="0"/>
        <c:majorTickMark val="out"/>
        <c:minorTickMark val="none"/>
        <c:tickLblPos val="nextTo"/>
        <c:crossAx val="404586680"/>
        <c:crosses val="autoZero"/>
        <c:crossBetween val="midCat"/>
        <c:majorUnit val="10"/>
        <c:minorUnit val="0.2"/>
      </c:valAx>
      <c:valAx>
        <c:axId val="404586680"/>
        <c:scaling>
          <c:orientation val="minMax"/>
          <c:max val="70"/>
          <c:min val="0"/>
        </c:scaling>
        <c:delete val="0"/>
        <c:axPos val="l"/>
        <c:numFmt formatCode="General" sourceLinked="1"/>
        <c:majorTickMark val="out"/>
        <c:minorTickMark val="none"/>
        <c:tickLblPos val="nextTo"/>
        <c:crossAx val="404586288"/>
        <c:crosses val="autoZero"/>
        <c:crossBetween val="midCat"/>
        <c:majorUnit val="10"/>
      </c:valAx>
      <c:spPr>
        <a:noFill/>
      </c:spPr>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4335468116205"/>
          <c:y val="4.8910777291803716E-2"/>
          <c:w val="0.80830613490810255"/>
          <c:h val="0.77724505963589641"/>
        </c:manualLayout>
      </c:layout>
      <c:scatterChart>
        <c:scatterStyle val="lineMarker"/>
        <c:varyColors val="0"/>
        <c:ser>
          <c:idx val="0"/>
          <c:order val="0"/>
          <c:tx>
            <c:strRef>
              <c:f>Sheet1!$C$1</c:f>
              <c:strCache>
                <c:ptCount val="1"/>
                <c:pt idx="0">
                  <c:v>Interest</c:v>
                </c:pt>
              </c:strCache>
            </c:strRef>
          </c:tx>
          <c:spPr>
            <a:ln w="28575">
              <a:noFill/>
            </a:ln>
          </c:spPr>
          <c:marker>
            <c:spPr>
              <a:solidFill>
                <a:schemeClr val="accent5"/>
              </a:solidFill>
              <a:ln>
                <a:noFill/>
              </a:ln>
            </c:spPr>
          </c:marker>
          <c:xVal>
            <c:numRef>
              <c:f>Sheet1!$B$2:$B$9</c:f>
              <c:numCache>
                <c:formatCode>General</c:formatCode>
                <c:ptCount val="8"/>
                <c:pt idx="0">
                  <c:v>20</c:v>
                </c:pt>
                <c:pt idx="1">
                  <c:v>38</c:v>
                </c:pt>
                <c:pt idx="2">
                  <c:v>48</c:v>
                </c:pt>
                <c:pt idx="3">
                  <c:v>33</c:v>
                </c:pt>
                <c:pt idx="4">
                  <c:v>49</c:v>
                </c:pt>
                <c:pt idx="5">
                  <c:v>35</c:v>
                </c:pt>
                <c:pt idx="6">
                  <c:v>20</c:v>
                </c:pt>
                <c:pt idx="7">
                  <c:v>58.000000000000007</c:v>
                </c:pt>
              </c:numCache>
            </c:numRef>
          </c:xVal>
          <c:yVal>
            <c:numRef>
              <c:f>Sheet1!$C$2:$C$9</c:f>
              <c:numCache>
                <c:formatCode>General</c:formatCode>
                <c:ptCount val="8"/>
                <c:pt idx="0">
                  <c:v>21</c:v>
                </c:pt>
                <c:pt idx="1">
                  <c:v>44</c:v>
                </c:pt>
                <c:pt idx="2">
                  <c:v>60</c:v>
                </c:pt>
                <c:pt idx="3">
                  <c:v>54</c:v>
                </c:pt>
                <c:pt idx="4">
                  <c:v>71</c:v>
                </c:pt>
                <c:pt idx="5">
                  <c:v>52</c:v>
                </c:pt>
                <c:pt idx="6">
                  <c:v>17</c:v>
                </c:pt>
                <c:pt idx="7">
                  <c:v>60</c:v>
                </c:pt>
              </c:numCache>
            </c:numRef>
          </c:yVal>
          <c:smooth val="0"/>
        </c:ser>
        <c:dLbls>
          <c:showLegendKey val="0"/>
          <c:showVal val="0"/>
          <c:showCatName val="0"/>
          <c:showSerName val="0"/>
          <c:showPercent val="0"/>
          <c:showBubbleSize val="0"/>
        </c:dLbls>
        <c:axId val="401592024"/>
        <c:axId val="401579872"/>
      </c:scatterChart>
      <c:valAx>
        <c:axId val="401592024"/>
        <c:scaling>
          <c:orientation val="minMax"/>
          <c:max val="71"/>
          <c:min val="10"/>
        </c:scaling>
        <c:delete val="0"/>
        <c:axPos val="b"/>
        <c:title>
          <c:tx>
            <c:rich>
              <a:bodyPr/>
              <a:lstStyle/>
              <a:p>
                <a:pPr>
                  <a:defRPr/>
                </a:pPr>
                <a:r>
                  <a:rPr lang="en-GB" dirty="0" smtClean="0"/>
                  <a:t>Knowledge of activity/place (%)</a:t>
                </a:r>
              </a:p>
            </c:rich>
          </c:tx>
          <c:layout>
            <c:manualLayout>
              <c:xMode val="edge"/>
              <c:yMode val="edge"/>
              <c:x val="0.26557868073940583"/>
              <c:y val="0.91777752418628833"/>
            </c:manualLayout>
          </c:layout>
          <c:overlay val="0"/>
        </c:title>
        <c:numFmt formatCode="0" sourceLinked="0"/>
        <c:majorTickMark val="out"/>
        <c:minorTickMark val="none"/>
        <c:tickLblPos val="nextTo"/>
        <c:crossAx val="401579872"/>
        <c:crosses val="autoZero"/>
        <c:crossBetween val="midCat"/>
        <c:majorUnit val="10"/>
        <c:minorUnit val="0.2"/>
      </c:valAx>
      <c:valAx>
        <c:axId val="401579872"/>
        <c:scaling>
          <c:orientation val="minMax"/>
          <c:max val="71"/>
          <c:min val="0"/>
        </c:scaling>
        <c:delete val="0"/>
        <c:axPos val="l"/>
        <c:numFmt formatCode="General" sourceLinked="1"/>
        <c:majorTickMark val="out"/>
        <c:minorTickMark val="none"/>
        <c:tickLblPos val="nextTo"/>
        <c:crossAx val="401592024"/>
        <c:crosses val="autoZero"/>
        <c:crossBetween val="midCat"/>
        <c:majorUnit val="10"/>
      </c:valAx>
      <c:spPr>
        <a:noFill/>
      </c:spPr>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4335468116205"/>
          <c:y val="4.8910777291803716E-2"/>
          <c:w val="0.80830613490810255"/>
          <c:h val="0.77724505963589641"/>
        </c:manualLayout>
      </c:layout>
      <c:scatterChart>
        <c:scatterStyle val="lineMarker"/>
        <c:varyColors val="0"/>
        <c:ser>
          <c:idx val="0"/>
          <c:order val="0"/>
          <c:tx>
            <c:strRef>
              <c:f>Sheet1!$C$1</c:f>
              <c:strCache>
                <c:ptCount val="1"/>
                <c:pt idx="0">
                  <c:v>Interest</c:v>
                </c:pt>
              </c:strCache>
            </c:strRef>
          </c:tx>
          <c:spPr>
            <a:ln w="28575">
              <a:noFill/>
            </a:ln>
          </c:spPr>
          <c:marker>
            <c:spPr>
              <a:solidFill>
                <a:schemeClr val="accent6"/>
              </a:solidFill>
              <a:ln>
                <a:noFill/>
              </a:ln>
            </c:spPr>
          </c:marker>
          <c:xVal>
            <c:numRef>
              <c:f>Sheet1!$B$2:$B$9</c:f>
              <c:numCache>
                <c:formatCode>General</c:formatCode>
                <c:ptCount val="8"/>
                <c:pt idx="0">
                  <c:v>15</c:v>
                </c:pt>
                <c:pt idx="1">
                  <c:v>28.000000000000004</c:v>
                </c:pt>
                <c:pt idx="2">
                  <c:v>37</c:v>
                </c:pt>
                <c:pt idx="3">
                  <c:v>28.999999999999996</c:v>
                </c:pt>
                <c:pt idx="4">
                  <c:v>43.000000000000007</c:v>
                </c:pt>
                <c:pt idx="5">
                  <c:v>31</c:v>
                </c:pt>
                <c:pt idx="6">
                  <c:v>9</c:v>
                </c:pt>
                <c:pt idx="7">
                  <c:v>56.000000000000007</c:v>
                </c:pt>
              </c:numCache>
            </c:numRef>
          </c:xVal>
          <c:yVal>
            <c:numRef>
              <c:f>Sheet1!$C$2:$C$9</c:f>
              <c:numCache>
                <c:formatCode>General</c:formatCode>
                <c:ptCount val="8"/>
                <c:pt idx="0">
                  <c:v>15</c:v>
                </c:pt>
                <c:pt idx="1">
                  <c:v>33</c:v>
                </c:pt>
                <c:pt idx="2">
                  <c:v>61</c:v>
                </c:pt>
                <c:pt idx="3">
                  <c:v>51</c:v>
                </c:pt>
                <c:pt idx="4">
                  <c:v>58</c:v>
                </c:pt>
                <c:pt idx="5">
                  <c:v>41</c:v>
                </c:pt>
                <c:pt idx="6">
                  <c:v>5</c:v>
                </c:pt>
                <c:pt idx="7">
                  <c:v>53</c:v>
                </c:pt>
              </c:numCache>
            </c:numRef>
          </c:yVal>
          <c:smooth val="0"/>
        </c:ser>
        <c:dLbls>
          <c:showLegendKey val="0"/>
          <c:showVal val="0"/>
          <c:showCatName val="0"/>
          <c:showSerName val="0"/>
          <c:showPercent val="0"/>
          <c:showBubbleSize val="0"/>
        </c:dLbls>
        <c:axId val="401584968"/>
        <c:axId val="238905120"/>
      </c:scatterChart>
      <c:valAx>
        <c:axId val="401584968"/>
        <c:scaling>
          <c:orientation val="minMax"/>
          <c:max val="71"/>
          <c:min val="0"/>
        </c:scaling>
        <c:delete val="0"/>
        <c:axPos val="b"/>
        <c:title>
          <c:tx>
            <c:rich>
              <a:bodyPr/>
              <a:lstStyle/>
              <a:p>
                <a:pPr>
                  <a:defRPr/>
                </a:pPr>
                <a:r>
                  <a:rPr lang="en-GB" dirty="0" smtClean="0"/>
                  <a:t>Knowledge of activity/place (%)</a:t>
                </a:r>
              </a:p>
            </c:rich>
          </c:tx>
          <c:layout>
            <c:manualLayout>
              <c:xMode val="edge"/>
              <c:yMode val="edge"/>
              <c:x val="0.26557868073940583"/>
              <c:y val="0.91777752418628833"/>
            </c:manualLayout>
          </c:layout>
          <c:overlay val="0"/>
        </c:title>
        <c:numFmt formatCode="0" sourceLinked="0"/>
        <c:majorTickMark val="out"/>
        <c:minorTickMark val="none"/>
        <c:tickLblPos val="nextTo"/>
        <c:crossAx val="238905120"/>
        <c:crosses val="autoZero"/>
        <c:crossBetween val="midCat"/>
        <c:majorUnit val="10"/>
        <c:minorUnit val="0.2"/>
      </c:valAx>
      <c:valAx>
        <c:axId val="238905120"/>
        <c:scaling>
          <c:orientation val="minMax"/>
          <c:max val="71"/>
          <c:min val="0"/>
        </c:scaling>
        <c:delete val="0"/>
        <c:axPos val="l"/>
        <c:numFmt formatCode="General" sourceLinked="1"/>
        <c:majorTickMark val="out"/>
        <c:minorTickMark val="none"/>
        <c:tickLblPos val="nextTo"/>
        <c:crossAx val="401584968"/>
        <c:crosses val="autoZero"/>
        <c:crossBetween val="midCat"/>
        <c:majorUnit val="10"/>
      </c:valAx>
      <c:spPr>
        <a:noFill/>
      </c:spPr>
    </c:plotArea>
    <c:plotVisOnly val="1"/>
    <c:dispBlanksAs val="gap"/>
    <c:showDLblsOverMax val="0"/>
  </c:chart>
  <c:spPr>
    <a:ln>
      <a:noFill/>
    </a:ln>
  </c:spPr>
  <c:txPr>
    <a:bodyPr/>
    <a:lstStyle/>
    <a:p>
      <a:pPr>
        <a:defRPr sz="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2"/>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Culture/tradition</c:v>
                </c:pt>
                <c:pt idx="1">
                  <c:v>History/Heritage Sites</c:v>
                </c:pt>
                <c:pt idx="2">
                  <c:v>Countryside/scenery</c:v>
                </c:pt>
              </c:strCache>
            </c:strRef>
          </c:cat>
          <c:val>
            <c:numRef>
              <c:f>Sheet1!$B$2:$B$4</c:f>
              <c:numCache>
                <c:formatCode>General</c:formatCode>
                <c:ptCount val="3"/>
                <c:pt idx="0">
                  <c:v>54</c:v>
                </c:pt>
                <c:pt idx="1">
                  <c:v>46</c:v>
                </c:pt>
                <c:pt idx="2">
                  <c:v>44</c:v>
                </c:pt>
              </c:numCache>
            </c:numRef>
          </c:val>
        </c:ser>
        <c:dLbls>
          <c:showLegendKey val="0"/>
          <c:showVal val="0"/>
          <c:showCatName val="0"/>
          <c:showSerName val="0"/>
          <c:showPercent val="0"/>
          <c:showBubbleSize val="0"/>
        </c:dLbls>
        <c:gapWidth val="40"/>
        <c:axId val="243163184"/>
        <c:axId val="243165536"/>
      </c:barChart>
      <c:catAx>
        <c:axId val="243163184"/>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3165536"/>
        <c:crosses val="autoZero"/>
        <c:auto val="1"/>
        <c:lblAlgn val="ctr"/>
        <c:lblOffset val="100"/>
        <c:noMultiLvlLbl val="0"/>
      </c:catAx>
      <c:valAx>
        <c:axId val="243165536"/>
        <c:scaling>
          <c:orientation val="minMax"/>
          <c:max val="100"/>
          <c:min val="0"/>
        </c:scaling>
        <c:delete val="1"/>
        <c:axPos val="t"/>
        <c:numFmt formatCode="General" sourceLinked="1"/>
        <c:majorTickMark val="out"/>
        <c:minorTickMark val="none"/>
        <c:tickLblPos val="nextTo"/>
        <c:crossAx val="243163184"/>
        <c:crosses val="autoZero"/>
        <c:crossBetween val="between"/>
      </c:valAx>
    </c:plotArea>
    <c:plotVisOnly val="1"/>
    <c:dispBlanksAs val="gap"/>
    <c:showDLblsOverMax val="0"/>
  </c:chart>
  <c:spPr>
    <a:ln>
      <a:noFill/>
    </a:ln>
  </c:sp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1513516747723"/>
          <c:y val="5.0586558008397092E-2"/>
          <c:w val="0.53757373798304409"/>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I would be nervous about driving myself in the UK</c:v>
                </c:pt>
                <c:pt idx="1">
                  <c:v> There are other places higher up my list of places to visit</c:v>
                </c:pt>
                <c:pt idx="2">
                  <c:v> There is so much to do in London I wouldn' t have time to go outside London</c:v>
                </c:pt>
                <c:pt idx="3">
                  <c:v> I don't know what there is to see outside of London</c:v>
                </c:pt>
                <c:pt idx="4">
                  <c:v> I don't know what the rest of Britain is like compared to London</c:v>
                </c:pt>
                <c:pt idx="5">
                  <c:v> There are more exciting places elsewhe re in Europe which are as close to London as other British regions</c:v>
                </c:pt>
                <c:pt idx="6">
                  <c:v> I don't know what to expect outside of London</c:v>
                </c:pt>
                <c:pt idx="7">
                  <c:v> It is too expensive to travel outside of London</c:v>
                </c:pt>
                <c:pt idx="8">
                  <c:v> I wouldn't know what to do outside of London</c:v>
                </c:pt>
                <c:pt idx="9">
                  <c:v> The British weather would put me off exploring outside of London</c:v>
                </c:pt>
              </c:strCache>
            </c:strRef>
          </c:cat>
          <c:val>
            <c:numRef>
              <c:f>Sheet1!$B$2:$B$11</c:f>
              <c:numCache>
                <c:formatCode>General</c:formatCode>
                <c:ptCount val="10"/>
                <c:pt idx="0">
                  <c:v>48</c:v>
                </c:pt>
                <c:pt idx="1">
                  <c:v>46</c:v>
                </c:pt>
                <c:pt idx="2">
                  <c:v>39</c:v>
                </c:pt>
                <c:pt idx="3">
                  <c:v>29</c:v>
                </c:pt>
                <c:pt idx="4">
                  <c:v>27</c:v>
                </c:pt>
                <c:pt idx="5">
                  <c:v>26</c:v>
                </c:pt>
                <c:pt idx="6">
                  <c:v>25</c:v>
                </c:pt>
                <c:pt idx="7">
                  <c:v>25</c:v>
                </c:pt>
                <c:pt idx="8">
                  <c:v>22</c:v>
                </c:pt>
                <c:pt idx="9">
                  <c:v>22</c:v>
                </c:pt>
              </c:numCache>
            </c:numRef>
          </c:val>
        </c:ser>
        <c:dLbls>
          <c:showLegendKey val="0"/>
          <c:showVal val="0"/>
          <c:showCatName val="0"/>
          <c:showSerName val="0"/>
          <c:showPercent val="0"/>
          <c:showBubbleSize val="0"/>
        </c:dLbls>
        <c:gapWidth val="50"/>
        <c:axId val="239839632"/>
        <c:axId val="239838064"/>
      </c:barChart>
      <c:catAx>
        <c:axId val="239839632"/>
        <c:scaling>
          <c:orientation val="maxMin"/>
        </c:scaling>
        <c:delete val="0"/>
        <c:axPos val="l"/>
        <c:numFmt formatCode="General" sourceLinked="0"/>
        <c:majorTickMark val="out"/>
        <c:minorTickMark val="none"/>
        <c:tickLblPos val="nextTo"/>
        <c:txPr>
          <a:bodyPr/>
          <a:lstStyle/>
          <a:p>
            <a:pPr>
              <a:defRPr sz="800">
                <a:latin typeface="+mn-lt"/>
                <a:cs typeface="Arial" pitchFamily="34" charset="0"/>
              </a:defRPr>
            </a:pPr>
            <a:endParaRPr lang="en-US"/>
          </a:p>
        </c:txPr>
        <c:crossAx val="239838064"/>
        <c:crosses val="autoZero"/>
        <c:auto val="1"/>
        <c:lblAlgn val="ctr"/>
        <c:lblOffset val="100"/>
        <c:noMultiLvlLbl val="0"/>
      </c:catAx>
      <c:valAx>
        <c:axId val="239838064"/>
        <c:scaling>
          <c:orientation val="minMax"/>
          <c:max val="100"/>
          <c:min val="0"/>
        </c:scaling>
        <c:delete val="1"/>
        <c:axPos val="t"/>
        <c:numFmt formatCode="General" sourceLinked="1"/>
        <c:majorTickMark val="out"/>
        <c:minorTickMark val="none"/>
        <c:tickLblPos val="nextTo"/>
        <c:crossAx val="239839632"/>
        <c:crosses val="autoZero"/>
        <c:crossBetween val="between"/>
      </c:valAx>
    </c:plotArea>
    <c:plotVisOnly val="1"/>
    <c:dispBlanksAs val="gap"/>
    <c:showDLblsOverMax val="0"/>
  </c:chart>
  <c:spPr>
    <a:ln>
      <a:noFill/>
    </a:ln>
  </c:sp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331513516747723"/>
          <c:y val="5.0586558008397092E-2"/>
          <c:w val="0.53757373798304409"/>
          <c:h val="0.92533340654401319"/>
        </c:manualLayout>
      </c:layout>
      <c:barChart>
        <c:barDir val="bar"/>
        <c:grouping val="clustered"/>
        <c:varyColors val="0"/>
        <c:ser>
          <c:idx val="0"/>
          <c:order val="0"/>
          <c:tx>
            <c:strRef>
              <c:f>Sheet1!$B$1</c:f>
              <c:strCache>
                <c:ptCount val="1"/>
                <c:pt idx="0">
                  <c:v>Series 1</c:v>
                </c:pt>
              </c:strCache>
            </c:strRef>
          </c:tx>
          <c:spPr>
            <a:solidFill>
              <a:schemeClr val="accent6"/>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 The History of Britain is spread across the country, not just in London</c:v>
                </c:pt>
                <c:pt idx="1">
                  <c:v> Britain has unique and diverse regions that it makes for an interesting holiday </c:v>
                </c:pt>
                <c:pt idx="2">
                  <c:v> The countrys ide of Britain is unique and beautiful</c:v>
                </c:pt>
                <c:pt idx="3">
                  <c:v> There are some truly unique places to stay outside of London</c:v>
                </c:pt>
                <c:pt idx="4">
                  <c:v> I wanted to meet the British people and experien ce the British way of life</c:v>
                </c:pt>
                <c:pt idx="5">
                  <c:v> The British people are friendly and welcomin g</c:v>
                </c:pt>
                <c:pt idx="6">
                  <c:v> The coastlin e of Britain is unique and beautiful</c:v>
                </c:pt>
                <c:pt idx="7">
                  <c:v> The British cities, such as Manchester and Liverpool, are fun and vibrant</c:v>
                </c:pt>
                <c:pt idx="8">
                  <c:v> You hear so much about it, that you just have to see and experien ce it for yourself</c:v>
                </c:pt>
                <c:pt idx="9">
                  <c:v> There was a specific cultural or historical site that I wanted to see</c:v>
                </c:pt>
              </c:strCache>
            </c:strRef>
          </c:cat>
          <c:val>
            <c:numRef>
              <c:f>Sheet1!$B$2:$B$11</c:f>
              <c:numCache>
                <c:formatCode>General</c:formatCode>
                <c:ptCount val="10"/>
                <c:pt idx="0">
                  <c:v>81</c:v>
                </c:pt>
                <c:pt idx="1">
                  <c:v>80</c:v>
                </c:pt>
                <c:pt idx="2">
                  <c:v>78</c:v>
                </c:pt>
                <c:pt idx="3">
                  <c:v>75</c:v>
                </c:pt>
                <c:pt idx="4">
                  <c:v>70</c:v>
                </c:pt>
                <c:pt idx="5">
                  <c:v>67</c:v>
                </c:pt>
                <c:pt idx="6">
                  <c:v>66</c:v>
                </c:pt>
                <c:pt idx="7">
                  <c:v>65</c:v>
                </c:pt>
                <c:pt idx="8">
                  <c:v>62</c:v>
                </c:pt>
                <c:pt idx="9">
                  <c:v>60</c:v>
                </c:pt>
              </c:numCache>
            </c:numRef>
          </c:val>
        </c:ser>
        <c:dLbls>
          <c:showLegendKey val="0"/>
          <c:showVal val="0"/>
          <c:showCatName val="0"/>
          <c:showSerName val="0"/>
          <c:showPercent val="0"/>
          <c:showBubbleSize val="0"/>
        </c:dLbls>
        <c:gapWidth val="50"/>
        <c:axId val="239840416"/>
        <c:axId val="239834144"/>
      </c:barChart>
      <c:catAx>
        <c:axId val="239840416"/>
        <c:scaling>
          <c:orientation val="maxMin"/>
        </c:scaling>
        <c:delete val="0"/>
        <c:axPos val="l"/>
        <c:numFmt formatCode="General" sourceLinked="0"/>
        <c:majorTickMark val="out"/>
        <c:minorTickMark val="none"/>
        <c:tickLblPos val="nextTo"/>
        <c:txPr>
          <a:bodyPr/>
          <a:lstStyle/>
          <a:p>
            <a:pPr>
              <a:defRPr sz="800">
                <a:latin typeface="+mn-lt"/>
                <a:cs typeface="Arial" pitchFamily="34" charset="0"/>
              </a:defRPr>
            </a:pPr>
            <a:endParaRPr lang="en-US"/>
          </a:p>
        </c:txPr>
        <c:crossAx val="239834144"/>
        <c:crosses val="autoZero"/>
        <c:auto val="1"/>
        <c:lblAlgn val="ctr"/>
        <c:lblOffset val="100"/>
        <c:noMultiLvlLbl val="0"/>
      </c:catAx>
      <c:valAx>
        <c:axId val="239834144"/>
        <c:scaling>
          <c:orientation val="minMax"/>
          <c:max val="100"/>
          <c:min val="0"/>
        </c:scaling>
        <c:delete val="1"/>
        <c:axPos val="t"/>
        <c:numFmt formatCode="General" sourceLinked="1"/>
        <c:majorTickMark val="out"/>
        <c:minorTickMark val="none"/>
        <c:tickLblPos val="nextTo"/>
        <c:crossAx val="239840416"/>
        <c:crosses val="autoZero"/>
        <c:crossBetween val="between"/>
      </c:valAx>
    </c:plotArea>
    <c:plotVisOnly val="1"/>
    <c:dispBlanksAs val="gap"/>
    <c:showDLblsOverMax val="0"/>
  </c:chart>
  <c:spPr>
    <a:ln>
      <a:noFill/>
    </a:ln>
  </c:sp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53483452025175"/>
          <c:y val="0.19969917981072557"/>
          <c:w val="0.71777740144593916"/>
          <c:h val="0.39037022082018924"/>
        </c:manualLayout>
      </c:layout>
      <c:barChart>
        <c:barDir val="bar"/>
        <c:grouping val="percentStacked"/>
        <c:varyColors val="0"/>
        <c:ser>
          <c:idx val="0"/>
          <c:order val="0"/>
          <c:tx>
            <c:strRef>
              <c:f>Sheet1!$B$1</c:f>
              <c:strCache>
                <c:ptCount val="1"/>
                <c:pt idx="0">
                  <c:v>Oct-Dec</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Sheet1!$B$2:$B$7</c:f>
              <c:numCache>
                <c:formatCode>0%</c:formatCode>
                <c:ptCount val="1"/>
                <c:pt idx="0">
                  <c:v>0.23</c:v>
                </c:pt>
              </c:numCache>
            </c:numRef>
          </c:val>
        </c:ser>
        <c:ser>
          <c:idx val="1"/>
          <c:order val="1"/>
          <c:tx>
            <c:strRef>
              <c:f>Sheet1!$C$1</c:f>
              <c:strCache>
                <c:ptCount val="1"/>
                <c:pt idx="0">
                  <c:v>Jul-Sep</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Sheet1!$C$2:$C$7</c:f>
              <c:numCache>
                <c:formatCode>0%</c:formatCode>
                <c:ptCount val="1"/>
                <c:pt idx="0">
                  <c:v>0.3</c:v>
                </c:pt>
              </c:numCache>
            </c:numRef>
          </c:val>
        </c:ser>
        <c:ser>
          <c:idx val="2"/>
          <c:order val="2"/>
          <c:tx>
            <c:strRef>
              <c:f>Sheet1!$D$1</c:f>
              <c:strCache>
                <c:ptCount val="1"/>
                <c:pt idx="0">
                  <c:v>Apr-Jun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Sheet1!$D$2:$D$7</c:f>
              <c:numCache>
                <c:formatCode>0%</c:formatCode>
                <c:ptCount val="1"/>
                <c:pt idx="0">
                  <c:v>0.27</c:v>
                </c:pt>
              </c:numCache>
            </c:numRef>
          </c:val>
        </c:ser>
        <c:ser>
          <c:idx val="3"/>
          <c:order val="3"/>
          <c:tx>
            <c:strRef>
              <c:f>Sheet1!$E$1</c:f>
              <c:strCache>
                <c:ptCount val="1"/>
                <c:pt idx="0">
                  <c:v>Jan-Mar</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1"/>
                <c:pt idx="0">
                  <c:v>0-15</c:v>
                </c:pt>
              </c:strCache>
            </c:strRef>
          </c:cat>
          <c:val>
            <c:numRef>
              <c:f>Sheet1!$E$2:$E$7</c:f>
              <c:numCache>
                <c:formatCode>0%</c:formatCode>
                <c:ptCount val="1"/>
                <c:pt idx="0">
                  <c:v>0.2</c:v>
                </c:pt>
              </c:numCache>
            </c:numRef>
          </c:val>
        </c:ser>
        <c:dLbls>
          <c:showLegendKey val="0"/>
          <c:showVal val="0"/>
          <c:showCatName val="0"/>
          <c:showSerName val="0"/>
          <c:showPercent val="0"/>
          <c:showBubbleSize val="0"/>
        </c:dLbls>
        <c:gapWidth val="55"/>
        <c:overlap val="100"/>
        <c:axId val="243165144"/>
        <c:axId val="243167496"/>
      </c:barChart>
      <c:catAx>
        <c:axId val="243165144"/>
        <c:scaling>
          <c:orientation val="minMax"/>
        </c:scaling>
        <c:delete val="1"/>
        <c:axPos val="r"/>
        <c:numFmt formatCode="General" sourceLinked="0"/>
        <c:majorTickMark val="none"/>
        <c:minorTickMark val="none"/>
        <c:tickLblPos val="nextTo"/>
        <c:crossAx val="243167496"/>
        <c:crosses val="autoZero"/>
        <c:auto val="1"/>
        <c:lblAlgn val="ctr"/>
        <c:lblOffset val="100"/>
        <c:noMultiLvlLbl val="0"/>
      </c:catAx>
      <c:valAx>
        <c:axId val="243167496"/>
        <c:scaling>
          <c:orientation val="maxMin"/>
        </c:scaling>
        <c:delete val="1"/>
        <c:axPos val="b"/>
        <c:majorGridlines>
          <c:spPr>
            <a:ln>
              <a:noFill/>
            </a:ln>
          </c:spPr>
        </c:majorGridlines>
        <c:numFmt formatCode="0%" sourceLinked="1"/>
        <c:majorTickMark val="out"/>
        <c:minorTickMark val="none"/>
        <c:tickLblPos val="nextTo"/>
        <c:crossAx val="243165144"/>
        <c:crosses val="autoZero"/>
        <c:crossBetween val="between"/>
      </c:valAx>
    </c:plotArea>
    <c:plotVisOnly val="1"/>
    <c:dispBlanksAs val="gap"/>
    <c:showDLblsOverMax val="0"/>
  </c:chart>
  <c:spPr>
    <a:ln>
      <a:noFill/>
    </a:ln>
  </c:spPr>
  <c:txPr>
    <a:bodyPr/>
    <a:lstStyle/>
    <a:p>
      <a:pPr>
        <a:defRPr sz="1200"/>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0311562511295036"/>
          <c:y val="6.4341292963984276E-2"/>
          <c:w val="0.37431754358119312"/>
          <c:h val="0.91440685329253579"/>
        </c:manualLayout>
      </c:layout>
      <c:barChart>
        <c:barDir val="bar"/>
        <c:grouping val="clustered"/>
        <c:varyColors val="0"/>
        <c:ser>
          <c:idx val="0"/>
          <c:order val="0"/>
          <c:tx>
            <c:strRef>
              <c:f>Sheet1!$B$1</c:f>
              <c:strCache>
                <c:ptCount val="1"/>
                <c:pt idx="0">
                  <c:v>Series 3</c:v>
                </c:pt>
              </c:strCache>
            </c:strRef>
          </c:tx>
          <c:spPr>
            <a:solidFill>
              <a:schemeClr val="accent3"/>
            </a:solidFill>
          </c:spPr>
          <c:invertIfNegative val="0"/>
          <c:dLbls>
            <c:numFmt formatCode="General\%"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Beach holiday</c:v>
                </c:pt>
                <c:pt idx="1">
                  <c:v>City break </c:v>
                </c:pt>
                <c:pt idx="2">
                  <c:v>Visiting friends/relatives</c:v>
                </c:pt>
              </c:strCache>
            </c:strRef>
          </c:cat>
          <c:val>
            <c:numRef>
              <c:f>Sheet1!$B$2:$B$4</c:f>
              <c:numCache>
                <c:formatCode>General</c:formatCode>
                <c:ptCount val="3"/>
                <c:pt idx="0">
                  <c:v>80</c:v>
                </c:pt>
                <c:pt idx="1">
                  <c:v>77</c:v>
                </c:pt>
                <c:pt idx="2">
                  <c:v>76</c:v>
                </c:pt>
              </c:numCache>
            </c:numRef>
          </c:val>
        </c:ser>
        <c:dLbls>
          <c:showLegendKey val="0"/>
          <c:showVal val="0"/>
          <c:showCatName val="0"/>
          <c:showSerName val="0"/>
          <c:showPercent val="0"/>
          <c:showBubbleSize val="0"/>
        </c:dLbls>
        <c:gapWidth val="40"/>
        <c:axId val="240857568"/>
        <c:axId val="240851688"/>
      </c:barChart>
      <c:catAx>
        <c:axId val="240857568"/>
        <c:scaling>
          <c:orientation val="maxMin"/>
        </c:scaling>
        <c:delete val="0"/>
        <c:axPos val="l"/>
        <c:numFmt formatCode="General" sourceLinked="0"/>
        <c:majorTickMark val="out"/>
        <c:minorTickMark val="none"/>
        <c:tickLblPos val="nextTo"/>
        <c:txPr>
          <a:bodyPr/>
          <a:lstStyle/>
          <a:p>
            <a:pPr>
              <a:defRPr sz="1100">
                <a:latin typeface="+mn-lt"/>
                <a:cs typeface="Arial" pitchFamily="34" charset="0"/>
              </a:defRPr>
            </a:pPr>
            <a:endParaRPr lang="en-US"/>
          </a:p>
        </c:txPr>
        <c:crossAx val="240851688"/>
        <c:crosses val="autoZero"/>
        <c:auto val="1"/>
        <c:lblAlgn val="ctr"/>
        <c:lblOffset val="100"/>
        <c:noMultiLvlLbl val="0"/>
      </c:catAx>
      <c:valAx>
        <c:axId val="240851688"/>
        <c:scaling>
          <c:orientation val="minMax"/>
          <c:max val="100"/>
          <c:min val="0"/>
        </c:scaling>
        <c:delete val="1"/>
        <c:axPos val="t"/>
        <c:numFmt formatCode="General" sourceLinked="1"/>
        <c:majorTickMark val="out"/>
        <c:minorTickMark val="none"/>
        <c:tickLblPos val="nextTo"/>
        <c:crossAx val="240857568"/>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41024322235196E-2"/>
          <c:y val="5.3936172697679259E-2"/>
          <c:w val="0.94815897567776475"/>
          <c:h val="0.60585823280465978"/>
        </c:manualLayout>
      </c:layout>
      <c:barChart>
        <c:barDir val="col"/>
        <c:grouping val="clustered"/>
        <c:varyColors val="0"/>
        <c:ser>
          <c:idx val="0"/>
          <c:order val="0"/>
          <c:tx>
            <c:strRef>
              <c:f>Sheet1!$B$1</c:f>
              <c:strCache>
                <c:ptCount val="1"/>
                <c:pt idx="0">
                  <c:v>Series 1</c:v>
                </c:pt>
              </c:strCache>
            </c:strRef>
          </c:tx>
          <c:spPr>
            <a:solidFill>
              <a:schemeClr val="accent3"/>
            </a:solidFill>
          </c:spPr>
          <c:invertIfNegative val="0"/>
          <c:dLbls>
            <c:dLbl>
              <c:idx val="0"/>
              <c:tx>
                <c:rich>
                  <a:bodyPr/>
                  <a:lstStyle/>
                  <a:p>
                    <a:r>
                      <a:rPr lang="en-US" dirty="0" smtClean="0"/>
                      <a:t>28%</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dirty="0" smtClean="0"/>
                      <a:t>27%</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dirty="0" smtClean="0"/>
                      <a:t>26%</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Heritage/History</c:v>
                </c:pt>
                <c:pt idx="1">
                  <c:v>Famous Places</c:v>
                </c:pt>
                <c:pt idx="2">
                  <c:v>Culture</c:v>
                </c:pt>
              </c:strCache>
            </c:strRef>
          </c:cat>
          <c:val>
            <c:numRef>
              <c:f>Sheet1!$B$2:$B$4</c:f>
              <c:numCache>
                <c:formatCode>General</c:formatCode>
                <c:ptCount val="3"/>
                <c:pt idx="0">
                  <c:v>28</c:v>
                </c:pt>
                <c:pt idx="1">
                  <c:v>27</c:v>
                </c:pt>
                <c:pt idx="2">
                  <c:v>26</c:v>
                </c:pt>
              </c:numCache>
            </c:numRef>
          </c:val>
        </c:ser>
        <c:dLbls>
          <c:showLegendKey val="0"/>
          <c:showVal val="0"/>
          <c:showCatName val="0"/>
          <c:showSerName val="0"/>
          <c:showPercent val="0"/>
          <c:showBubbleSize val="0"/>
        </c:dLbls>
        <c:gapWidth val="150"/>
        <c:axId val="240856784"/>
        <c:axId val="240852080"/>
      </c:barChart>
      <c:catAx>
        <c:axId val="240856784"/>
        <c:scaling>
          <c:orientation val="minMax"/>
        </c:scaling>
        <c:delete val="0"/>
        <c:axPos val="b"/>
        <c:numFmt formatCode="General" sourceLinked="0"/>
        <c:majorTickMark val="out"/>
        <c:minorTickMark val="none"/>
        <c:tickLblPos val="nextTo"/>
        <c:txPr>
          <a:bodyPr/>
          <a:lstStyle/>
          <a:p>
            <a:pPr>
              <a:defRPr sz="900"/>
            </a:pPr>
            <a:endParaRPr lang="en-US"/>
          </a:p>
        </c:txPr>
        <c:crossAx val="240852080"/>
        <c:crosses val="autoZero"/>
        <c:auto val="1"/>
        <c:lblAlgn val="ctr"/>
        <c:lblOffset val="100"/>
        <c:noMultiLvlLbl val="0"/>
      </c:catAx>
      <c:valAx>
        <c:axId val="240852080"/>
        <c:scaling>
          <c:orientation val="minMax"/>
          <c:max val="40"/>
          <c:min val="0"/>
        </c:scaling>
        <c:delete val="1"/>
        <c:axPos val="l"/>
        <c:numFmt formatCode="General" sourceLinked="1"/>
        <c:majorTickMark val="out"/>
        <c:minorTickMark val="none"/>
        <c:tickLblPos val="nextTo"/>
        <c:crossAx val="240856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0.16806</cdr:x>
      <cdr:y>0.54477</cdr:y>
    </cdr:from>
    <cdr:to>
      <cdr:x>0.32986</cdr:x>
      <cdr:y>0.79765</cdr:y>
    </cdr:to>
    <cdr:sp macro="" textlink="">
      <cdr:nvSpPr>
        <cdr:cNvPr id="2" name="TextBox 1"/>
        <cdr:cNvSpPr txBox="1"/>
      </cdr:nvSpPr>
      <cdr:spPr>
        <a:xfrm xmlns:a="http://schemas.openxmlformats.org/drawingml/2006/main">
          <a:off x="475346"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Jan-Mar</a:t>
          </a:r>
          <a:endParaRPr lang="en-GB" sz="1200" dirty="0"/>
        </a:p>
      </cdr:txBody>
    </cdr:sp>
  </cdr:relSizeAnchor>
  <cdr:relSizeAnchor xmlns:cdr="http://schemas.openxmlformats.org/drawingml/2006/chartDrawing">
    <cdr:from>
      <cdr:x>0.39519</cdr:x>
      <cdr:y>0.54477</cdr:y>
    </cdr:from>
    <cdr:to>
      <cdr:x>0.55699</cdr:x>
      <cdr:y>0.79765</cdr:y>
    </cdr:to>
    <cdr:sp macro="" textlink="">
      <cdr:nvSpPr>
        <cdr:cNvPr id="3" name="TextBox 2"/>
        <cdr:cNvSpPr txBox="1"/>
      </cdr:nvSpPr>
      <cdr:spPr>
        <a:xfrm xmlns:a="http://schemas.openxmlformats.org/drawingml/2006/main">
          <a:off x="1117774"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Apr-Jun</a:t>
          </a:r>
          <a:endParaRPr lang="en-GB" sz="1200" dirty="0"/>
        </a:p>
      </cdr:txBody>
    </cdr:sp>
  </cdr:relSizeAnchor>
  <cdr:relSizeAnchor xmlns:cdr="http://schemas.openxmlformats.org/drawingml/2006/chartDrawing">
    <cdr:from>
      <cdr:x>0.6261</cdr:x>
      <cdr:y>0.54477</cdr:y>
    </cdr:from>
    <cdr:to>
      <cdr:x>0.78791</cdr:x>
      <cdr:y>0.79765</cdr:y>
    </cdr:to>
    <cdr:sp macro="" textlink="">
      <cdr:nvSpPr>
        <cdr:cNvPr id="4" name="TextBox 3"/>
        <cdr:cNvSpPr txBox="1"/>
      </cdr:nvSpPr>
      <cdr:spPr>
        <a:xfrm xmlns:a="http://schemas.openxmlformats.org/drawingml/2006/main">
          <a:off x="1770917"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Jul-Sept</a:t>
          </a:r>
          <a:endParaRPr lang="en-GB" sz="1200" dirty="0"/>
        </a:p>
      </cdr:txBody>
    </cdr:sp>
  </cdr:relSizeAnchor>
  <cdr:relSizeAnchor xmlns:cdr="http://schemas.openxmlformats.org/drawingml/2006/chartDrawing">
    <cdr:from>
      <cdr:x>0.77492</cdr:x>
      <cdr:y>0.54477</cdr:y>
    </cdr:from>
    <cdr:to>
      <cdr:x>0.93672</cdr:x>
      <cdr:y>0.79765</cdr:y>
    </cdr:to>
    <cdr:sp macro="" textlink="">
      <cdr:nvSpPr>
        <cdr:cNvPr id="5" name="TextBox 4"/>
        <cdr:cNvSpPr txBox="1"/>
      </cdr:nvSpPr>
      <cdr:spPr>
        <a:xfrm xmlns:a="http://schemas.openxmlformats.org/drawingml/2006/main">
          <a:off x="2191832"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Oct-Dec</a:t>
          </a:r>
          <a:endParaRPr lang="en-GB" sz="1200" dirty="0"/>
        </a:p>
      </cdr:txBody>
    </cdr:sp>
  </cdr:relSizeAnchor>
</c:userShapes>
</file>

<file path=ppt/drawings/drawing10.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0.27437</cdr:x>
      <cdr:y>0.58019</cdr:y>
    </cdr:from>
    <cdr:to>
      <cdr:x>0.68603</cdr:x>
      <cdr:y>0.67295</cdr:y>
    </cdr:to>
    <cdr:sp macro="" textlink="">
      <cdr:nvSpPr>
        <cdr:cNvPr id="2" name="TextBox 1"/>
        <cdr:cNvSpPr txBox="1"/>
      </cdr:nvSpPr>
      <cdr:spPr>
        <a:xfrm xmlns:a="http://schemas.openxmlformats.org/drawingml/2006/main">
          <a:off x="747829" y="1143953"/>
          <a:ext cx="1122040" cy="182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Beaches/coastline</a:t>
          </a:r>
          <a:endParaRPr lang="en-GB" sz="800" dirty="0"/>
        </a:p>
      </cdr:txBody>
    </cdr:sp>
  </cdr:relSizeAnchor>
  <cdr:relSizeAnchor xmlns:cdr="http://schemas.openxmlformats.org/drawingml/2006/chartDrawing">
    <cdr:from>
      <cdr:x>0.49898</cdr:x>
      <cdr:y>0.30886</cdr:y>
    </cdr:from>
    <cdr:to>
      <cdr:x>0.84098</cdr:x>
      <cdr:y>0.41063</cdr:y>
    </cdr:to>
    <cdr:sp macro="" textlink="">
      <cdr:nvSpPr>
        <cdr:cNvPr id="3" name="TextBox 1"/>
        <cdr:cNvSpPr txBox="1"/>
      </cdr:nvSpPr>
      <cdr:spPr>
        <a:xfrm xmlns:a="http://schemas.openxmlformats.org/drawingml/2006/main">
          <a:off x="1360047" y="608975"/>
          <a:ext cx="932171"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Other major cities</a:t>
          </a:r>
          <a:endParaRPr lang="en-GB" sz="800" dirty="0"/>
        </a:p>
      </cdr:txBody>
    </cdr:sp>
  </cdr:relSizeAnchor>
  <cdr:relSizeAnchor xmlns:cdr="http://schemas.openxmlformats.org/drawingml/2006/chartDrawing">
    <cdr:from>
      <cdr:x>0.16145</cdr:x>
      <cdr:y>0.1247</cdr:y>
    </cdr:from>
    <cdr:to>
      <cdr:x>0.57311</cdr:x>
      <cdr:y>0.29604</cdr:y>
    </cdr:to>
    <cdr:sp macro="" textlink="">
      <cdr:nvSpPr>
        <cdr:cNvPr id="4" name="TextBox 1"/>
        <cdr:cNvSpPr txBox="1"/>
      </cdr:nvSpPr>
      <cdr:spPr>
        <a:xfrm xmlns:a="http://schemas.openxmlformats.org/drawingml/2006/main">
          <a:off x="440048" y="245863"/>
          <a:ext cx="1122041" cy="337827"/>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Countryside/scenery</a:t>
          </a:r>
          <a:endParaRPr lang="en-GB" sz="800" dirty="0"/>
        </a:p>
      </cdr:txBody>
    </cdr:sp>
  </cdr:relSizeAnchor>
  <cdr:relSizeAnchor xmlns:cdr="http://schemas.openxmlformats.org/drawingml/2006/chartDrawing">
    <cdr:from>
      <cdr:x>0.12712</cdr:x>
      <cdr:y>0.31385</cdr:y>
    </cdr:from>
    <cdr:to>
      <cdr:x>0.46913</cdr:x>
      <cdr:y>0.41562</cdr:y>
    </cdr:to>
    <cdr:sp macro="" textlink="">
      <cdr:nvSpPr>
        <cdr:cNvPr id="5" name="TextBox 1"/>
        <cdr:cNvSpPr txBox="1"/>
      </cdr:nvSpPr>
      <cdr:spPr>
        <a:xfrm xmlns:a="http://schemas.openxmlformats.org/drawingml/2006/main">
          <a:off x="346475" y="618816"/>
          <a:ext cx="932199"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Rural towns</a:t>
          </a:r>
          <a:endParaRPr lang="en-GB" sz="800" dirty="0"/>
        </a:p>
      </cdr:txBody>
    </cdr:sp>
  </cdr:relSizeAnchor>
  <cdr:relSizeAnchor xmlns:cdr="http://schemas.openxmlformats.org/drawingml/2006/chartDrawing">
    <cdr:from>
      <cdr:x>0.52622</cdr:x>
      <cdr:y>0.09088</cdr:y>
    </cdr:from>
    <cdr:to>
      <cdr:x>1</cdr:x>
      <cdr:y>0.23388</cdr:y>
    </cdr:to>
    <cdr:sp macro="" textlink="">
      <cdr:nvSpPr>
        <cdr:cNvPr id="6" name="TextBox 1"/>
        <cdr:cNvSpPr txBox="1"/>
      </cdr:nvSpPr>
      <cdr:spPr>
        <a:xfrm xmlns:a="http://schemas.openxmlformats.org/drawingml/2006/main">
          <a:off x="1434290" y="179188"/>
          <a:ext cx="1291358" cy="281950"/>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Historical sites/ heritage</a:t>
          </a:r>
          <a:endParaRPr lang="en-GB" sz="800" dirty="0"/>
        </a:p>
      </cdr:txBody>
    </cdr:sp>
  </cdr:relSizeAnchor>
  <cdr:relSizeAnchor xmlns:cdr="http://schemas.openxmlformats.org/drawingml/2006/chartDrawing">
    <cdr:from>
      <cdr:x>0.11823</cdr:x>
      <cdr:y>0.23913</cdr:y>
    </cdr:from>
    <cdr:to>
      <cdr:x>0.50901</cdr:x>
      <cdr:y>0.31916</cdr:y>
    </cdr:to>
    <cdr:sp macro="" textlink="">
      <cdr:nvSpPr>
        <cdr:cNvPr id="7" name="TextBox 1"/>
        <cdr:cNvSpPr txBox="1"/>
      </cdr:nvSpPr>
      <cdr:spPr>
        <a:xfrm xmlns:a="http://schemas.openxmlformats.org/drawingml/2006/main">
          <a:off x="322246" y="471496"/>
          <a:ext cx="1065129" cy="1577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Attractions/ events</a:t>
          </a:r>
          <a:endParaRPr lang="en-GB" sz="800" dirty="0"/>
        </a:p>
      </cdr:txBody>
    </cdr:sp>
  </cdr:relSizeAnchor>
  <cdr:relSizeAnchor xmlns:cdr="http://schemas.openxmlformats.org/drawingml/2006/chartDrawing">
    <cdr:from>
      <cdr:x>0.40451</cdr:x>
      <cdr:y>0.51932</cdr:y>
    </cdr:from>
    <cdr:to>
      <cdr:x>0.81616</cdr:x>
      <cdr:y>0.61207</cdr:y>
    </cdr:to>
    <cdr:sp macro="" textlink="">
      <cdr:nvSpPr>
        <cdr:cNvPr id="8" name="TextBox 7"/>
        <cdr:cNvSpPr txBox="1"/>
      </cdr:nvSpPr>
      <cdr:spPr>
        <a:xfrm xmlns:a="http://schemas.openxmlformats.org/drawingml/2006/main">
          <a:off x="1102560" y="1023937"/>
          <a:ext cx="1122013" cy="182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Sporting events</a:t>
          </a:r>
          <a:endParaRPr lang="en-GB" sz="800" dirty="0"/>
        </a:p>
      </cdr:txBody>
    </cdr:sp>
  </cdr:relSizeAnchor>
  <cdr:relSizeAnchor xmlns:cdr="http://schemas.openxmlformats.org/drawingml/2006/chartDrawing">
    <cdr:from>
      <cdr:x>0.65186</cdr:x>
      <cdr:y>0.22463</cdr:y>
    </cdr:from>
    <cdr:to>
      <cdr:x>1</cdr:x>
      <cdr:y>0.3264</cdr:y>
    </cdr:to>
    <cdr:sp macro="" textlink="">
      <cdr:nvSpPr>
        <cdr:cNvPr id="9" name="TextBox 1"/>
        <cdr:cNvSpPr txBox="1"/>
      </cdr:nvSpPr>
      <cdr:spPr>
        <a:xfrm xmlns:a="http://schemas.openxmlformats.org/drawingml/2006/main">
          <a:off x="1776741" y="442904"/>
          <a:ext cx="948907"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Culture/traditions           </a:t>
          </a:r>
          <a:endParaRPr lang="en-GB" sz="800" dirty="0"/>
        </a:p>
      </cdr:txBody>
    </cdr:sp>
  </cdr:relSizeAnchor>
</c:userShapes>
</file>

<file path=ppt/drawings/drawing12.xml><?xml version="1.0" encoding="utf-8"?>
<c:userShapes xmlns:c="http://schemas.openxmlformats.org/drawingml/2006/chart">
  <cdr:relSizeAnchor xmlns:cdr="http://schemas.openxmlformats.org/drawingml/2006/chartDrawing">
    <cdr:from>
      <cdr:x>0.38661</cdr:x>
      <cdr:y>0.56087</cdr:y>
    </cdr:from>
    <cdr:to>
      <cdr:x>0.79827</cdr:x>
      <cdr:y>0.65363</cdr:y>
    </cdr:to>
    <cdr:sp macro="" textlink="">
      <cdr:nvSpPr>
        <cdr:cNvPr id="2" name="TextBox 1"/>
        <cdr:cNvSpPr txBox="1"/>
      </cdr:nvSpPr>
      <cdr:spPr>
        <a:xfrm xmlns:a="http://schemas.openxmlformats.org/drawingml/2006/main">
          <a:off x="1053775" y="1105849"/>
          <a:ext cx="1122040" cy="182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Beaches/coastline</a:t>
          </a:r>
          <a:endParaRPr lang="en-GB" sz="800" dirty="0"/>
        </a:p>
      </cdr:txBody>
    </cdr:sp>
  </cdr:relSizeAnchor>
  <cdr:relSizeAnchor xmlns:cdr="http://schemas.openxmlformats.org/drawingml/2006/chartDrawing">
    <cdr:from>
      <cdr:x>0.54352</cdr:x>
      <cdr:y>0.33157</cdr:y>
    </cdr:from>
    <cdr:to>
      <cdr:x>0.88552</cdr:x>
      <cdr:y>0.43334</cdr:y>
    </cdr:to>
    <cdr:sp macro="" textlink="">
      <cdr:nvSpPr>
        <cdr:cNvPr id="3" name="TextBox 1"/>
        <cdr:cNvSpPr txBox="1"/>
      </cdr:nvSpPr>
      <cdr:spPr>
        <a:xfrm xmlns:a="http://schemas.openxmlformats.org/drawingml/2006/main">
          <a:off x="1481445" y="653741"/>
          <a:ext cx="932172"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Other major cities</a:t>
          </a:r>
          <a:endParaRPr lang="en-GB" sz="800" dirty="0"/>
        </a:p>
      </cdr:txBody>
    </cdr:sp>
  </cdr:relSizeAnchor>
  <cdr:relSizeAnchor xmlns:cdr="http://schemas.openxmlformats.org/drawingml/2006/chartDrawing">
    <cdr:from>
      <cdr:x>0.24586</cdr:x>
      <cdr:y>0.09356</cdr:y>
    </cdr:from>
    <cdr:to>
      <cdr:x>0.65752</cdr:x>
      <cdr:y>0.23655</cdr:y>
    </cdr:to>
    <cdr:sp macro="" textlink="">
      <cdr:nvSpPr>
        <cdr:cNvPr id="4" name="TextBox 1"/>
        <cdr:cNvSpPr txBox="1"/>
      </cdr:nvSpPr>
      <cdr:spPr>
        <a:xfrm xmlns:a="http://schemas.openxmlformats.org/drawingml/2006/main">
          <a:off x="670123" y="184475"/>
          <a:ext cx="1122041" cy="281930"/>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Countryside/scenery</a:t>
          </a:r>
          <a:endParaRPr lang="en-GB" sz="800" dirty="0"/>
        </a:p>
      </cdr:txBody>
    </cdr:sp>
  </cdr:relSizeAnchor>
  <cdr:relSizeAnchor xmlns:cdr="http://schemas.openxmlformats.org/drawingml/2006/chartDrawing">
    <cdr:from>
      <cdr:x>0.23118</cdr:x>
      <cdr:y>0.19308</cdr:y>
    </cdr:from>
    <cdr:to>
      <cdr:x>0.57319</cdr:x>
      <cdr:y>0.29485</cdr:y>
    </cdr:to>
    <cdr:sp macro="" textlink="">
      <cdr:nvSpPr>
        <cdr:cNvPr id="5" name="TextBox 1"/>
        <cdr:cNvSpPr txBox="1"/>
      </cdr:nvSpPr>
      <cdr:spPr>
        <a:xfrm xmlns:a="http://schemas.openxmlformats.org/drawingml/2006/main">
          <a:off x="630126" y="380687"/>
          <a:ext cx="932199" cy="2006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Rural towns</a:t>
          </a:r>
          <a:endParaRPr lang="en-GB" sz="800" dirty="0"/>
        </a:p>
      </cdr:txBody>
    </cdr:sp>
  </cdr:relSizeAnchor>
  <cdr:relSizeAnchor xmlns:cdr="http://schemas.openxmlformats.org/drawingml/2006/chartDrawing">
    <cdr:from>
      <cdr:x>0.52622</cdr:x>
      <cdr:y>0</cdr:y>
    </cdr:from>
    <cdr:to>
      <cdr:x>1</cdr:x>
      <cdr:y>0.143</cdr:y>
    </cdr:to>
    <cdr:sp macro="" textlink="">
      <cdr:nvSpPr>
        <cdr:cNvPr id="6" name="TextBox 1"/>
        <cdr:cNvSpPr txBox="1"/>
      </cdr:nvSpPr>
      <cdr:spPr>
        <a:xfrm xmlns:a="http://schemas.openxmlformats.org/drawingml/2006/main">
          <a:off x="1434290" y="0"/>
          <a:ext cx="1291358" cy="28194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Historical sites/ heritage</a:t>
          </a:r>
          <a:endParaRPr lang="en-GB" sz="800" dirty="0"/>
        </a:p>
      </cdr:txBody>
    </cdr:sp>
  </cdr:relSizeAnchor>
  <cdr:relSizeAnchor xmlns:cdr="http://schemas.openxmlformats.org/drawingml/2006/chartDrawing">
    <cdr:from>
      <cdr:x>0.60922</cdr:x>
      <cdr:y>0.22947</cdr:y>
    </cdr:from>
    <cdr:to>
      <cdr:x>1</cdr:x>
      <cdr:y>0.3095</cdr:y>
    </cdr:to>
    <cdr:sp macro="" textlink="">
      <cdr:nvSpPr>
        <cdr:cNvPr id="7" name="TextBox 1"/>
        <cdr:cNvSpPr txBox="1"/>
      </cdr:nvSpPr>
      <cdr:spPr>
        <a:xfrm xmlns:a="http://schemas.openxmlformats.org/drawingml/2006/main">
          <a:off x="1660523" y="452437"/>
          <a:ext cx="1065125" cy="1577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Attractions/ events</a:t>
          </a:r>
          <a:endParaRPr lang="en-GB" sz="800" dirty="0"/>
        </a:p>
      </cdr:txBody>
    </cdr:sp>
  </cdr:relSizeAnchor>
  <cdr:relSizeAnchor xmlns:cdr="http://schemas.openxmlformats.org/drawingml/2006/chartDrawing">
    <cdr:from>
      <cdr:x>0.50586</cdr:x>
      <cdr:y>0.48068</cdr:y>
    </cdr:from>
    <cdr:to>
      <cdr:x>0.91751</cdr:x>
      <cdr:y>0.57343</cdr:y>
    </cdr:to>
    <cdr:sp macro="" textlink="">
      <cdr:nvSpPr>
        <cdr:cNvPr id="8" name="TextBox 7"/>
        <cdr:cNvSpPr txBox="1"/>
      </cdr:nvSpPr>
      <cdr:spPr>
        <a:xfrm xmlns:a="http://schemas.openxmlformats.org/drawingml/2006/main">
          <a:off x="1378804" y="947742"/>
          <a:ext cx="1122013" cy="18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Sporting events</a:t>
          </a:r>
          <a:endParaRPr lang="en-GB" sz="800" dirty="0"/>
        </a:p>
      </cdr:txBody>
    </cdr:sp>
  </cdr:relSizeAnchor>
  <cdr:relSizeAnchor xmlns:cdr="http://schemas.openxmlformats.org/drawingml/2006/chartDrawing">
    <cdr:from>
      <cdr:x>0.65186</cdr:x>
      <cdr:y>0.11256</cdr:y>
    </cdr:from>
    <cdr:to>
      <cdr:x>1</cdr:x>
      <cdr:y>0.21433</cdr:y>
    </cdr:to>
    <cdr:sp macro="" textlink="">
      <cdr:nvSpPr>
        <cdr:cNvPr id="9" name="TextBox 1"/>
        <cdr:cNvSpPr txBox="1"/>
      </cdr:nvSpPr>
      <cdr:spPr>
        <a:xfrm xmlns:a="http://schemas.openxmlformats.org/drawingml/2006/main">
          <a:off x="1776741" y="221928"/>
          <a:ext cx="948907"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Culture/traditions           </a:t>
          </a:r>
          <a:endParaRPr lang="en-GB" sz="8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0.17729</cdr:x>
      <cdr:y>0.67681</cdr:y>
    </cdr:from>
    <cdr:to>
      <cdr:x>0.58895</cdr:x>
      <cdr:y>0.76956</cdr:y>
    </cdr:to>
    <cdr:sp macro="" textlink="">
      <cdr:nvSpPr>
        <cdr:cNvPr id="2" name="TextBox 1"/>
        <cdr:cNvSpPr txBox="1"/>
      </cdr:nvSpPr>
      <cdr:spPr>
        <a:xfrm xmlns:a="http://schemas.openxmlformats.org/drawingml/2006/main">
          <a:off x="483241" y="1334452"/>
          <a:ext cx="1122037" cy="182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Beaches/coastline</a:t>
          </a:r>
          <a:endParaRPr lang="en-GB" sz="800" dirty="0"/>
        </a:p>
      </cdr:txBody>
    </cdr:sp>
  </cdr:relSizeAnchor>
  <cdr:relSizeAnchor xmlns:cdr="http://schemas.openxmlformats.org/drawingml/2006/chartDrawing">
    <cdr:from>
      <cdr:x>0.30263</cdr:x>
      <cdr:y>0.42335</cdr:y>
    </cdr:from>
    <cdr:to>
      <cdr:x>0.64463</cdr:x>
      <cdr:y>0.52512</cdr:y>
    </cdr:to>
    <cdr:sp macro="" textlink="">
      <cdr:nvSpPr>
        <cdr:cNvPr id="3" name="TextBox 1"/>
        <cdr:cNvSpPr txBox="1"/>
      </cdr:nvSpPr>
      <cdr:spPr>
        <a:xfrm xmlns:a="http://schemas.openxmlformats.org/drawingml/2006/main">
          <a:off x="824854" y="834707"/>
          <a:ext cx="932181" cy="2006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Other major cities</a:t>
          </a:r>
          <a:endParaRPr lang="en-GB" sz="800" dirty="0"/>
        </a:p>
      </cdr:txBody>
    </cdr:sp>
  </cdr:relSizeAnchor>
  <cdr:relSizeAnchor xmlns:cdr="http://schemas.openxmlformats.org/drawingml/2006/chartDrawing">
    <cdr:from>
      <cdr:x>0.34119</cdr:x>
      <cdr:y>0.32061</cdr:y>
    </cdr:from>
    <cdr:to>
      <cdr:x>0.75285</cdr:x>
      <cdr:y>0.46361</cdr:y>
    </cdr:to>
    <cdr:sp macro="" textlink="">
      <cdr:nvSpPr>
        <cdr:cNvPr id="4" name="TextBox 1"/>
        <cdr:cNvSpPr txBox="1"/>
      </cdr:nvSpPr>
      <cdr:spPr>
        <a:xfrm xmlns:a="http://schemas.openxmlformats.org/drawingml/2006/main">
          <a:off x="929959" y="632142"/>
          <a:ext cx="1122037" cy="281940"/>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Countryside/scenery</a:t>
          </a:r>
          <a:endParaRPr lang="en-GB" sz="800" dirty="0"/>
        </a:p>
      </cdr:txBody>
    </cdr:sp>
  </cdr:relSizeAnchor>
  <cdr:relSizeAnchor xmlns:cdr="http://schemas.openxmlformats.org/drawingml/2006/chartDrawing">
    <cdr:from>
      <cdr:x>0.24695</cdr:x>
      <cdr:y>0.51675</cdr:y>
    </cdr:from>
    <cdr:to>
      <cdr:x>0.58895</cdr:x>
      <cdr:y>0.61852</cdr:y>
    </cdr:to>
    <cdr:sp macro="" textlink="">
      <cdr:nvSpPr>
        <cdr:cNvPr id="5" name="TextBox 1"/>
        <cdr:cNvSpPr txBox="1"/>
      </cdr:nvSpPr>
      <cdr:spPr>
        <a:xfrm xmlns:a="http://schemas.openxmlformats.org/drawingml/2006/main">
          <a:off x="673097" y="1018857"/>
          <a:ext cx="932181" cy="2006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Rural towns</a:t>
          </a:r>
          <a:endParaRPr lang="en-GB" sz="800" dirty="0"/>
        </a:p>
      </cdr:txBody>
    </cdr:sp>
  </cdr:relSizeAnchor>
  <cdr:relSizeAnchor xmlns:cdr="http://schemas.openxmlformats.org/drawingml/2006/chartDrawing">
    <cdr:from>
      <cdr:x>0.11517</cdr:x>
      <cdr:y>0.21643</cdr:y>
    </cdr:from>
    <cdr:to>
      <cdr:x>0.58895</cdr:x>
      <cdr:y>0.35942</cdr:y>
    </cdr:to>
    <cdr:sp macro="" textlink="">
      <cdr:nvSpPr>
        <cdr:cNvPr id="6" name="TextBox 1"/>
        <cdr:cNvSpPr txBox="1"/>
      </cdr:nvSpPr>
      <cdr:spPr>
        <a:xfrm xmlns:a="http://schemas.openxmlformats.org/drawingml/2006/main">
          <a:off x="313918" y="426720"/>
          <a:ext cx="1291360" cy="281940"/>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Historical sites/ heritage</a:t>
          </a:r>
          <a:endParaRPr lang="en-GB" sz="800" dirty="0"/>
        </a:p>
      </cdr:txBody>
    </cdr:sp>
  </cdr:relSizeAnchor>
  <cdr:relSizeAnchor xmlns:cdr="http://schemas.openxmlformats.org/drawingml/2006/chartDrawing">
    <cdr:from>
      <cdr:x>0.04659</cdr:x>
      <cdr:y>0.32126</cdr:y>
    </cdr:from>
    <cdr:to>
      <cdr:x>0.36073</cdr:x>
      <cdr:y>0.41884</cdr:y>
    </cdr:to>
    <cdr:sp macro="" textlink="">
      <cdr:nvSpPr>
        <cdr:cNvPr id="7" name="TextBox 1"/>
        <cdr:cNvSpPr txBox="1"/>
      </cdr:nvSpPr>
      <cdr:spPr>
        <a:xfrm xmlns:a="http://schemas.openxmlformats.org/drawingml/2006/main">
          <a:off x="126998" y="633411"/>
          <a:ext cx="856212" cy="1924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Attractions/ events</a:t>
          </a:r>
          <a:endParaRPr lang="en-GB" sz="800" dirty="0"/>
        </a:p>
      </cdr:txBody>
    </cdr:sp>
  </cdr:relSizeAnchor>
  <cdr:relSizeAnchor xmlns:cdr="http://schemas.openxmlformats.org/drawingml/2006/chartDrawing">
    <cdr:from>
      <cdr:x>0.32065</cdr:x>
      <cdr:y>0.58696</cdr:y>
    </cdr:from>
    <cdr:to>
      <cdr:x>0.7323</cdr:x>
      <cdr:y>0.67971</cdr:y>
    </cdr:to>
    <cdr:sp macro="" textlink="">
      <cdr:nvSpPr>
        <cdr:cNvPr id="8" name="TextBox 7"/>
        <cdr:cNvSpPr txBox="1"/>
      </cdr:nvSpPr>
      <cdr:spPr>
        <a:xfrm xmlns:a="http://schemas.openxmlformats.org/drawingml/2006/main">
          <a:off x="873966" y="1157287"/>
          <a:ext cx="1122037" cy="182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Sporting events</a:t>
          </a:r>
          <a:endParaRPr lang="en-GB" sz="800" dirty="0"/>
        </a:p>
      </cdr:txBody>
    </cdr:sp>
  </cdr:relSizeAnchor>
  <cdr:relSizeAnchor xmlns:cdr="http://schemas.openxmlformats.org/drawingml/2006/chartDrawing">
    <cdr:from>
      <cdr:x>0.4946</cdr:x>
      <cdr:y>0.2913</cdr:y>
    </cdr:from>
    <cdr:to>
      <cdr:x>0.84274</cdr:x>
      <cdr:y>0.39308</cdr:y>
    </cdr:to>
    <cdr:sp macro="" textlink="">
      <cdr:nvSpPr>
        <cdr:cNvPr id="9" name="TextBox 1"/>
        <cdr:cNvSpPr txBox="1"/>
      </cdr:nvSpPr>
      <cdr:spPr>
        <a:xfrm xmlns:a="http://schemas.openxmlformats.org/drawingml/2006/main">
          <a:off x="1348103" y="574357"/>
          <a:ext cx="948920" cy="2006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Culture/traditions           </a:t>
          </a:r>
          <a:endParaRPr lang="en-GB" sz="800" dirty="0"/>
        </a:p>
      </cdr:txBody>
    </cdr:sp>
  </cdr:relSizeAnchor>
</c:userShapes>
</file>

<file path=ppt/drawings/drawing14.xml><?xml version="1.0" encoding="utf-8"?>
<c:userShapes xmlns:c="http://schemas.openxmlformats.org/drawingml/2006/chart">
  <cdr:relSizeAnchor xmlns:cdr="http://schemas.openxmlformats.org/drawingml/2006/chartDrawing">
    <cdr:from>
      <cdr:x>0.29519</cdr:x>
      <cdr:y>0.5657</cdr:y>
    </cdr:from>
    <cdr:to>
      <cdr:x>0.70685</cdr:x>
      <cdr:y>0.65846</cdr:y>
    </cdr:to>
    <cdr:sp macro="" textlink="">
      <cdr:nvSpPr>
        <cdr:cNvPr id="2" name="TextBox 1"/>
        <cdr:cNvSpPr txBox="1"/>
      </cdr:nvSpPr>
      <cdr:spPr>
        <a:xfrm xmlns:a="http://schemas.openxmlformats.org/drawingml/2006/main">
          <a:off x="804582" y="1115378"/>
          <a:ext cx="1122040" cy="1828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Beaches/coastline</a:t>
          </a:r>
          <a:endParaRPr lang="en-GB" sz="800" dirty="0"/>
        </a:p>
      </cdr:txBody>
    </cdr:sp>
  </cdr:relSizeAnchor>
  <cdr:relSizeAnchor xmlns:cdr="http://schemas.openxmlformats.org/drawingml/2006/chartDrawing">
    <cdr:from>
      <cdr:x>0.5575</cdr:x>
      <cdr:y>0.31708</cdr:y>
    </cdr:from>
    <cdr:to>
      <cdr:x>0.8995</cdr:x>
      <cdr:y>0.41885</cdr:y>
    </cdr:to>
    <cdr:sp macro="" textlink="">
      <cdr:nvSpPr>
        <cdr:cNvPr id="3" name="TextBox 1"/>
        <cdr:cNvSpPr txBox="1"/>
      </cdr:nvSpPr>
      <cdr:spPr>
        <a:xfrm xmlns:a="http://schemas.openxmlformats.org/drawingml/2006/main">
          <a:off x="1519544" y="625173"/>
          <a:ext cx="932172" cy="2006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Other major cities</a:t>
          </a:r>
          <a:endParaRPr lang="en-GB" sz="800" dirty="0"/>
        </a:p>
      </cdr:txBody>
    </cdr:sp>
  </cdr:relSizeAnchor>
  <cdr:relSizeAnchor xmlns:cdr="http://schemas.openxmlformats.org/drawingml/2006/chartDrawing">
    <cdr:from>
      <cdr:x>0.21441</cdr:x>
      <cdr:y>0.06518</cdr:y>
    </cdr:from>
    <cdr:to>
      <cdr:x>0.62607</cdr:x>
      <cdr:y>0.20817</cdr:y>
    </cdr:to>
    <cdr:sp macro="" textlink="">
      <cdr:nvSpPr>
        <cdr:cNvPr id="4" name="TextBox 1"/>
        <cdr:cNvSpPr txBox="1"/>
      </cdr:nvSpPr>
      <cdr:spPr>
        <a:xfrm xmlns:a="http://schemas.openxmlformats.org/drawingml/2006/main">
          <a:off x="584403" y="128513"/>
          <a:ext cx="1122040" cy="281930"/>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Countryside/scenery</a:t>
          </a:r>
          <a:endParaRPr lang="en-GB" sz="800" dirty="0"/>
        </a:p>
      </cdr:txBody>
    </cdr:sp>
  </cdr:relSizeAnchor>
  <cdr:relSizeAnchor xmlns:cdr="http://schemas.openxmlformats.org/drawingml/2006/chartDrawing">
    <cdr:from>
      <cdr:x>0.18227</cdr:x>
      <cdr:y>0.23656</cdr:y>
    </cdr:from>
    <cdr:to>
      <cdr:x>0.52428</cdr:x>
      <cdr:y>0.33833</cdr:y>
    </cdr:to>
    <cdr:sp macro="" textlink="">
      <cdr:nvSpPr>
        <cdr:cNvPr id="5" name="TextBox 1"/>
        <cdr:cNvSpPr txBox="1"/>
      </cdr:nvSpPr>
      <cdr:spPr>
        <a:xfrm xmlns:a="http://schemas.openxmlformats.org/drawingml/2006/main">
          <a:off x="496801" y="466416"/>
          <a:ext cx="932199"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Rural towns</a:t>
          </a:r>
          <a:endParaRPr lang="en-GB" sz="800" dirty="0"/>
        </a:p>
      </cdr:txBody>
    </cdr:sp>
  </cdr:relSizeAnchor>
  <cdr:relSizeAnchor xmlns:cdr="http://schemas.openxmlformats.org/drawingml/2006/chartDrawing">
    <cdr:from>
      <cdr:x>0.52622</cdr:x>
      <cdr:y>0</cdr:y>
    </cdr:from>
    <cdr:to>
      <cdr:x>1</cdr:x>
      <cdr:y>0.143</cdr:y>
    </cdr:to>
    <cdr:sp macro="" textlink="">
      <cdr:nvSpPr>
        <cdr:cNvPr id="6" name="TextBox 1"/>
        <cdr:cNvSpPr txBox="1"/>
      </cdr:nvSpPr>
      <cdr:spPr>
        <a:xfrm xmlns:a="http://schemas.openxmlformats.org/drawingml/2006/main">
          <a:off x="1434290" y="0"/>
          <a:ext cx="1291358" cy="28194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Historical sites/ heritage</a:t>
          </a:r>
          <a:endParaRPr lang="en-GB" sz="800" dirty="0"/>
        </a:p>
      </cdr:txBody>
    </cdr:sp>
  </cdr:relSizeAnchor>
  <cdr:relSizeAnchor xmlns:cdr="http://schemas.openxmlformats.org/drawingml/2006/chartDrawing">
    <cdr:from>
      <cdr:x>0.55125</cdr:x>
      <cdr:y>0.21498</cdr:y>
    </cdr:from>
    <cdr:to>
      <cdr:x>0.94203</cdr:x>
      <cdr:y>0.29501</cdr:y>
    </cdr:to>
    <cdr:sp macro="" textlink="">
      <cdr:nvSpPr>
        <cdr:cNvPr id="7" name="TextBox 1"/>
        <cdr:cNvSpPr txBox="1"/>
      </cdr:nvSpPr>
      <cdr:spPr>
        <a:xfrm xmlns:a="http://schemas.openxmlformats.org/drawingml/2006/main">
          <a:off x="1502525" y="423865"/>
          <a:ext cx="1065129" cy="15779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Attractions/ events</a:t>
          </a:r>
          <a:endParaRPr lang="en-GB" sz="800" dirty="0"/>
        </a:p>
      </cdr:txBody>
    </cdr:sp>
  </cdr:relSizeAnchor>
  <cdr:relSizeAnchor xmlns:cdr="http://schemas.openxmlformats.org/drawingml/2006/chartDrawing">
    <cdr:from>
      <cdr:x>0.44995</cdr:x>
      <cdr:y>0.48067</cdr:y>
    </cdr:from>
    <cdr:to>
      <cdr:x>0.8616</cdr:x>
      <cdr:y>0.57342</cdr:y>
    </cdr:to>
    <cdr:sp macro="" textlink="">
      <cdr:nvSpPr>
        <cdr:cNvPr id="8" name="TextBox 7"/>
        <cdr:cNvSpPr txBox="1"/>
      </cdr:nvSpPr>
      <cdr:spPr>
        <a:xfrm xmlns:a="http://schemas.openxmlformats.org/drawingml/2006/main">
          <a:off x="1226396" y="947729"/>
          <a:ext cx="1122013" cy="18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Sporting events</a:t>
          </a:r>
          <a:endParaRPr lang="en-GB" sz="800" dirty="0"/>
        </a:p>
      </cdr:txBody>
    </cdr:sp>
  </cdr:relSizeAnchor>
  <cdr:relSizeAnchor xmlns:cdr="http://schemas.openxmlformats.org/drawingml/2006/chartDrawing">
    <cdr:from>
      <cdr:x>0.65186</cdr:x>
      <cdr:y>0.11256</cdr:y>
    </cdr:from>
    <cdr:to>
      <cdr:x>1</cdr:x>
      <cdr:y>0.21433</cdr:y>
    </cdr:to>
    <cdr:sp macro="" textlink="">
      <cdr:nvSpPr>
        <cdr:cNvPr id="9" name="TextBox 1"/>
        <cdr:cNvSpPr txBox="1"/>
      </cdr:nvSpPr>
      <cdr:spPr>
        <a:xfrm xmlns:a="http://schemas.openxmlformats.org/drawingml/2006/main">
          <a:off x="1776741" y="221928"/>
          <a:ext cx="948907"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Culture/traditions           </a:t>
          </a:r>
          <a:endParaRPr lang="en-GB" sz="800" dirty="0"/>
        </a:p>
      </cdr:txBody>
    </cdr:sp>
  </cdr:relSizeAnchor>
</c:userShapes>
</file>

<file path=ppt/drawings/drawing15.xml><?xml version="1.0" encoding="utf-8"?>
<c:userShapes xmlns:c="http://schemas.openxmlformats.org/drawingml/2006/chart">
  <cdr:relSizeAnchor xmlns:cdr="http://schemas.openxmlformats.org/drawingml/2006/chartDrawing">
    <cdr:from>
      <cdr:x>0.27328</cdr:x>
      <cdr:y>0.52705</cdr:y>
    </cdr:from>
    <cdr:to>
      <cdr:x>0.68494</cdr:x>
      <cdr:y>0.6198</cdr:y>
    </cdr:to>
    <cdr:sp macro="" textlink="">
      <cdr:nvSpPr>
        <cdr:cNvPr id="2" name="TextBox 1"/>
        <cdr:cNvSpPr txBox="1"/>
      </cdr:nvSpPr>
      <cdr:spPr>
        <a:xfrm xmlns:a="http://schemas.openxmlformats.org/drawingml/2006/main">
          <a:off x="744864" y="1039174"/>
          <a:ext cx="1122040" cy="18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Beaches/coastline</a:t>
          </a:r>
          <a:endParaRPr lang="en-GB" sz="800" dirty="0"/>
        </a:p>
      </cdr:txBody>
    </cdr:sp>
  </cdr:relSizeAnchor>
  <cdr:relSizeAnchor xmlns:cdr="http://schemas.openxmlformats.org/drawingml/2006/chartDrawing">
    <cdr:from>
      <cdr:x>0.50027</cdr:x>
      <cdr:y>0.32576</cdr:y>
    </cdr:from>
    <cdr:to>
      <cdr:x>0.84227</cdr:x>
      <cdr:y>0.42753</cdr:y>
    </cdr:to>
    <cdr:sp macro="" textlink="">
      <cdr:nvSpPr>
        <cdr:cNvPr id="3" name="TextBox 1"/>
        <cdr:cNvSpPr txBox="1"/>
      </cdr:nvSpPr>
      <cdr:spPr>
        <a:xfrm xmlns:a="http://schemas.openxmlformats.org/drawingml/2006/main">
          <a:off x="1363562" y="642301"/>
          <a:ext cx="932171"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Other major cities</a:t>
          </a:r>
          <a:endParaRPr lang="en-GB" sz="800" dirty="0"/>
        </a:p>
      </cdr:txBody>
    </cdr:sp>
  </cdr:relSizeAnchor>
  <cdr:relSizeAnchor xmlns:cdr="http://schemas.openxmlformats.org/drawingml/2006/chartDrawing">
    <cdr:from>
      <cdr:x>0.24874</cdr:x>
      <cdr:y>0.06517</cdr:y>
    </cdr:from>
    <cdr:to>
      <cdr:x>0.6604</cdr:x>
      <cdr:y>0.20817</cdr:y>
    </cdr:to>
    <cdr:sp macro="" textlink="">
      <cdr:nvSpPr>
        <cdr:cNvPr id="4" name="TextBox 1"/>
        <cdr:cNvSpPr txBox="1"/>
      </cdr:nvSpPr>
      <cdr:spPr>
        <a:xfrm xmlns:a="http://schemas.openxmlformats.org/drawingml/2006/main">
          <a:off x="677982" y="128503"/>
          <a:ext cx="1122040" cy="28194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Countryside/scenery</a:t>
          </a:r>
          <a:endParaRPr lang="en-GB" sz="800" dirty="0"/>
        </a:p>
      </cdr:txBody>
    </cdr:sp>
  </cdr:relSizeAnchor>
  <cdr:relSizeAnchor xmlns:cdr="http://schemas.openxmlformats.org/drawingml/2006/chartDrawing">
    <cdr:from>
      <cdr:x>0.21903</cdr:x>
      <cdr:y>0.17532</cdr:y>
    </cdr:from>
    <cdr:to>
      <cdr:x>0.56103</cdr:x>
      <cdr:y>0.27709</cdr:y>
    </cdr:to>
    <cdr:sp macro="" textlink="">
      <cdr:nvSpPr>
        <cdr:cNvPr id="5" name="TextBox 1"/>
        <cdr:cNvSpPr txBox="1"/>
      </cdr:nvSpPr>
      <cdr:spPr>
        <a:xfrm xmlns:a="http://schemas.openxmlformats.org/drawingml/2006/main">
          <a:off x="597010" y="345678"/>
          <a:ext cx="932171"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Rural towns</a:t>
          </a:r>
          <a:endParaRPr lang="en-GB" sz="800" dirty="0"/>
        </a:p>
      </cdr:txBody>
    </cdr:sp>
  </cdr:relSizeAnchor>
  <cdr:relSizeAnchor xmlns:cdr="http://schemas.openxmlformats.org/drawingml/2006/chartDrawing">
    <cdr:from>
      <cdr:x>0.52967</cdr:x>
      <cdr:y>0.03829</cdr:y>
    </cdr:from>
    <cdr:to>
      <cdr:x>0.99891</cdr:x>
      <cdr:y>0.18128</cdr:y>
    </cdr:to>
    <cdr:sp macro="" textlink="">
      <cdr:nvSpPr>
        <cdr:cNvPr id="6" name="TextBox 1"/>
        <cdr:cNvSpPr txBox="1"/>
      </cdr:nvSpPr>
      <cdr:spPr>
        <a:xfrm xmlns:a="http://schemas.openxmlformats.org/drawingml/2006/main">
          <a:off x="1443688" y="75505"/>
          <a:ext cx="1278995" cy="281929"/>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Historical sites/ heritage</a:t>
          </a:r>
          <a:endParaRPr lang="en-GB" sz="800" dirty="0"/>
        </a:p>
      </cdr:txBody>
    </cdr:sp>
  </cdr:relSizeAnchor>
  <cdr:relSizeAnchor xmlns:cdr="http://schemas.openxmlformats.org/drawingml/2006/chartDrawing">
    <cdr:from>
      <cdr:x>0.44944</cdr:x>
      <cdr:y>0.23913</cdr:y>
    </cdr:from>
    <cdr:to>
      <cdr:x>1</cdr:x>
      <cdr:y>0.34058</cdr:y>
    </cdr:to>
    <cdr:sp macro="" textlink="">
      <cdr:nvSpPr>
        <cdr:cNvPr id="7" name="TextBox 1"/>
        <cdr:cNvSpPr txBox="1"/>
      </cdr:nvSpPr>
      <cdr:spPr>
        <a:xfrm xmlns:a="http://schemas.openxmlformats.org/drawingml/2006/main">
          <a:off x="1225009" y="471494"/>
          <a:ext cx="1500639" cy="2000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Attractions/ events</a:t>
          </a:r>
          <a:endParaRPr lang="en-GB" sz="800" dirty="0"/>
        </a:p>
      </cdr:txBody>
    </cdr:sp>
  </cdr:relSizeAnchor>
  <cdr:relSizeAnchor xmlns:cdr="http://schemas.openxmlformats.org/drawingml/2006/chartDrawing">
    <cdr:from>
      <cdr:x>0.27328</cdr:x>
      <cdr:y>0.59662</cdr:y>
    </cdr:from>
    <cdr:to>
      <cdr:x>0.68493</cdr:x>
      <cdr:y>0.68937</cdr:y>
    </cdr:to>
    <cdr:sp macro="" textlink="">
      <cdr:nvSpPr>
        <cdr:cNvPr id="8" name="TextBox 7"/>
        <cdr:cNvSpPr txBox="1"/>
      </cdr:nvSpPr>
      <cdr:spPr>
        <a:xfrm xmlns:a="http://schemas.openxmlformats.org/drawingml/2006/main">
          <a:off x="744877" y="1176344"/>
          <a:ext cx="1122013" cy="18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Sporting events</a:t>
          </a:r>
          <a:endParaRPr lang="en-GB" sz="800" dirty="0"/>
        </a:p>
      </cdr:txBody>
    </cdr:sp>
  </cdr:relSizeAnchor>
  <cdr:relSizeAnchor xmlns:cdr="http://schemas.openxmlformats.org/drawingml/2006/chartDrawing">
    <cdr:from>
      <cdr:x>0.65077</cdr:x>
      <cdr:y>0.13667</cdr:y>
    </cdr:from>
    <cdr:to>
      <cdr:x>0.99891</cdr:x>
      <cdr:y>0.23845</cdr:y>
    </cdr:to>
    <cdr:sp macro="" textlink="">
      <cdr:nvSpPr>
        <cdr:cNvPr id="9" name="TextBox 1"/>
        <cdr:cNvSpPr txBox="1"/>
      </cdr:nvSpPr>
      <cdr:spPr>
        <a:xfrm xmlns:a="http://schemas.openxmlformats.org/drawingml/2006/main">
          <a:off x="1773776" y="269478"/>
          <a:ext cx="948907" cy="2006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Culture/traditions           </a:t>
          </a:r>
          <a:endParaRPr lang="en-GB" sz="800" dirty="0"/>
        </a:p>
      </cdr:txBody>
    </cdr:sp>
  </cdr:relSizeAnchor>
</c:userShapes>
</file>

<file path=ppt/drawings/drawing16.xml><?xml version="1.0" encoding="utf-8"?>
<c:userShapes xmlns:c="http://schemas.openxmlformats.org/drawingml/2006/chart">
  <cdr:relSizeAnchor xmlns:cdr="http://schemas.openxmlformats.org/drawingml/2006/chartDrawing">
    <cdr:from>
      <cdr:x>0.31059</cdr:x>
      <cdr:y>0.60145</cdr:y>
    </cdr:from>
    <cdr:to>
      <cdr:x>0.72225</cdr:x>
      <cdr:y>0.6942</cdr:y>
    </cdr:to>
    <cdr:sp macro="" textlink="">
      <cdr:nvSpPr>
        <cdr:cNvPr id="2" name="TextBox 1"/>
        <cdr:cNvSpPr txBox="1"/>
      </cdr:nvSpPr>
      <cdr:spPr>
        <a:xfrm xmlns:a="http://schemas.openxmlformats.org/drawingml/2006/main">
          <a:off x="846566" y="1185858"/>
          <a:ext cx="1122040" cy="18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Beaches/coastline</a:t>
          </a:r>
          <a:endParaRPr lang="en-GB" sz="800" dirty="0"/>
        </a:p>
      </cdr:txBody>
    </cdr:sp>
  </cdr:relSizeAnchor>
  <cdr:relSizeAnchor xmlns:cdr="http://schemas.openxmlformats.org/drawingml/2006/chartDrawing">
    <cdr:from>
      <cdr:x>0.30167</cdr:x>
      <cdr:y>0.45169</cdr:y>
    </cdr:from>
    <cdr:to>
      <cdr:x>0.64367</cdr:x>
      <cdr:y>0.55346</cdr:y>
    </cdr:to>
    <cdr:sp macro="" textlink="">
      <cdr:nvSpPr>
        <cdr:cNvPr id="3" name="TextBox 1"/>
        <cdr:cNvSpPr txBox="1"/>
      </cdr:nvSpPr>
      <cdr:spPr>
        <a:xfrm xmlns:a="http://schemas.openxmlformats.org/drawingml/2006/main">
          <a:off x="822235" y="890579"/>
          <a:ext cx="932171"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dirty="0" smtClean="0"/>
            <a:t>Other major cities</a:t>
          </a:r>
          <a:endParaRPr lang="en-GB" sz="800" dirty="0"/>
        </a:p>
      </cdr:txBody>
    </cdr:sp>
  </cdr:relSizeAnchor>
  <cdr:relSizeAnchor xmlns:cdr="http://schemas.openxmlformats.org/drawingml/2006/chartDrawing">
    <cdr:from>
      <cdr:x>0.40637</cdr:x>
      <cdr:y>0.02239</cdr:y>
    </cdr:from>
    <cdr:to>
      <cdr:x>0.81803</cdr:x>
      <cdr:y>0.16539</cdr:y>
    </cdr:to>
    <cdr:sp macro="" textlink="">
      <cdr:nvSpPr>
        <cdr:cNvPr id="4" name="TextBox 1"/>
        <cdr:cNvSpPr txBox="1"/>
      </cdr:nvSpPr>
      <cdr:spPr>
        <a:xfrm xmlns:a="http://schemas.openxmlformats.org/drawingml/2006/main">
          <a:off x="1107626" y="44152"/>
          <a:ext cx="1122040" cy="28194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Countryside/scenery</a:t>
          </a:r>
          <a:endParaRPr lang="en-GB" sz="800" dirty="0"/>
        </a:p>
      </cdr:txBody>
    </cdr:sp>
  </cdr:relSizeAnchor>
  <cdr:relSizeAnchor xmlns:cdr="http://schemas.openxmlformats.org/drawingml/2006/chartDrawing">
    <cdr:from>
      <cdr:x>0.22218</cdr:x>
      <cdr:y>0.19308</cdr:y>
    </cdr:from>
    <cdr:to>
      <cdr:x>0.56418</cdr:x>
      <cdr:y>0.29485</cdr:y>
    </cdr:to>
    <cdr:sp macro="" textlink="">
      <cdr:nvSpPr>
        <cdr:cNvPr id="5" name="TextBox 1"/>
        <cdr:cNvSpPr txBox="1"/>
      </cdr:nvSpPr>
      <cdr:spPr>
        <a:xfrm xmlns:a="http://schemas.openxmlformats.org/drawingml/2006/main">
          <a:off x="605579" y="380688"/>
          <a:ext cx="932171" cy="2006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Rural towns</a:t>
          </a:r>
          <a:endParaRPr lang="en-GB" sz="800" dirty="0"/>
        </a:p>
      </cdr:txBody>
    </cdr:sp>
  </cdr:relSizeAnchor>
  <cdr:relSizeAnchor xmlns:cdr="http://schemas.openxmlformats.org/drawingml/2006/chartDrawing">
    <cdr:from>
      <cdr:x>0.52622</cdr:x>
      <cdr:y>0.12601</cdr:y>
    </cdr:from>
    <cdr:to>
      <cdr:x>1</cdr:x>
      <cdr:y>0.269</cdr:y>
    </cdr:to>
    <cdr:sp macro="" textlink="">
      <cdr:nvSpPr>
        <cdr:cNvPr id="6" name="TextBox 1"/>
        <cdr:cNvSpPr txBox="1"/>
      </cdr:nvSpPr>
      <cdr:spPr>
        <a:xfrm xmlns:a="http://schemas.openxmlformats.org/drawingml/2006/main">
          <a:off x="1434291" y="248444"/>
          <a:ext cx="1291357" cy="281929"/>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Historical sites/ heritage</a:t>
          </a:r>
          <a:endParaRPr lang="en-GB" sz="800" dirty="0"/>
        </a:p>
      </cdr:txBody>
    </cdr:sp>
  </cdr:relSizeAnchor>
  <cdr:relSizeAnchor xmlns:cdr="http://schemas.openxmlformats.org/drawingml/2006/chartDrawing">
    <cdr:from>
      <cdr:x>0.04659</cdr:x>
      <cdr:y>0.32126</cdr:y>
    </cdr:from>
    <cdr:to>
      <cdr:x>0.49</cdr:x>
      <cdr:y>0.43237</cdr:y>
    </cdr:to>
    <cdr:sp macro="" textlink="">
      <cdr:nvSpPr>
        <cdr:cNvPr id="7" name="TextBox 1"/>
        <cdr:cNvSpPr txBox="1"/>
      </cdr:nvSpPr>
      <cdr:spPr>
        <a:xfrm xmlns:a="http://schemas.openxmlformats.org/drawingml/2006/main">
          <a:off x="126988" y="633419"/>
          <a:ext cx="1208583" cy="2190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800" dirty="0" smtClean="0"/>
            <a:t>Attractions/ events</a:t>
          </a:r>
          <a:endParaRPr lang="en-GB" sz="800" dirty="0"/>
        </a:p>
      </cdr:txBody>
    </cdr:sp>
  </cdr:relSizeAnchor>
  <cdr:relSizeAnchor xmlns:cdr="http://schemas.openxmlformats.org/drawingml/2006/chartDrawing">
    <cdr:from>
      <cdr:x>0.2275</cdr:x>
      <cdr:y>0.72706</cdr:y>
    </cdr:from>
    <cdr:to>
      <cdr:x>0.63915</cdr:x>
      <cdr:y>0.81981</cdr:y>
    </cdr:to>
    <cdr:sp macro="" textlink="">
      <cdr:nvSpPr>
        <cdr:cNvPr id="8" name="TextBox 7"/>
        <cdr:cNvSpPr txBox="1"/>
      </cdr:nvSpPr>
      <cdr:spPr>
        <a:xfrm xmlns:a="http://schemas.openxmlformats.org/drawingml/2006/main">
          <a:off x="620096" y="1433519"/>
          <a:ext cx="1122013" cy="18287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800" dirty="0" smtClean="0"/>
            <a:t>Sporting events</a:t>
          </a:r>
          <a:endParaRPr lang="en-GB" sz="800" dirty="0"/>
        </a:p>
      </cdr:txBody>
    </cdr:sp>
  </cdr:relSizeAnchor>
  <cdr:relSizeAnchor xmlns:cdr="http://schemas.openxmlformats.org/drawingml/2006/chartDrawing">
    <cdr:from>
      <cdr:x>0.61834</cdr:x>
      <cdr:y>0.23333</cdr:y>
    </cdr:from>
    <cdr:to>
      <cdr:x>0.96648</cdr:x>
      <cdr:y>0.33511</cdr:y>
    </cdr:to>
    <cdr:sp macro="" textlink="">
      <cdr:nvSpPr>
        <cdr:cNvPr id="9" name="TextBox 1"/>
        <cdr:cNvSpPr txBox="1"/>
      </cdr:nvSpPr>
      <cdr:spPr>
        <a:xfrm xmlns:a="http://schemas.openxmlformats.org/drawingml/2006/main">
          <a:off x="1685373" y="460049"/>
          <a:ext cx="948907" cy="2006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dirty="0" smtClean="0"/>
            <a:t>Culture/traditions           </a:t>
          </a:r>
          <a:endParaRPr lang="en-GB" sz="800" dirty="0"/>
        </a:p>
      </cdr:txBody>
    </cdr:sp>
  </cdr:relSizeAnchor>
</c:userShapes>
</file>

<file path=ppt/drawings/drawing17.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18.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0.16806</cdr:x>
      <cdr:y>0.54477</cdr:y>
    </cdr:from>
    <cdr:to>
      <cdr:x>0.32986</cdr:x>
      <cdr:y>0.79765</cdr:y>
    </cdr:to>
    <cdr:sp macro="" textlink="">
      <cdr:nvSpPr>
        <cdr:cNvPr id="2" name="TextBox 1"/>
        <cdr:cNvSpPr txBox="1"/>
      </cdr:nvSpPr>
      <cdr:spPr>
        <a:xfrm xmlns:a="http://schemas.openxmlformats.org/drawingml/2006/main">
          <a:off x="475346"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Jan-Mar</a:t>
          </a:r>
          <a:endParaRPr lang="en-GB" sz="1200" dirty="0"/>
        </a:p>
      </cdr:txBody>
    </cdr:sp>
  </cdr:relSizeAnchor>
  <cdr:relSizeAnchor xmlns:cdr="http://schemas.openxmlformats.org/drawingml/2006/chartDrawing">
    <cdr:from>
      <cdr:x>0.39519</cdr:x>
      <cdr:y>0.54477</cdr:y>
    </cdr:from>
    <cdr:to>
      <cdr:x>0.55699</cdr:x>
      <cdr:y>0.79765</cdr:y>
    </cdr:to>
    <cdr:sp macro="" textlink="">
      <cdr:nvSpPr>
        <cdr:cNvPr id="3" name="TextBox 2"/>
        <cdr:cNvSpPr txBox="1"/>
      </cdr:nvSpPr>
      <cdr:spPr>
        <a:xfrm xmlns:a="http://schemas.openxmlformats.org/drawingml/2006/main">
          <a:off x="1117774"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Apr-Jun</a:t>
          </a:r>
          <a:endParaRPr lang="en-GB" sz="1200" dirty="0"/>
        </a:p>
      </cdr:txBody>
    </cdr:sp>
  </cdr:relSizeAnchor>
  <cdr:relSizeAnchor xmlns:cdr="http://schemas.openxmlformats.org/drawingml/2006/chartDrawing">
    <cdr:from>
      <cdr:x>0.6261</cdr:x>
      <cdr:y>0.54477</cdr:y>
    </cdr:from>
    <cdr:to>
      <cdr:x>0.78791</cdr:x>
      <cdr:y>0.79765</cdr:y>
    </cdr:to>
    <cdr:sp macro="" textlink="">
      <cdr:nvSpPr>
        <cdr:cNvPr id="4" name="TextBox 3"/>
        <cdr:cNvSpPr txBox="1"/>
      </cdr:nvSpPr>
      <cdr:spPr>
        <a:xfrm xmlns:a="http://schemas.openxmlformats.org/drawingml/2006/main">
          <a:off x="1770917"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Jul-Sept</a:t>
          </a:r>
          <a:endParaRPr lang="en-GB" sz="1200" dirty="0"/>
        </a:p>
      </cdr:txBody>
    </cdr:sp>
  </cdr:relSizeAnchor>
  <cdr:relSizeAnchor xmlns:cdr="http://schemas.openxmlformats.org/drawingml/2006/chartDrawing">
    <cdr:from>
      <cdr:x>0.77492</cdr:x>
      <cdr:y>0.54477</cdr:y>
    </cdr:from>
    <cdr:to>
      <cdr:x>0.93672</cdr:x>
      <cdr:y>0.79765</cdr:y>
    </cdr:to>
    <cdr:sp macro="" textlink="">
      <cdr:nvSpPr>
        <cdr:cNvPr id="5" name="TextBox 4"/>
        <cdr:cNvSpPr txBox="1"/>
      </cdr:nvSpPr>
      <cdr:spPr>
        <a:xfrm xmlns:a="http://schemas.openxmlformats.org/drawingml/2006/main">
          <a:off x="2191832"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Oct-Dec</a:t>
          </a:r>
          <a:endParaRPr lang="en-GB"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0.16806</cdr:x>
      <cdr:y>0.54477</cdr:y>
    </cdr:from>
    <cdr:to>
      <cdr:x>0.32986</cdr:x>
      <cdr:y>0.79765</cdr:y>
    </cdr:to>
    <cdr:sp macro="" textlink="">
      <cdr:nvSpPr>
        <cdr:cNvPr id="2" name="TextBox 1"/>
        <cdr:cNvSpPr txBox="1"/>
      </cdr:nvSpPr>
      <cdr:spPr>
        <a:xfrm xmlns:a="http://schemas.openxmlformats.org/drawingml/2006/main">
          <a:off x="475346" y="1079321"/>
          <a:ext cx="457652"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Jan-Mar</a:t>
          </a:r>
          <a:endParaRPr lang="en-GB" sz="1200" dirty="0"/>
        </a:p>
      </cdr:txBody>
    </cdr:sp>
  </cdr:relSizeAnchor>
  <cdr:relSizeAnchor xmlns:cdr="http://schemas.openxmlformats.org/drawingml/2006/chartDrawing">
    <cdr:from>
      <cdr:x>0.35654</cdr:x>
      <cdr:y>0.54477</cdr:y>
    </cdr:from>
    <cdr:to>
      <cdr:x>0.51834</cdr:x>
      <cdr:y>0.79765</cdr:y>
    </cdr:to>
    <cdr:sp macro="" textlink="">
      <cdr:nvSpPr>
        <cdr:cNvPr id="3" name="TextBox 2"/>
        <cdr:cNvSpPr txBox="1"/>
      </cdr:nvSpPr>
      <cdr:spPr>
        <a:xfrm xmlns:a="http://schemas.openxmlformats.org/drawingml/2006/main">
          <a:off x="1008472" y="1079321"/>
          <a:ext cx="457647"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Apr-Jun</a:t>
          </a:r>
          <a:endParaRPr lang="en-GB" sz="1200" dirty="0"/>
        </a:p>
      </cdr:txBody>
    </cdr:sp>
  </cdr:relSizeAnchor>
  <cdr:relSizeAnchor xmlns:cdr="http://schemas.openxmlformats.org/drawingml/2006/chartDrawing">
    <cdr:from>
      <cdr:x>0.55699</cdr:x>
      <cdr:y>0.54477</cdr:y>
    </cdr:from>
    <cdr:to>
      <cdr:x>0.7188</cdr:x>
      <cdr:y>0.79765</cdr:y>
    </cdr:to>
    <cdr:sp macro="" textlink="">
      <cdr:nvSpPr>
        <cdr:cNvPr id="4" name="TextBox 3"/>
        <cdr:cNvSpPr txBox="1"/>
      </cdr:nvSpPr>
      <cdr:spPr>
        <a:xfrm xmlns:a="http://schemas.openxmlformats.org/drawingml/2006/main">
          <a:off x="1575426" y="1079321"/>
          <a:ext cx="457675"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Jul-Sept</a:t>
          </a:r>
          <a:endParaRPr lang="en-GB" sz="1200" dirty="0"/>
        </a:p>
      </cdr:txBody>
    </cdr:sp>
  </cdr:relSizeAnchor>
  <cdr:relSizeAnchor xmlns:cdr="http://schemas.openxmlformats.org/drawingml/2006/chartDrawing">
    <cdr:from>
      <cdr:x>0.76123</cdr:x>
      <cdr:y>0.54477</cdr:y>
    </cdr:from>
    <cdr:to>
      <cdr:x>0.92303</cdr:x>
      <cdr:y>0.79765</cdr:y>
    </cdr:to>
    <cdr:sp macro="" textlink="">
      <cdr:nvSpPr>
        <cdr:cNvPr id="5" name="TextBox 4"/>
        <cdr:cNvSpPr txBox="1"/>
      </cdr:nvSpPr>
      <cdr:spPr>
        <a:xfrm xmlns:a="http://schemas.openxmlformats.org/drawingml/2006/main">
          <a:off x="2153116" y="1079321"/>
          <a:ext cx="457647"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Oct-Dec</a:t>
          </a:r>
          <a:endParaRPr lang="en-GB" sz="1200" dirty="0"/>
        </a:p>
      </cdr:txBody>
    </cdr:sp>
  </cdr:relSizeAnchor>
</c:userShapes>
</file>

<file path=ppt/drawings/drawing4.xml><?xml version="1.0" encoding="utf-8"?>
<c:userShapes xmlns:c="http://schemas.openxmlformats.org/drawingml/2006/chart">
  <cdr:relSizeAnchor xmlns:cdr="http://schemas.openxmlformats.org/drawingml/2006/chartDrawing">
    <cdr:from>
      <cdr:x>0.16497</cdr:x>
      <cdr:y>0.54477</cdr:y>
    </cdr:from>
    <cdr:to>
      <cdr:x>0.32677</cdr:x>
      <cdr:y>0.79765</cdr:y>
    </cdr:to>
    <cdr:sp macro="" textlink="">
      <cdr:nvSpPr>
        <cdr:cNvPr id="2" name="TextBox 1"/>
        <cdr:cNvSpPr txBox="1"/>
      </cdr:nvSpPr>
      <cdr:spPr>
        <a:xfrm xmlns:a="http://schemas.openxmlformats.org/drawingml/2006/main">
          <a:off x="466617" y="1079321"/>
          <a:ext cx="457647"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Jan-Mar</a:t>
          </a:r>
          <a:endParaRPr lang="en-GB" sz="1200" dirty="0"/>
        </a:p>
      </cdr:txBody>
    </cdr:sp>
  </cdr:relSizeAnchor>
  <cdr:relSizeAnchor xmlns:cdr="http://schemas.openxmlformats.org/drawingml/2006/chartDrawing">
    <cdr:from>
      <cdr:x>0.3195</cdr:x>
      <cdr:y>0.54477</cdr:y>
    </cdr:from>
    <cdr:to>
      <cdr:x>0.4813</cdr:x>
      <cdr:y>0.79765</cdr:y>
    </cdr:to>
    <cdr:sp macro="" textlink="">
      <cdr:nvSpPr>
        <cdr:cNvPr id="3" name="TextBox 2"/>
        <cdr:cNvSpPr txBox="1"/>
      </cdr:nvSpPr>
      <cdr:spPr>
        <a:xfrm xmlns:a="http://schemas.openxmlformats.org/drawingml/2006/main">
          <a:off x="903689" y="1079321"/>
          <a:ext cx="457647"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Apr-Jun</a:t>
          </a:r>
          <a:endParaRPr lang="en-GB" sz="1200" dirty="0"/>
        </a:p>
      </cdr:txBody>
    </cdr:sp>
  </cdr:relSizeAnchor>
  <cdr:relSizeAnchor xmlns:cdr="http://schemas.openxmlformats.org/drawingml/2006/chartDrawing">
    <cdr:from>
      <cdr:x>0.55699</cdr:x>
      <cdr:y>0.54477</cdr:y>
    </cdr:from>
    <cdr:to>
      <cdr:x>0.7188</cdr:x>
      <cdr:y>0.79765</cdr:y>
    </cdr:to>
    <cdr:sp macro="" textlink="">
      <cdr:nvSpPr>
        <cdr:cNvPr id="4" name="TextBox 3"/>
        <cdr:cNvSpPr txBox="1"/>
      </cdr:nvSpPr>
      <cdr:spPr>
        <a:xfrm xmlns:a="http://schemas.openxmlformats.org/drawingml/2006/main">
          <a:off x="1575426" y="1079321"/>
          <a:ext cx="457675"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Jul-Sept</a:t>
          </a:r>
          <a:endParaRPr lang="en-GB" sz="1200" dirty="0"/>
        </a:p>
      </cdr:txBody>
    </cdr:sp>
  </cdr:relSizeAnchor>
  <cdr:relSizeAnchor xmlns:cdr="http://schemas.openxmlformats.org/drawingml/2006/chartDrawing">
    <cdr:from>
      <cdr:x>0.76123</cdr:x>
      <cdr:y>0.54477</cdr:y>
    </cdr:from>
    <cdr:to>
      <cdr:x>0.92303</cdr:x>
      <cdr:y>0.79765</cdr:y>
    </cdr:to>
    <cdr:sp macro="" textlink="">
      <cdr:nvSpPr>
        <cdr:cNvPr id="5" name="TextBox 4"/>
        <cdr:cNvSpPr txBox="1"/>
      </cdr:nvSpPr>
      <cdr:spPr>
        <a:xfrm xmlns:a="http://schemas.openxmlformats.org/drawingml/2006/main">
          <a:off x="2153117" y="1079321"/>
          <a:ext cx="457646"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Oct-Dec</a:t>
          </a:r>
          <a:endParaRPr lang="en-GB" sz="1200" dirty="0"/>
        </a:p>
      </cdr:txBody>
    </cdr:sp>
  </cdr:relSizeAnchor>
</c:userShapes>
</file>

<file path=ppt/drawings/drawing5.xml><?xml version="1.0" encoding="utf-8"?>
<c:userShapes xmlns:c="http://schemas.openxmlformats.org/drawingml/2006/chart">
  <cdr:relSizeAnchor xmlns:cdr="http://schemas.openxmlformats.org/drawingml/2006/chartDrawing">
    <cdr:from>
      <cdr:x>0.16497</cdr:x>
      <cdr:y>0.54477</cdr:y>
    </cdr:from>
    <cdr:to>
      <cdr:x>0.32677</cdr:x>
      <cdr:y>0.79765</cdr:y>
    </cdr:to>
    <cdr:sp macro="" textlink="">
      <cdr:nvSpPr>
        <cdr:cNvPr id="2" name="TextBox 1"/>
        <cdr:cNvSpPr txBox="1"/>
      </cdr:nvSpPr>
      <cdr:spPr>
        <a:xfrm xmlns:a="http://schemas.openxmlformats.org/drawingml/2006/main">
          <a:off x="466617" y="1079321"/>
          <a:ext cx="457647"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Jan-Mar</a:t>
          </a:r>
          <a:endParaRPr lang="en-GB" sz="1200" dirty="0"/>
        </a:p>
      </cdr:txBody>
    </cdr:sp>
  </cdr:relSizeAnchor>
  <cdr:relSizeAnchor xmlns:cdr="http://schemas.openxmlformats.org/drawingml/2006/chartDrawing">
    <cdr:from>
      <cdr:x>0.30266</cdr:x>
      <cdr:y>0.54477</cdr:y>
    </cdr:from>
    <cdr:to>
      <cdr:x>0.46446</cdr:x>
      <cdr:y>0.79765</cdr:y>
    </cdr:to>
    <cdr:sp macro="" textlink="">
      <cdr:nvSpPr>
        <cdr:cNvPr id="3" name="TextBox 2"/>
        <cdr:cNvSpPr txBox="1"/>
      </cdr:nvSpPr>
      <cdr:spPr>
        <a:xfrm xmlns:a="http://schemas.openxmlformats.org/drawingml/2006/main">
          <a:off x="856072" y="1079320"/>
          <a:ext cx="457647"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Apr-Jun</a:t>
          </a:r>
          <a:endParaRPr lang="en-GB" sz="1200" dirty="0"/>
        </a:p>
      </cdr:txBody>
    </cdr:sp>
  </cdr:relSizeAnchor>
  <cdr:relSizeAnchor xmlns:cdr="http://schemas.openxmlformats.org/drawingml/2006/chartDrawing">
    <cdr:from>
      <cdr:x>0.55699</cdr:x>
      <cdr:y>0.54477</cdr:y>
    </cdr:from>
    <cdr:to>
      <cdr:x>0.7188</cdr:x>
      <cdr:y>0.79765</cdr:y>
    </cdr:to>
    <cdr:sp macro="" textlink="">
      <cdr:nvSpPr>
        <cdr:cNvPr id="4" name="TextBox 3"/>
        <cdr:cNvSpPr txBox="1"/>
      </cdr:nvSpPr>
      <cdr:spPr>
        <a:xfrm xmlns:a="http://schemas.openxmlformats.org/drawingml/2006/main">
          <a:off x="1575426" y="1079321"/>
          <a:ext cx="457675"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Jul-Sept</a:t>
          </a:r>
          <a:endParaRPr lang="en-GB" sz="1200" dirty="0"/>
        </a:p>
      </cdr:txBody>
    </cdr:sp>
  </cdr:relSizeAnchor>
  <cdr:relSizeAnchor xmlns:cdr="http://schemas.openxmlformats.org/drawingml/2006/chartDrawing">
    <cdr:from>
      <cdr:x>0.7796</cdr:x>
      <cdr:y>0.54477</cdr:y>
    </cdr:from>
    <cdr:to>
      <cdr:x>0.9414</cdr:x>
      <cdr:y>0.79765</cdr:y>
    </cdr:to>
    <cdr:sp macro="" textlink="">
      <cdr:nvSpPr>
        <cdr:cNvPr id="5" name="TextBox 4"/>
        <cdr:cNvSpPr txBox="1"/>
      </cdr:nvSpPr>
      <cdr:spPr>
        <a:xfrm xmlns:a="http://schemas.openxmlformats.org/drawingml/2006/main">
          <a:off x="2205089" y="1079321"/>
          <a:ext cx="457646" cy="5010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200" dirty="0" smtClean="0"/>
            <a:t>Oct-Dec</a:t>
          </a:r>
          <a:endParaRPr lang="en-GB" sz="1200" dirty="0"/>
        </a:p>
      </cdr:txBody>
    </cdr:sp>
  </cdr:relSizeAnchor>
</c:userShapes>
</file>

<file path=ppt/drawings/drawing6.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0.55611</cdr:x>
      <cdr:y>0.03856</cdr:y>
    </cdr:from>
    <cdr:to>
      <cdr:x>0.56728</cdr:x>
      <cdr:y>0.05316</cdr:y>
    </cdr:to>
    <cdr:sp macro="" textlink="">
      <cdr:nvSpPr>
        <cdr:cNvPr id="2" name="TextBox 1"/>
        <cdr:cNvSpPr txBox="1"/>
      </cdr:nvSpPr>
      <cdr:spPr>
        <a:xfrm xmlns:a="http://schemas.openxmlformats.org/drawingml/2006/main">
          <a:off x="2277123" y="120798"/>
          <a:ext cx="45719"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13DC6B7-151A-46DD-8992-DF262D5946DA}" type="datetimeFigureOut">
              <a:rPr lang="en-GB" smtClean="0"/>
              <a:t>21/03/2017</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4D6EE0A-42C7-491E-B3DC-355BB75EA521}" type="slidenum">
              <a:rPr lang="en-GB" smtClean="0"/>
              <a:t>‹#›</a:t>
            </a:fld>
            <a:endParaRPr lang="en-GB" dirty="0"/>
          </a:p>
        </p:txBody>
      </p:sp>
    </p:spTree>
    <p:extLst>
      <p:ext uri="{BB962C8B-B14F-4D97-AF65-F5344CB8AC3E}">
        <p14:creationId xmlns:p14="http://schemas.microsoft.com/office/powerpoint/2010/main" val="1957071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21958A92-D4BF-4190-AED4-D146BA303FE3}" type="datetimeFigureOut">
              <a:rPr lang="en-GB" smtClean="0"/>
              <a:pPr/>
              <a:t>21/03/2017</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E5DEFC-BFAE-4186-88B9-06BA9B12B895}" type="slidenum">
              <a:rPr lang="en-GB" smtClean="0"/>
              <a:pPr/>
              <a:t>‹#›</a:t>
            </a:fld>
            <a:endParaRPr lang="en-GB" dirty="0"/>
          </a:p>
        </p:txBody>
      </p:sp>
    </p:spTree>
    <p:extLst>
      <p:ext uri="{BB962C8B-B14F-4D97-AF65-F5344CB8AC3E}">
        <p14:creationId xmlns:p14="http://schemas.microsoft.com/office/powerpoint/2010/main" val="120829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250705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E5DEFC-BFAE-4186-88B9-06BA9B12B895}"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2507052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23685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Tree>
    <p:extLst>
      <p:ext uri="{BB962C8B-B14F-4D97-AF65-F5344CB8AC3E}">
        <p14:creationId xmlns:p14="http://schemas.microsoft.com/office/powerpoint/2010/main" val="235582833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736738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718342022"/>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57337191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656604749"/>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4206732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60303278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01805113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93132458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37455907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79551179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42328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33518916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42817728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661682941"/>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08492169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943363874"/>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6706222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40001339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64534670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05188878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09841680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4792566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6800281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4108394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14557513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61718229"/>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05545557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94084375"/>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9686980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0491370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81529343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05664133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679758130"/>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85036922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26862464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3002904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5200316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922940502"/>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60974189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4068838742"/>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9675260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43669742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89951305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36095125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769285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23910827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13702438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91392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807653090"/>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2025424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24552893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50160139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18846406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47647456"/>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50033428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47588578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5148520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299570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695526085"/>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05408446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172911607"/>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6456012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45988464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60141130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Tree>
    <p:extLst>
      <p:ext uri="{BB962C8B-B14F-4D97-AF65-F5344CB8AC3E}">
        <p14:creationId xmlns:p14="http://schemas.microsoft.com/office/powerpoint/2010/main" val="370069054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95663660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63520337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0373562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9959714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4218939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530339614"/>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43693596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685723474"/>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1270027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20448913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Tree>
    <p:extLst>
      <p:ext uri="{BB962C8B-B14F-4D97-AF65-F5344CB8AC3E}">
        <p14:creationId xmlns:p14="http://schemas.microsoft.com/office/powerpoint/2010/main" val="789339792"/>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49450012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731041507"/>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17787302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20443778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13637524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386824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066499692"/>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53718760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743213455"/>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9268428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Tree>
    <p:extLst>
      <p:ext uri="{BB962C8B-B14F-4D97-AF65-F5344CB8AC3E}">
        <p14:creationId xmlns:p14="http://schemas.microsoft.com/office/powerpoint/2010/main" val="26745554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56639492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95861374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63352845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42392285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72924946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9029322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2758903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4149391391"/>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13509441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547868293"/>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Tree>
    <p:extLst>
      <p:ext uri="{BB962C8B-B14F-4D97-AF65-F5344CB8AC3E}">
        <p14:creationId xmlns:p14="http://schemas.microsoft.com/office/powerpoint/2010/main" val="348037764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9263030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409815875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03068390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88934715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68683364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91919625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400061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6697272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896456162"/>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57399707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Tree>
    <p:extLst>
      <p:ext uri="{BB962C8B-B14F-4D97-AF65-F5344CB8AC3E}">
        <p14:creationId xmlns:p14="http://schemas.microsoft.com/office/powerpoint/2010/main" val="768477916"/>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686425940"/>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98747449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36971554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1025787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30913081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51148781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Tree>
    <p:extLst>
      <p:ext uri="{BB962C8B-B14F-4D97-AF65-F5344CB8AC3E}">
        <p14:creationId xmlns:p14="http://schemas.microsoft.com/office/powerpoint/2010/main" val="20767799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0674967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41859224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505634158"/>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Tree>
    <p:extLst>
      <p:ext uri="{BB962C8B-B14F-4D97-AF65-F5344CB8AC3E}">
        <p14:creationId xmlns:p14="http://schemas.microsoft.com/office/powerpoint/2010/main" val="697467845"/>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10224023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359536662"/>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4596588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3934489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04888462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082045132"/>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327859279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365859061"/>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04386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sitEngland Title Slide">
    <p:spTree>
      <p:nvGrpSpPr>
        <p:cNvPr id="1" name=""/>
        <p:cNvGrpSpPr/>
        <p:nvPr/>
      </p:nvGrpSpPr>
      <p:grpSpPr>
        <a:xfrm>
          <a:off x="0" y="0"/>
          <a:ext cx="0" cy="0"/>
          <a:chOff x="0" y="0"/>
          <a:chExt cx="0" cy="0"/>
        </a:xfrm>
      </p:grpSpPr>
      <p:sp>
        <p:nvSpPr>
          <p:cNvPr id="5" name="Rectangle 4"/>
          <p:cNvSpPr/>
          <p:nvPr userDrawn="1"/>
        </p:nvSpPr>
        <p:spPr>
          <a:xfrm rot="5400000">
            <a:off x="3978900" y="-1568103"/>
            <a:ext cx="1148948" cy="8740989"/>
          </a:xfrm>
          <a:prstGeom prst="rect">
            <a:avLst/>
          </a:prstGeom>
          <a:solidFill>
            <a:srgbClr val="12074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Rectangle 11"/>
          <p:cNvSpPr/>
          <p:nvPr userDrawn="1"/>
        </p:nvSpPr>
        <p:spPr>
          <a:xfrm>
            <a:off x="182880" y="110067"/>
            <a:ext cx="8740988" cy="8297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endParaRPr lang="en-GB" sz="1400" dirty="0">
              <a:solidFill>
                <a:srgbClr val="505050"/>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20270" y="2315970"/>
            <a:ext cx="7937929" cy="1325563"/>
          </a:xfrm>
          <a:prstGeom prst="rect">
            <a:avLst/>
          </a:prstGeom>
        </p:spPr>
        <p:txBody>
          <a:bodyPr/>
          <a:lstStyle>
            <a:lvl1pPr marL="0" indent="0" algn="l" defTabSz="457200" rtl="0" eaLnBrk="1" latinLnBrk="0" hangingPunct="1">
              <a:spcBef>
                <a:spcPct val="20000"/>
              </a:spcBef>
              <a:buFont typeface="Arial"/>
              <a:buNone/>
              <a:defRPr lang="en-GB" sz="3000" kern="1200" dirty="0">
                <a:solidFill>
                  <a:schemeClr val="bg1"/>
                </a:solidFill>
                <a:latin typeface="Arial"/>
                <a:ea typeface="+mn-ea"/>
                <a:cs typeface="Arial"/>
              </a:defRPr>
            </a:lvl1pPr>
          </a:lstStyle>
          <a:p>
            <a:pPr marL="0" lvl="0" indent="0" algn="l" defTabSz="457200" rtl="0" eaLnBrk="1" latinLnBrk="0" hangingPunct="1">
              <a:spcBef>
                <a:spcPct val="20000"/>
              </a:spcBef>
              <a:buFont typeface="Arial"/>
              <a:buNone/>
            </a:pPr>
            <a:r>
              <a:rPr lang="en-GB" dirty="0" smtClean="0"/>
              <a:t>Title of presentation and if it’s long it can run over two lines</a:t>
            </a:r>
            <a:endParaRPr lang="en-GB" dirty="0"/>
          </a:p>
        </p:txBody>
      </p:sp>
      <p:sp>
        <p:nvSpPr>
          <p:cNvPr id="8" name="Text Placeholder 14"/>
          <p:cNvSpPr>
            <a:spLocks noGrp="1"/>
          </p:cNvSpPr>
          <p:nvPr>
            <p:ph type="body" sz="quarter" idx="11" hasCustomPrompt="1"/>
          </p:nvPr>
        </p:nvSpPr>
        <p:spPr>
          <a:xfrm>
            <a:off x="522173" y="3607204"/>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Subtitle e.g. presenter’s name</a:t>
            </a:r>
          </a:p>
        </p:txBody>
      </p:sp>
      <p:sp>
        <p:nvSpPr>
          <p:cNvPr id="13" name="Isosceles Triangle 12"/>
          <p:cNvSpPr/>
          <p:nvPr userDrawn="1"/>
        </p:nvSpPr>
        <p:spPr>
          <a:xfrm rot="10800000">
            <a:off x="707302" y="3376865"/>
            <a:ext cx="241651" cy="135512"/>
          </a:xfrm>
          <a:prstGeom prst="triangle">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dirty="0">
              <a:solidFill>
                <a:prstClr val="white"/>
              </a:solidFill>
            </a:endParaRPr>
          </a:p>
        </p:txBody>
      </p:sp>
      <p:sp>
        <p:nvSpPr>
          <p:cNvPr id="6" name="Rectangle 5"/>
          <p:cNvSpPr/>
          <p:nvPr userDrawn="1"/>
        </p:nvSpPr>
        <p:spPr>
          <a:xfrm>
            <a:off x="8442960" y="6263640"/>
            <a:ext cx="480909" cy="4876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0" name="Picture Placeholder 8"/>
          <p:cNvSpPr>
            <a:spLocks noGrp="1"/>
          </p:cNvSpPr>
          <p:nvPr>
            <p:ph type="pic" sz="quarter" idx="12" hasCustomPrompt="1"/>
          </p:nvPr>
        </p:nvSpPr>
        <p:spPr>
          <a:xfrm>
            <a:off x="8061128" y="5729722"/>
            <a:ext cx="884827" cy="884956"/>
          </a:xfrm>
          <a:prstGeom prst="ellipse">
            <a:avLst/>
          </a:prstGeom>
          <a:solidFill>
            <a:srgbClr val="646363"/>
          </a:solidFill>
        </p:spPr>
        <p:txBody>
          <a:bodyPr lIns="0" tIns="0" rIns="0" bIns="0"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smtClean="0"/>
              <a:t>partner logo</a:t>
            </a:r>
            <a:endParaRPr lang="en-US" dirty="0"/>
          </a:p>
        </p:txBody>
      </p:sp>
      <p:sp>
        <p:nvSpPr>
          <p:cNvPr id="14" name="Text Placeholder 14"/>
          <p:cNvSpPr>
            <a:spLocks noGrp="1"/>
          </p:cNvSpPr>
          <p:nvPr>
            <p:ph type="body" sz="quarter" idx="13" hasCustomPrompt="1"/>
          </p:nvPr>
        </p:nvSpPr>
        <p:spPr>
          <a:xfrm>
            <a:off x="522173" y="4011367"/>
            <a:ext cx="7936025" cy="439091"/>
          </a:xfrm>
          <a:prstGeom prst="rect">
            <a:avLst/>
          </a:prstGeom>
        </p:spPr>
        <p:txBody>
          <a:bodyPr vert="horz"/>
          <a:lstStyle>
            <a:lvl1pPr marL="0" indent="0">
              <a:buNone/>
              <a:defRPr sz="2000">
                <a:solidFill>
                  <a:schemeClr val="accent2"/>
                </a:solidFill>
                <a:latin typeface="Arial"/>
                <a:cs typeface="Arial"/>
              </a:defRPr>
            </a:lvl1pPr>
            <a:lvl2pPr marL="457200" indent="0">
              <a:buNone/>
              <a:defRPr sz="2000">
                <a:latin typeface="Arial"/>
                <a:cs typeface="Arial"/>
              </a:defRPr>
            </a:lvl2pPr>
            <a:lvl3pPr marL="914400" indent="0">
              <a:buNone/>
              <a:defRPr sz="2000">
                <a:latin typeface="Arial"/>
                <a:cs typeface="Arial"/>
              </a:defRPr>
            </a:lvl3pPr>
            <a:lvl4pPr marL="1371600" indent="0">
              <a:buNone/>
              <a:defRPr sz="2000">
                <a:latin typeface="Arial"/>
                <a:cs typeface="Arial"/>
              </a:defRPr>
            </a:lvl4pPr>
            <a:lvl5pPr marL="1828800" indent="0">
              <a:buNone/>
              <a:defRPr sz="2000">
                <a:latin typeface="Arial"/>
                <a:cs typeface="Arial"/>
              </a:defRPr>
            </a:lvl5pPr>
          </a:lstStyle>
          <a:p>
            <a:pPr lvl="0"/>
            <a:r>
              <a:rPr lang="en-US" dirty="0" smtClean="0"/>
              <a:t>Date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67521" y="13049"/>
            <a:ext cx="1365504" cy="1243584"/>
          </a:xfrm>
          <a:prstGeom prst="rect">
            <a:avLst/>
          </a:prstGeom>
        </p:spPr>
      </p:pic>
    </p:spTree>
    <p:extLst>
      <p:ext uri="{BB962C8B-B14F-4D97-AF65-F5344CB8AC3E}">
        <p14:creationId xmlns:p14="http://schemas.microsoft.com/office/powerpoint/2010/main" val="174225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Tree>
    <p:extLst>
      <p:ext uri="{BB962C8B-B14F-4D97-AF65-F5344CB8AC3E}">
        <p14:creationId xmlns:p14="http://schemas.microsoft.com/office/powerpoint/2010/main" val="1158416743"/>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isitEngland 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810155"/>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762655"/>
            <a:ext cx="8133889" cy="1385888"/>
          </a:xfrm>
          <a:prstGeom prst="rect">
            <a:avLst/>
          </a:prstGeom>
        </p:spPr>
        <p:txBody>
          <a:bodyPr vert="horz"/>
          <a:lstStyle>
            <a:lvl1pPr marL="261938" indent="-261938">
              <a:buClr>
                <a:schemeClr val="accent2"/>
              </a:buClr>
              <a:defRPr sz="1800">
                <a:solidFill>
                  <a:schemeClr val="tx1"/>
                </a:solidFill>
                <a:latin typeface="Arial"/>
                <a:cs typeface="Arial"/>
              </a:defRPr>
            </a:lvl1pPr>
            <a:lvl2pPr marL="652463" indent="-319088">
              <a:defRPr sz="18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a:p>
            <a:pPr lvl="1"/>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7"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932423345"/>
      </p:ext>
    </p:extLst>
  </p:cSld>
  <p:clrMapOvr>
    <a:masterClrMapping/>
  </p:clrMapOvr>
  <p:extLst mod="1">
    <p:ext uri="{DCECCB84-F9BA-43D5-87BE-67443E8EF086}">
      <p15:sldGuideLst xmlns:p15="http://schemas.microsoft.com/office/powerpoint/2012/main">
        <p15:guide id="1" orient="horz" pos="805" userDrawn="1">
          <p15:clr>
            <a:srgbClr val="FBAE40"/>
          </p15:clr>
        </p15:guide>
        <p15:guide id="2" pos="2880" userDrawn="1">
          <p15:clr>
            <a:srgbClr val="FBAE40"/>
          </p15:clr>
        </p15:guide>
        <p15:guide id="3" pos="480" userDrawn="1">
          <p15:clr>
            <a:srgbClr val="FBAE40"/>
          </p15:clr>
        </p15:guide>
        <p15:guide id="4" orient="horz" pos="1176"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isitEngland Title and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8133889"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60709578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0" orient="horz" pos="971"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sitEngland Title and 2 Content FULL HE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ext Placeholder 11"/>
          <p:cNvSpPr>
            <a:spLocks noGrp="1"/>
          </p:cNvSpPr>
          <p:nvPr>
            <p:ph type="body" sz="quarter" idx="11"/>
          </p:nvPr>
        </p:nvSpPr>
        <p:spPr>
          <a:xfrm>
            <a:off x="669924"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8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a:p>
            <a:pPr marL="261938" lvl="2" indent="-261938" algn="l" defTabSz="457200" rtl="0" eaLnBrk="1" latinLnBrk="0" hangingPunct="1">
              <a:spcBef>
                <a:spcPct val="20000"/>
              </a:spcBef>
              <a:buClr>
                <a:schemeClr val="accent2"/>
              </a:buClr>
              <a:buFont typeface="Arial"/>
              <a:buChar char="•"/>
            </a:pPr>
            <a:r>
              <a:rPr lang="en-US" smtClean="0"/>
              <a:t>Third level</a:t>
            </a:r>
          </a:p>
        </p:txBody>
      </p:sp>
      <p:sp>
        <p:nvSpPr>
          <p:cNvPr id="8" name="Text Placeholder 11"/>
          <p:cNvSpPr>
            <a:spLocks noGrp="1"/>
          </p:cNvSpPr>
          <p:nvPr>
            <p:ph type="body" sz="quarter" idx="12"/>
          </p:nvPr>
        </p:nvSpPr>
        <p:spPr>
          <a:xfrm>
            <a:off x="4932040" y="1449387"/>
            <a:ext cx="3871773" cy="1385888"/>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4"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979682741"/>
      </p:ext>
    </p:extLst>
  </p:cSld>
  <p:clrMapOvr>
    <a:masterClrMapping/>
  </p:clrMapOvr>
  <p:extLst mod="1">
    <p:ext uri="{DCECCB84-F9BA-43D5-87BE-67443E8EF086}">
      <p15:sldGuideLst xmlns:p15="http://schemas.microsoft.com/office/powerpoint/2012/main">
        <p15:guide id="1" orient="horz" pos="805">
          <p15:clr>
            <a:srgbClr val="FBAE40"/>
          </p15:clr>
        </p15:guide>
        <p15:guide id="2" pos="2864" userDrawn="1">
          <p15:clr>
            <a:srgbClr val="FBAE40"/>
          </p15:clr>
        </p15:guide>
        <p15:guide id="3" pos="480">
          <p15:clr>
            <a:srgbClr val="FBAE40"/>
          </p15:clr>
        </p15:guide>
        <p15:guide id="4" orient="horz" pos="1179">
          <p15:clr>
            <a:srgbClr val="FBAE40"/>
          </p15:clr>
        </p15:guide>
        <p15:guide id="5" orient="horz" pos="971">
          <p15:clr>
            <a:srgbClr val="FBAE40"/>
          </p15:clr>
        </p15:guide>
        <p15:guide id="0" pos="3163"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isitEngland Chart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666634" y="1778525"/>
            <a:ext cx="8137179" cy="4478342"/>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13" name="Text Placeholder 12"/>
          <p:cNvSpPr>
            <a:spLocks noGrp="1"/>
          </p:cNvSpPr>
          <p:nvPr>
            <p:ph type="body" sz="quarter" idx="13" hasCustomPrompt="1"/>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dirty="0" err="1" smtClean="0"/>
              <a:t>Introuction</a:t>
            </a:r>
            <a:endParaRPr lang="en-US" dirty="0" smtClean="0"/>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1233741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isitEngland Table Only">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4" name="Table Placeholder 3"/>
          <p:cNvSpPr>
            <a:spLocks noGrp="1"/>
          </p:cNvSpPr>
          <p:nvPr>
            <p:ph type="tbl" sz="quarter" idx="10"/>
          </p:nvPr>
        </p:nvSpPr>
        <p:spPr>
          <a:xfrm>
            <a:off x="762000" y="1871663"/>
            <a:ext cx="8041813" cy="39280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table</a:t>
            </a:r>
            <a:endParaRPr lang="en-GB" dirty="0"/>
          </a:p>
        </p:txBody>
      </p:sp>
      <p:sp>
        <p:nvSpPr>
          <p:cNvPr id="13"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4"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8"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197471819"/>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isitEngland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10" name="Chart Placeholder 9"/>
          <p:cNvSpPr>
            <a:spLocks noGrp="1"/>
          </p:cNvSpPr>
          <p:nvPr>
            <p:ph type="chart" sz="quarter" idx="10"/>
          </p:nvPr>
        </p:nvSpPr>
        <p:spPr>
          <a:xfrm>
            <a:off x="761999" y="1871663"/>
            <a:ext cx="3810001" cy="4385204"/>
          </a:xfrm>
          <a:prstGeom prst="rect">
            <a:avLst/>
          </a:prstGeom>
        </p:spPr>
        <p:txBody>
          <a:bodyPr/>
          <a:lstStyle>
            <a:lvl1pPr marL="0" indent="0">
              <a:buNone/>
              <a:defRPr lang="en-GB" sz="1800" kern="1200" dirty="0">
                <a:solidFill>
                  <a:schemeClr val="tx1"/>
                </a:solidFill>
                <a:latin typeface="Arial"/>
                <a:ea typeface="+mn-ea"/>
                <a:cs typeface="Arial"/>
              </a:defRPr>
            </a:lvl1pPr>
          </a:lstStyle>
          <a:p>
            <a:r>
              <a:rPr lang="en-US" dirty="0" smtClean="0"/>
              <a:t>Click icon to add chart</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16" name="Text Placeholder 12"/>
          <p:cNvSpPr>
            <a:spLocks noGrp="1"/>
          </p:cNvSpPr>
          <p:nvPr>
            <p:ph type="body" sz="quarter" idx="13"/>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7"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59972847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Righ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5" name="Picture Placeholder 3"/>
          <p:cNvSpPr>
            <a:spLocks noGrp="1"/>
          </p:cNvSpPr>
          <p:nvPr>
            <p:ph type="pic" sz="quarter" idx="13"/>
          </p:nvPr>
        </p:nvSpPr>
        <p:spPr>
          <a:xfrm>
            <a:off x="4993813"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4" name="Text Placeholder 3"/>
          <p:cNvSpPr>
            <a:spLocks noGrp="1"/>
          </p:cNvSpPr>
          <p:nvPr>
            <p:ph type="body" sz="quarter" idx="17"/>
          </p:nvPr>
        </p:nvSpPr>
        <p:spPr>
          <a:xfrm>
            <a:off x="664936" y="1882123"/>
            <a:ext cx="3810000" cy="4374092"/>
          </a:xfrm>
          <a:prstGeom prst="rect">
            <a:avLst/>
          </a:prstGeom>
        </p:spPr>
        <p:txBody>
          <a:bodyPr/>
          <a:lstStyle>
            <a:lvl1pPr marL="342900" indent="-342900">
              <a:buClr>
                <a:srgbClr val="C00000"/>
              </a:buClr>
              <a:defRPr lang="en-US" sz="1800" kern="1200" dirty="0" smtClean="0">
                <a:solidFill>
                  <a:schemeClr val="tx1"/>
                </a:solidFill>
                <a:latin typeface="Arial"/>
                <a:ea typeface="+mn-ea"/>
                <a:cs typeface="Arial"/>
              </a:defRPr>
            </a:lvl1pPr>
            <a:lvl2pPr marL="457200" indent="0">
              <a:buNone/>
              <a:defRPr sz="1800">
                <a:latin typeface="Arial" panose="020B0604020202020204" pitchFamily="34" charset="0"/>
                <a:cs typeface="Arial" panose="020B0604020202020204" pitchFamily="34" charset="0"/>
              </a:defRPr>
            </a:lvl2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p:txBody>
      </p:sp>
      <p:sp>
        <p:nvSpPr>
          <p:cNvPr id="15" name="Text Placeholder 12"/>
          <p:cNvSpPr>
            <a:spLocks noGrp="1"/>
          </p:cNvSpPr>
          <p:nvPr>
            <p:ph type="body" sz="quarter" idx="18"/>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6"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1696066938"/>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sitEngland Summary with Image to Left">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4932040" y="1778525"/>
            <a:ext cx="3871773" cy="4478342"/>
          </a:xfrm>
          <a:prstGeom prst="rect">
            <a:avLst/>
          </a:prstGeom>
        </p:spPr>
        <p:txBody>
          <a:bodyPr vert="horz"/>
          <a:lstStyle>
            <a:lvl1pPr marL="179388" indent="-179388">
              <a:buClr>
                <a:schemeClr val="accent2"/>
              </a:buClr>
              <a:defRPr lang="en-US" sz="1800" kern="1200" dirty="0" smtClean="0">
                <a:solidFill>
                  <a:schemeClr val="tx1"/>
                </a:solidFill>
                <a:latin typeface="Arial"/>
                <a:ea typeface="+mn-ea"/>
                <a:cs typeface="Arial"/>
              </a:defRPr>
            </a:lvl1pPr>
            <a:lvl2pPr>
              <a:defRPr lang="en-US" sz="1800" kern="1200" dirty="0" smtClean="0">
                <a:solidFill>
                  <a:schemeClr val="tx1"/>
                </a:solidFill>
                <a:latin typeface="Arial"/>
                <a:ea typeface="+mn-ea"/>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marL="261938" lvl="0" indent="-261938" algn="l" defTabSz="457200" rtl="0" eaLnBrk="1" latinLnBrk="0" hangingPunct="1">
              <a:spcBef>
                <a:spcPct val="20000"/>
              </a:spcBef>
              <a:buClr>
                <a:schemeClr val="accent2"/>
              </a:buClr>
              <a:buFont typeface="Arial"/>
              <a:buChar char="•"/>
            </a:pPr>
            <a:r>
              <a:rPr lang="en-US" smtClean="0"/>
              <a:t>Click to edit Master text styles</a:t>
            </a:r>
          </a:p>
          <a:p>
            <a:pPr marL="261938" lvl="1" indent="-261938" algn="l" defTabSz="457200" rtl="0" eaLnBrk="1" latinLnBrk="0" hangingPunct="1">
              <a:spcBef>
                <a:spcPct val="20000"/>
              </a:spcBef>
              <a:buClr>
                <a:schemeClr val="accent2"/>
              </a:buClr>
              <a:buFont typeface="Arial"/>
              <a:buChar char="•"/>
            </a:pPr>
            <a:r>
              <a:rPr lang="en-US" smtClean="0"/>
              <a:t>Second level</a:t>
            </a:r>
          </a:p>
        </p:txBody>
      </p:sp>
      <p:sp>
        <p:nvSpPr>
          <p:cNvPr id="4" name="Picture Placeholder 3"/>
          <p:cNvSpPr>
            <a:spLocks noGrp="1"/>
          </p:cNvSpPr>
          <p:nvPr>
            <p:ph type="pic" sz="quarter" idx="13"/>
          </p:nvPr>
        </p:nvSpPr>
        <p:spPr>
          <a:xfrm>
            <a:off x="762000" y="1871663"/>
            <a:ext cx="3810000" cy="4385204"/>
          </a:xfrm>
          <a:prstGeom prst="rect">
            <a:avLst/>
          </a:prstGeom>
        </p:spPr>
        <p:txBody>
          <a:bodyPr/>
          <a:lstStyle>
            <a:lvl1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1pPr>
          </a:lstStyle>
          <a:p>
            <a:r>
              <a:rPr lang="en-US" dirty="0" smtClean="0"/>
              <a:t>Click icon to add picture</a:t>
            </a:r>
            <a:endParaRPr lang="en-GB" dirty="0"/>
          </a:p>
        </p:txBody>
      </p:sp>
      <p:sp>
        <p:nvSpPr>
          <p:cNvPr id="14" name="Text Placeholder 12"/>
          <p:cNvSpPr>
            <a:spLocks noGrp="1"/>
          </p:cNvSpPr>
          <p:nvPr>
            <p:ph type="body" sz="quarter" idx="17"/>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15"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9" name="Picture Placeholder 8"/>
          <p:cNvSpPr>
            <a:spLocks noGrp="1"/>
          </p:cNvSpPr>
          <p:nvPr>
            <p:ph type="pic" sz="quarter" idx="14"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2713730924"/>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sitEngl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4051" y="872066"/>
            <a:ext cx="8149762" cy="558801"/>
          </a:xfrm>
          <a:prstGeom prst="rect">
            <a:avLst/>
          </a:prstGeom>
        </p:spPr>
        <p:txBody>
          <a:bodyPr/>
          <a:lstStyle>
            <a:lvl1pPr algn="l">
              <a:defRPr lang="en-GB" sz="3000" kern="1200" dirty="0">
                <a:solidFill>
                  <a:schemeClr val="accent2"/>
                </a:solidFill>
                <a:latin typeface="Arial"/>
                <a:ea typeface="+mn-ea"/>
                <a:cs typeface="Arial"/>
              </a:defRPr>
            </a:lvl1pPr>
          </a:lstStyle>
          <a:p>
            <a:pPr marL="0" lvl="0" indent="0" algn="l" defTabSz="457200" rtl="0" eaLnBrk="1" latinLnBrk="0" hangingPunct="1">
              <a:spcBef>
                <a:spcPct val="20000"/>
              </a:spcBef>
              <a:buFont typeface="Arial"/>
              <a:buNone/>
            </a:pPr>
            <a:r>
              <a:rPr lang="en-US" smtClean="0"/>
              <a:t>Click to edit Master title style</a:t>
            </a:r>
            <a:endParaRPr lang="en-GB" dirty="0"/>
          </a:p>
        </p:txBody>
      </p:sp>
      <p:sp>
        <p:nvSpPr>
          <p:cNvPr id="8" name="Text Placeholder 11"/>
          <p:cNvSpPr>
            <a:spLocks noGrp="1"/>
          </p:cNvSpPr>
          <p:nvPr>
            <p:ph type="body" sz="quarter" idx="12"/>
          </p:nvPr>
        </p:nvSpPr>
        <p:spPr>
          <a:xfrm>
            <a:off x="675424"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0" name="Text Placeholder 11"/>
          <p:cNvSpPr>
            <a:spLocks noGrp="1"/>
          </p:cNvSpPr>
          <p:nvPr>
            <p:ph type="body" sz="quarter" idx="13"/>
          </p:nvPr>
        </p:nvSpPr>
        <p:spPr>
          <a:xfrm>
            <a:off x="4932040" y="1778525"/>
            <a:ext cx="3896576" cy="499008"/>
          </a:xfrm>
          <a:prstGeom prst="rect">
            <a:avLst/>
          </a:prstGeom>
        </p:spPr>
        <p:txBody>
          <a:bodyPr vert="horz"/>
          <a:lstStyle>
            <a:lvl1pPr marL="0" indent="0">
              <a:buClr>
                <a:schemeClr val="accent5"/>
              </a:buClr>
              <a:buNone/>
              <a:defRPr sz="1800" b="0">
                <a:solidFill>
                  <a:schemeClr val="accent2"/>
                </a:solidFill>
                <a:latin typeface="Arial"/>
                <a:cs typeface="Arial"/>
              </a:defRPr>
            </a:lvl1pPr>
            <a:lvl2pPr>
              <a:defRPr sz="1600">
                <a:latin typeface="Arial"/>
                <a:cs typeface="Arial"/>
              </a:defRPr>
            </a:lvl2pPr>
            <a:lvl3pPr>
              <a:defRPr sz="1400">
                <a:latin typeface="Arial"/>
                <a:cs typeface="Arial"/>
              </a:defRPr>
            </a:lvl3pPr>
            <a:lvl4pPr>
              <a:defRPr sz="1200">
                <a:latin typeface="Arial"/>
                <a:cs typeface="Arial"/>
              </a:defRPr>
            </a:lvl4pPr>
            <a:lvl5pPr>
              <a:defRPr sz="1200">
                <a:latin typeface="Arial"/>
                <a:cs typeface="Arial"/>
              </a:defRPr>
            </a:lvl5pPr>
          </a:lstStyle>
          <a:p>
            <a:pPr lvl="0"/>
            <a:r>
              <a:rPr lang="en-US" smtClean="0"/>
              <a:t>Click to edit Master text styles</a:t>
            </a:r>
          </a:p>
        </p:txBody>
      </p:sp>
      <p:sp>
        <p:nvSpPr>
          <p:cNvPr id="15" name="Content Placeholder 11"/>
          <p:cNvSpPr>
            <a:spLocks noGrp="1"/>
          </p:cNvSpPr>
          <p:nvPr>
            <p:ph sz="quarter" idx="14" hasCustomPrompt="1"/>
          </p:nvPr>
        </p:nvSpPr>
        <p:spPr>
          <a:xfrm>
            <a:off x="5029200"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6" name="Content Placeholder 11"/>
          <p:cNvSpPr>
            <a:spLocks noGrp="1"/>
          </p:cNvSpPr>
          <p:nvPr>
            <p:ph sz="quarter" idx="15" hasCustomPrompt="1"/>
          </p:nvPr>
        </p:nvSpPr>
        <p:spPr>
          <a:xfrm>
            <a:off x="755576" y="2277533"/>
            <a:ext cx="3816424" cy="3979334"/>
          </a:xfrm>
          <a:prstGeom prst="rect">
            <a:avLst/>
          </a:prstGeom>
        </p:spPr>
        <p:txBody>
          <a:bodyPr/>
          <a:lstStyle>
            <a:lvl1pPr marL="0" indent="0" algn="l" defTabSz="457200" rtl="0" eaLnBrk="1" latinLnBrk="0" hangingPunct="1">
              <a:spcBef>
                <a:spcPct val="20000"/>
              </a:spcBef>
              <a:buFont typeface="Arial"/>
              <a:buNone/>
              <a:defRPr lang="en-US" sz="1800" kern="1200" baseline="0" dirty="0" smtClean="0">
                <a:solidFill>
                  <a:schemeClr val="tx1"/>
                </a:solidFill>
                <a:latin typeface="Arial"/>
                <a:ea typeface="+mn-ea"/>
                <a:cs typeface="Arial"/>
              </a:defRPr>
            </a:lvl1pPr>
            <a:lvl2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2pPr>
            <a:lvl3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3pPr>
            <a:lvl4pPr marL="0" indent="0" algn="l" defTabSz="457200" rtl="0" eaLnBrk="1" latinLnBrk="0" hangingPunct="1">
              <a:spcBef>
                <a:spcPct val="20000"/>
              </a:spcBef>
              <a:buFont typeface="Arial"/>
              <a:buNone/>
              <a:defRPr lang="en-US" sz="1800" kern="1200" dirty="0" smtClean="0">
                <a:solidFill>
                  <a:schemeClr val="tx1"/>
                </a:solidFill>
                <a:latin typeface="Arial"/>
                <a:ea typeface="+mn-ea"/>
                <a:cs typeface="Arial"/>
              </a:defRPr>
            </a:lvl4pPr>
            <a:lvl5pPr marL="0" indent="0" algn="l" defTabSz="457200" rtl="0" eaLnBrk="1" latinLnBrk="0" hangingPunct="1">
              <a:spcBef>
                <a:spcPct val="20000"/>
              </a:spcBef>
              <a:buFont typeface="Arial"/>
              <a:buNone/>
              <a:defRPr lang="en-GB" sz="1800" kern="1200" dirty="0">
                <a:solidFill>
                  <a:schemeClr val="tx1"/>
                </a:solidFill>
                <a:latin typeface="Arial"/>
                <a:ea typeface="+mn-ea"/>
                <a:cs typeface="Arial"/>
              </a:defRPr>
            </a:lvl5pPr>
          </a:lstStyle>
          <a:p>
            <a:pPr lvl="0"/>
            <a:r>
              <a:rPr lang="en-US" dirty="0"/>
              <a:t>Picture or other content</a:t>
            </a:r>
            <a:endParaRPr lang="en-GB" dirty="0"/>
          </a:p>
        </p:txBody>
      </p:sp>
      <p:sp>
        <p:nvSpPr>
          <p:cNvPr id="19" name="Text Placeholder 12"/>
          <p:cNvSpPr>
            <a:spLocks noGrp="1"/>
          </p:cNvSpPr>
          <p:nvPr>
            <p:ph type="body" sz="quarter" idx="19"/>
          </p:nvPr>
        </p:nvSpPr>
        <p:spPr>
          <a:xfrm>
            <a:off x="685796" y="6396162"/>
            <a:ext cx="2440301" cy="274638"/>
          </a:xfrm>
          <a:prstGeom prst="rect">
            <a:avLst/>
          </a:prstGeom>
        </p:spPr>
        <p:txBody>
          <a:bodyPr/>
          <a:lstStyle>
            <a:lvl1pPr marL="0" indent="0" algn="l" defTabSz="457200" rtl="0" eaLnBrk="1" latinLnBrk="0" hangingPunct="1">
              <a:buNone/>
              <a:defRPr lang="en-US" sz="1200" kern="1200" dirty="0">
                <a:solidFill>
                  <a:schemeClr val="tx1"/>
                </a:solidFill>
                <a:latin typeface="Arial" panose="020B0604020202020204" pitchFamily="34" charset="0"/>
                <a:ea typeface="+mn-ea"/>
                <a:cs typeface="Arial" panose="020B0604020202020204" pitchFamily="34" charset="0"/>
              </a:defRPr>
            </a:lvl1pPr>
          </a:lstStyle>
          <a:p>
            <a:pPr lvl="0"/>
            <a:r>
              <a:rPr lang="en-US" smtClean="0"/>
              <a:t>Click to edit Master text styles</a:t>
            </a:r>
          </a:p>
        </p:txBody>
      </p:sp>
      <p:sp>
        <p:nvSpPr>
          <p:cNvPr id="20" name="Footer Placeholder 16"/>
          <p:cNvSpPr>
            <a:spLocks noGrp="1"/>
          </p:cNvSpPr>
          <p:nvPr>
            <p:ph type="ftr" sz="quarter" idx="3"/>
          </p:nvPr>
        </p:nvSpPr>
        <p:spPr>
          <a:xfrm>
            <a:off x="3126097" y="6394602"/>
            <a:ext cx="3267083" cy="274636"/>
          </a:xfrm>
          <a:prstGeom prst="rect">
            <a:avLst/>
          </a:prstGeom>
        </p:spPr>
        <p:txBody>
          <a:bodyPr/>
          <a:lstStyle>
            <a:lvl1pPr algn="ctr">
              <a:defRPr sz="1200">
                <a:latin typeface="Arial" panose="020B0604020202020204" pitchFamily="34" charset="0"/>
                <a:cs typeface="Arial" panose="020B0604020202020204" pitchFamily="34" charset="0"/>
              </a:defRPr>
            </a:lvl1pPr>
          </a:lstStyle>
          <a:p>
            <a:r>
              <a:rPr lang="en-US" dirty="0">
                <a:solidFill>
                  <a:srgbClr val="120742"/>
                </a:solidFill>
              </a:rPr>
              <a:t>Footer</a:t>
            </a:r>
          </a:p>
        </p:txBody>
      </p:sp>
      <p:sp>
        <p:nvSpPr>
          <p:cNvPr id="11" name="Picture Placeholder 8"/>
          <p:cNvSpPr>
            <a:spLocks noGrp="1"/>
          </p:cNvSpPr>
          <p:nvPr>
            <p:ph type="pic" sz="quarter" idx="20" hasCustomPrompt="1"/>
          </p:nvPr>
        </p:nvSpPr>
        <p:spPr>
          <a:xfrm>
            <a:off x="1926843" y="261479"/>
            <a:ext cx="1597025" cy="331189"/>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549840600"/>
      </p:ext>
    </p:extLst>
  </p:cSld>
  <p:clrMapOvr>
    <a:masterClrMapping/>
  </p:clrMapOvr>
  <p:extLst mod="1">
    <p:ext uri="{DCECCB84-F9BA-43D5-87BE-67443E8EF086}">
      <p15:sldGuideLst xmlns:p15="http://schemas.microsoft.com/office/powerpoint/2012/main">
        <p15:guide id="1" orient="horz" pos="805">
          <p15:clr>
            <a:srgbClr val="FBAE40"/>
          </p15:clr>
        </p15:guide>
        <p15:guide id="2" pos="2880">
          <p15:clr>
            <a:srgbClr val="FBAE40"/>
          </p15:clr>
        </p15:guide>
        <p15:guide id="3" pos="480">
          <p15:clr>
            <a:srgbClr val="FBAE40"/>
          </p15:clr>
        </p15:guide>
        <p15:guide id="4" orient="horz" pos="1179">
          <p15:clr>
            <a:srgbClr val="FBAE40"/>
          </p15:clr>
        </p15:guide>
        <p15:guide id="5" orient="horz" pos="971">
          <p15:clr>
            <a:srgbClr val="FBAE40"/>
          </p15:clr>
        </p15:guide>
        <p15:guide id="0" pos="3168"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sitEngland Divider Slide / End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12074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2" name="Text Placeholder 11"/>
          <p:cNvSpPr>
            <a:spLocks noGrp="1"/>
          </p:cNvSpPr>
          <p:nvPr>
            <p:ph type="body" sz="quarter" idx="11"/>
          </p:nvPr>
        </p:nvSpPr>
        <p:spPr>
          <a:xfrm>
            <a:off x="3422650" y="3882347"/>
            <a:ext cx="5035550" cy="1095337"/>
          </a:xfrm>
          <a:prstGeom prst="rect">
            <a:avLst/>
          </a:prstGeom>
        </p:spPr>
        <p:txBody>
          <a:bodyPr vert="horz"/>
          <a:lstStyle>
            <a:lvl1pPr marL="0" indent="0">
              <a:spcBef>
                <a:spcPts val="700"/>
              </a:spcBef>
              <a:buNone/>
              <a:defRPr sz="1800">
                <a:solidFill>
                  <a:srgbClr val="FFFFFF"/>
                </a:solidFill>
                <a:latin typeface="Arial"/>
                <a:cs typeface="Aria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smtClean="0"/>
              <a:t>Click to edit Master text styles</a:t>
            </a:r>
          </a:p>
        </p:txBody>
      </p:sp>
      <p:sp>
        <p:nvSpPr>
          <p:cNvPr id="3" name="Text Placeholder 2"/>
          <p:cNvSpPr>
            <a:spLocks noGrp="1"/>
          </p:cNvSpPr>
          <p:nvPr>
            <p:ph type="body" sz="quarter" idx="14"/>
          </p:nvPr>
        </p:nvSpPr>
        <p:spPr>
          <a:xfrm>
            <a:off x="3422650" y="2563916"/>
            <a:ext cx="5035550" cy="1095375"/>
          </a:xfrm>
          <a:prstGeom prst="rect">
            <a:avLst/>
          </a:prstGeom>
        </p:spPr>
        <p:txBody>
          <a:bodyPr/>
          <a:lstStyle>
            <a:lvl1pPr marL="0" indent="0">
              <a:buFontTx/>
              <a:buNone/>
              <a:defRPr sz="3000">
                <a:solidFill>
                  <a:schemeClr val="bg1"/>
                </a:solidFill>
                <a:latin typeface="Arial" panose="020B0604020202020204" pitchFamily="34" charset="0"/>
                <a:cs typeface="Arial" panose="020B0604020202020204" pitchFamily="34" charset="0"/>
              </a:defRPr>
            </a:lvl1pPr>
            <a:lvl2pPr marL="457200" indent="0">
              <a:buNone/>
              <a:defRPr sz="3500">
                <a:solidFill>
                  <a:schemeClr val="bg1"/>
                </a:solidFill>
                <a:latin typeface="Arial" panose="020B0604020202020204" pitchFamily="34" charset="0"/>
                <a:cs typeface="Arial" panose="020B0604020202020204" pitchFamily="34" charset="0"/>
              </a:defRPr>
            </a:lvl2pPr>
            <a:lvl3pPr marL="914400" indent="0">
              <a:buNone/>
              <a:defRPr sz="3500">
                <a:solidFill>
                  <a:schemeClr val="bg1"/>
                </a:solidFill>
                <a:latin typeface="Arial" panose="020B0604020202020204" pitchFamily="34" charset="0"/>
                <a:cs typeface="Arial" panose="020B0604020202020204" pitchFamily="34" charset="0"/>
              </a:defRPr>
            </a:lvl3pPr>
            <a:lvl4pPr marL="1371600" indent="0">
              <a:buNone/>
              <a:defRPr sz="3500">
                <a:solidFill>
                  <a:schemeClr val="bg1"/>
                </a:solidFill>
                <a:latin typeface="Arial" panose="020B0604020202020204" pitchFamily="34" charset="0"/>
                <a:cs typeface="Arial" panose="020B0604020202020204" pitchFamily="34" charset="0"/>
              </a:defRPr>
            </a:lvl4pPr>
            <a:lvl5pPr marL="1828800" indent="0">
              <a:buNone/>
              <a:defRPr sz="3500">
                <a:solidFill>
                  <a:schemeClr val="bg1"/>
                </a:solidFill>
                <a:latin typeface="Arial" panose="020B0604020202020204" pitchFamily="34" charset="0"/>
                <a:cs typeface="Arial" panose="020B0604020202020204" pitchFamily="34" charset="0"/>
              </a:defRPr>
            </a:lvl5pPr>
          </a:lstStyle>
          <a:p>
            <a:pPr lvl="0"/>
            <a:r>
              <a:rPr lang="en-US" smtClean="0"/>
              <a:t>Click to edit Master text styles</a:t>
            </a:r>
          </a:p>
        </p:txBody>
      </p:sp>
      <p:sp>
        <p:nvSpPr>
          <p:cNvPr id="8" name="Picture Placeholder 8"/>
          <p:cNvSpPr>
            <a:spLocks noGrp="1"/>
          </p:cNvSpPr>
          <p:nvPr>
            <p:ph type="pic" sz="quarter" idx="12" hasCustomPrompt="1"/>
          </p:nvPr>
        </p:nvSpPr>
        <p:spPr>
          <a:xfrm>
            <a:off x="1321567" y="424981"/>
            <a:ext cx="974160" cy="770512"/>
          </a:xfrm>
          <a:prstGeom prst="rect">
            <a:avLst/>
          </a:prstGeom>
        </p:spPr>
        <p:txBody>
          <a:bodyPr anchor="ctr"/>
          <a:lstStyle>
            <a:lvl1pPr marL="0" indent="0" algn="ctr">
              <a:buNone/>
              <a:defRPr sz="1100">
                <a:solidFill>
                  <a:schemeClr val="bg1"/>
                </a:solidFill>
                <a:latin typeface="Arial" panose="020B0604020202020204" pitchFamily="34" charset="0"/>
                <a:cs typeface="Arial" panose="020B0604020202020204" pitchFamily="34" charset="0"/>
              </a:defRPr>
            </a:lvl1pPr>
          </a:lstStyle>
          <a:p>
            <a:r>
              <a:rPr lang="en-US" dirty="0"/>
              <a:t>Partner Logo</a:t>
            </a:r>
          </a:p>
        </p:txBody>
      </p:sp>
      <p:pic>
        <p:nvPicPr>
          <p:cNvPr id="13" name="Picture 12" descr="VB_VE_Logos.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9880" y="455237"/>
            <a:ext cx="925972" cy="761630"/>
          </a:xfrm>
          <a:prstGeom prst="rect">
            <a:avLst/>
          </a:prstGeom>
        </p:spPr>
      </p:pic>
    </p:spTree>
    <p:extLst>
      <p:ext uri="{BB962C8B-B14F-4D97-AF65-F5344CB8AC3E}">
        <p14:creationId xmlns:p14="http://schemas.microsoft.com/office/powerpoint/2010/main" val="2257316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789782756"/>
      </p:ext>
    </p:extLst>
  </p:cSld>
  <p:clrMap bg1="lt1" tx1="dk1" bg2="lt2" tx2="dk2" accent1="accent1" accent2="accent2" accent3="accent3" accent4="accent4" accent5="accent5" accent6="accent6" hlink="hlink" folHlink="folHlink"/>
  <p:sldLayoutIdLst>
    <p:sldLayoutId id="2147483666" r:id="rId1"/>
    <p:sldLayoutId id="2147483653" r:id="rId2"/>
    <p:sldLayoutId id="2147483656" r:id="rId3"/>
    <p:sldLayoutId id="2147483657" r:id="rId4"/>
    <p:sldLayoutId id="2147483658" r:id="rId5"/>
    <p:sldLayoutId id="2147483659" r:id="rId6"/>
    <p:sldLayoutId id="2147483660" r:id="rId7"/>
    <p:sldLayoutId id="2147483665" r:id="rId8"/>
    <p:sldLayoutId id="2147483661" r:id="rId9"/>
    <p:sldLayoutId id="2147483664" r:id="rId10"/>
    <p:sldLayoutId id="214748365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2530794175"/>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201095243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50667575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479097402"/>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5445490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43854814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06522888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35859756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30985838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191048226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74442893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txBox="1">
            <a:spLocks/>
          </p:cNvSpPr>
          <p:nvPr/>
        </p:nvSpPr>
        <p:spPr>
          <a:xfrm>
            <a:off x="7797800" y="6399769"/>
            <a:ext cx="1107043" cy="32530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D42EA9E-67C9-4C87-932C-8F489DA21F6E}" type="slidenum">
              <a:rPr lang="en-GB" sz="1200" smtClean="0">
                <a:solidFill>
                  <a:srgbClr val="120742"/>
                </a:solidFill>
                <a:latin typeface="Arial" panose="020B0604020202020204" pitchFamily="34" charset="0"/>
                <a:cs typeface="Arial" panose="020B0604020202020204" pitchFamily="34" charset="0"/>
              </a:rPr>
              <a:pPr algn="r"/>
              <a:t>‹#›</a:t>
            </a:fld>
            <a:endParaRPr lang="en-GB" sz="1200" dirty="0">
              <a:solidFill>
                <a:srgbClr val="120742"/>
              </a:solidFill>
              <a:latin typeface="Arial" panose="020B0604020202020204" pitchFamily="34" charset="0"/>
              <a:cs typeface="Arial" panose="020B0604020202020204" pitchFamily="34" charset="0"/>
            </a:endParaRPr>
          </a:p>
        </p:txBody>
      </p:sp>
      <p:grpSp>
        <p:nvGrpSpPr>
          <p:cNvPr id="8" name="Group 7"/>
          <p:cNvGrpSpPr/>
          <p:nvPr/>
        </p:nvGrpSpPr>
        <p:grpSpPr>
          <a:xfrm>
            <a:off x="336947" y="233280"/>
            <a:ext cx="8466866" cy="434860"/>
            <a:chOff x="336947" y="233280"/>
            <a:chExt cx="8466866" cy="434860"/>
          </a:xfrm>
        </p:grpSpPr>
        <p:sp>
          <p:nvSpPr>
            <p:cNvPr id="9" name="Rectangle 8"/>
            <p:cNvSpPr/>
            <p:nvPr userDrawn="1"/>
          </p:nvSpPr>
          <p:spPr>
            <a:xfrm>
              <a:off x="336947" y="233280"/>
              <a:ext cx="8466866" cy="388800"/>
            </a:xfrm>
            <a:prstGeom prst="rect">
              <a:avLst/>
            </a:prstGeom>
            <a:solidFill>
              <a:srgbClr val="1207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sp>
          <p:nvSpPr>
            <p:cNvPr id="14" name="Rectangle 13"/>
            <p:cNvSpPr/>
            <p:nvPr userDrawn="1"/>
          </p:nvSpPr>
          <p:spPr>
            <a:xfrm rot="2700000">
              <a:off x="678985" y="305260"/>
              <a:ext cx="362880" cy="362880"/>
            </a:xfrm>
            <a:prstGeom prst="rect">
              <a:avLst/>
            </a:prstGeom>
            <a:solidFill>
              <a:srgbClr val="0E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panose="020B0604020202020204" pitchFamily="34" charset="0"/>
              </a:endParaRPr>
            </a:p>
          </p:txBody>
        </p:sp>
      </p:grpSp>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r="-7659" b="-3481"/>
          <a:stretch/>
        </p:blipFill>
        <p:spPr>
          <a:xfrm>
            <a:off x="581203" y="343512"/>
            <a:ext cx="1485722" cy="199413"/>
          </a:xfrm>
          <a:prstGeom prst="rect">
            <a:avLst/>
          </a:prstGeom>
        </p:spPr>
      </p:pic>
    </p:spTree>
    <p:extLst>
      <p:ext uri="{BB962C8B-B14F-4D97-AF65-F5344CB8AC3E}">
        <p14:creationId xmlns:p14="http://schemas.microsoft.com/office/powerpoint/2010/main" val="2464437033"/>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chart" Target="../charts/chart13.xml"/><Relationship Id="rId1" Type="http://schemas.openxmlformats.org/officeDocument/2006/relationships/slideLayout" Target="../slideLayouts/slideLayout13.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chart" Target="../charts/chart19.xml"/><Relationship Id="rId1" Type="http://schemas.openxmlformats.org/officeDocument/2006/relationships/slideLayout" Target="../slideLayouts/slideLayout1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chart" Target="../charts/chart25.xml"/><Relationship Id="rId1" Type="http://schemas.openxmlformats.org/officeDocument/2006/relationships/slideLayout" Target="../slideLayouts/slideLayout1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126.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xml"/><Relationship Id="rId1" Type="http://schemas.openxmlformats.org/officeDocument/2006/relationships/slideLayout" Target="../slideLayouts/slideLayout1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6.xml"/></Relationships>
</file>

<file path=ppt/slides/_rels/slide3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7.xml"/></Relationships>
</file>

<file path=ppt/slides/_rels/slide3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xml"/><Relationship Id="rId1" Type="http://schemas.openxmlformats.org/officeDocument/2006/relationships/slideLayout" Target="../slideLayouts/slideLayout126.xml"/></Relationships>
</file>

<file path=ppt/slides/_rels/slide3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104.xml"/></Relationships>
</file>

<file path=ppt/slides/_rels/slide3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3" Type="http://schemas.openxmlformats.org/officeDocument/2006/relationships/hyperlink" Target="https://www.visitbritain.org/visitor-characteristics-and-behaviour" TargetMode="External"/><Relationship Id="rId2" Type="http://schemas.openxmlformats.org/officeDocument/2006/relationships/chart" Target="../charts/chart46.xml"/><Relationship Id="rId1" Type="http://schemas.openxmlformats.org/officeDocument/2006/relationships/slideLayout" Target="../slideLayouts/slideLayout93.xml"/></Relationships>
</file>

<file path=ppt/slides/_rels/slide3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71.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71.xml"/><Relationship Id="rId5" Type="http://schemas.openxmlformats.org/officeDocument/2006/relationships/image" Target="../media/image5.png"/><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7" Type="http://schemas.openxmlformats.org/officeDocument/2006/relationships/chart" Target="../charts/chart59.xml"/><Relationship Id="rId2" Type="http://schemas.openxmlformats.org/officeDocument/2006/relationships/chart" Target="../charts/chart54.xml"/><Relationship Id="rId1" Type="http://schemas.openxmlformats.org/officeDocument/2006/relationships/slideLayout" Target="../slideLayouts/slideLayout13.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7.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Discover England:  summary insights on overseas visitors to England</a:t>
            </a:r>
            <a:endParaRPr lang="en-GB" dirty="0"/>
          </a:p>
        </p:txBody>
      </p:sp>
      <p:sp>
        <p:nvSpPr>
          <p:cNvPr id="3" name="Text Placeholder 2"/>
          <p:cNvSpPr>
            <a:spLocks noGrp="1"/>
          </p:cNvSpPr>
          <p:nvPr>
            <p:ph type="body" sz="quarter" idx="11"/>
          </p:nvPr>
        </p:nvSpPr>
        <p:spPr>
          <a:xfrm>
            <a:off x="522173" y="3607204"/>
            <a:ext cx="8212394" cy="439091"/>
          </a:xfrm>
        </p:spPr>
        <p:txBody>
          <a:bodyPr/>
          <a:lstStyle/>
          <a:p>
            <a:r>
              <a:rPr lang="en-GB" dirty="0" smtClean="0"/>
              <a:t>Understanding Visitors to England by life-stage</a:t>
            </a:r>
            <a:endParaRPr lang="en-GB" dirty="0"/>
          </a:p>
        </p:txBody>
      </p:sp>
      <p:sp>
        <p:nvSpPr>
          <p:cNvPr id="5" name="Text Placeholder 4"/>
          <p:cNvSpPr>
            <a:spLocks noGrp="1"/>
          </p:cNvSpPr>
          <p:nvPr>
            <p:ph type="body" sz="quarter" idx="13"/>
          </p:nvPr>
        </p:nvSpPr>
        <p:spPr>
          <a:xfrm>
            <a:off x="508525" y="4121728"/>
            <a:ext cx="7936025" cy="439091"/>
          </a:xfrm>
        </p:spPr>
        <p:txBody>
          <a:bodyPr/>
          <a:lstStyle/>
          <a:p>
            <a:r>
              <a:rPr lang="en-GB" dirty="0" smtClean="0"/>
              <a:t>February 2017</a:t>
            </a:r>
            <a:endParaRPr lang="en-GB" dirty="0"/>
          </a:p>
        </p:txBody>
      </p:sp>
      <p:pic>
        <p:nvPicPr>
          <p:cNvPr id="1026" name="Picture 2" descr="G:\OFFICE\BDRC Group Logos\BDRC_Continen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73360" y="5889368"/>
            <a:ext cx="942379" cy="71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74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8821" y="872066"/>
            <a:ext cx="8424992" cy="558801"/>
          </a:xfrm>
        </p:spPr>
        <p:txBody>
          <a:bodyPr/>
          <a:lstStyle/>
          <a:p>
            <a:r>
              <a:rPr lang="en-GB" sz="2200" dirty="0" smtClean="0"/>
              <a:t>Executive summary/5</a:t>
            </a:r>
            <a:endParaRPr lang="en-GB" sz="2200" dirty="0"/>
          </a:p>
        </p:txBody>
      </p:sp>
      <p:sp>
        <p:nvSpPr>
          <p:cNvPr id="7" name="TextBox 6"/>
          <p:cNvSpPr txBox="1"/>
          <p:nvPr/>
        </p:nvSpPr>
        <p:spPr>
          <a:xfrm>
            <a:off x="310554" y="1041023"/>
            <a:ext cx="8315864" cy="4801314"/>
          </a:xfrm>
          <a:prstGeom prst="rect">
            <a:avLst/>
          </a:prstGeom>
          <a:noFill/>
        </p:spPr>
        <p:txBody>
          <a:bodyPr wrap="square" rtlCol="0">
            <a:spAutoFit/>
          </a:bodyPr>
          <a:lstStyle/>
          <a:p>
            <a:endParaRPr lang="en-GB" b="1" dirty="0" smtClean="0"/>
          </a:p>
          <a:p>
            <a:r>
              <a:rPr lang="en-GB" b="1" dirty="0"/>
              <a:t>S</a:t>
            </a:r>
            <a:r>
              <a:rPr lang="en-GB" b="1" dirty="0" smtClean="0"/>
              <a:t>ection 3:  GB Perceptions and Beyond London </a:t>
            </a:r>
            <a:r>
              <a:rPr lang="en-GB" b="1" i="1" dirty="0" smtClean="0"/>
              <a:t>(General attitudes and behaviour)</a:t>
            </a:r>
            <a:endParaRPr lang="en-GB" b="1" i="1" dirty="0"/>
          </a:p>
          <a:p>
            <a:pPr algn="just"/>
            <a:endParaRPr lang="en-GB" sz="1200" dirty="0"/>
          </a:p>
          <a:p>
            <a:pPr algn="just"/>
            <a:r>
              <a:rPr lang="en-GB" sz="1200" b="1" dirty="0" smtClean="0"/>
              <a:t>Is there a market  for visiting outside London?</a:t>
            </a:r>
            <a:endParaRPr lang="en-GB" sz="1200" b="1" dirty="0"/>
          </a:p>
          <a:p>
            <a:pPr marL="171450" indent="-171450" algn="just">
              <a:buFont typeface="Arial" panose="020B0604020202020204" pitchFamily="34" charset="0"/>
              <a:buChar char="•"/>
            </a:pPr>
            <a:r>
              <a:rPr lang="en-GB" sz="1200" dirty="0" smtClean="0"/>
              <a:t>16-34 </a:t>
            </a:r>
            <a:r>
              <a:rPr lang="en-GB" sz="1200" dirty="0"/>
              <a:t>year olds (millennials) exhibit the lowest levels of understanding of </a:t>
            </a:r>
            <a:r>
              <a:rPr lang="en-GB" sz="1200" dirty="0" smtClean="0"/>
              <a:t>Britain’s offer </a:t>
            </a:r>
            <a:r>
              <a:rPr lang="en-GB" sz="1200" dirty="0"/>
              <a:t>outside London, those aged 35+ and families the highest</a:t>
            </a:r>
            <a:endParaRPr lang="en-GB" sz="1200" dirty="0">
              <a:solidFill>
                <a:srgbClr val="120742"/>
              </a:solidFill>
            </a:endParaRPr>
          </a:p>
          <a:p>
            <a:pPr marL="171450" indent="-171450" algn="just">
              <a:buFont typeface="Arial" panose="020B0604020202020204" pitchFamily="34" charset="0"/>
              <a:buChar char="•"/>
            </a:pPr>
            <a:r>
              <a:rPr lang="en-GB" sz="1200" dirty="0"/>
              <a:t>Desire to visit places/do activities outside of London is generally higher than awareness, although the extent of interest tends to correlate.  Interest in visiting ‘the beaches/coastline’ is lowest followed by interest in ‘sporting events outside of London’.</a:t>
            </a:r>
          </a:p>
          <a:p>
            <a:pPr marL="171450" indent="-171450" algn="just">
              <a:buFont typeface="Arial" panose="020B0604020202020204" pitchFamily="34" charset="0"/>
              <a:buChar char="•"/>
            </a:pPr>
            <a:r>
              <a:rPr lang="en-GB" sz="1200" dirty="0"/>
              <a:t>D</a:t>
            </a:r>
            <a:r>
              <a:rPr lang="en-GB" sz="1200" dirty="0" smtClean="0"/>
              <a:t>espite </a:t>
            </a:r>
            <a:r>
              <a:rPr lang="en-GB" sz="1200" dirty="0"/>
              <a:t>significantly lower awareness of ‘other major cities outside of London’, 16-34 year olds are almost as likely as average to be interested in visiting.   Culture, tradition and heritage tend to appeal more to older age groups, in particular 55-64 year olds</a:t>
            </a:r>
            <a:r>
              <a:rPr lang="en-GB" sz="1200" dirty="0" smtClean="0"/>
              <a:t>.</a:t>
            </a:r>
          </a:p>
          <a:p>
            <a:pPr algn="just"/>
            <a:endParaRPr lang="en-GB" sz="1200" b="1" dirty="0" smtClean="0">
              <a:solidFill>
                <a:srgbClr val="120742"/>
              </a:solidFill>
            </a:endParaRPr>
          </a:p>
          <a:p>
            <a:pPr algn="just"/>
            <a:r>
              <a:rPr lang="en-GB" sz="1200" b="1" dirty="0" smtClean="0">
                <a:solidFill>
                  <a:srgbClr val="120742"/>
                </a:solidFill>
              </a:rPr>
              <a:t>What </a:t>
            </a:r>
            <a:r>
              <a:rPr lang="en-GB" sz="1200" b="1" dirty="0">
                <a:solidFill>
                  <a:srgbClr val="120742"/>
                </a:solidFill>
              </a:rPr>
              <a:t>are the perceptions of GB compared to other countries for their top holiday needs?</a:t>
            </a:r>
          </a:p>
          <a:p>
            <a:pPr marL="177800" indent="-177800" algn="just">
              <a:buFont typeface="Arial" pitchFamily="34" charset="0"/>
              <a:buChar char="•"/>
            </a:pPr>
            <a:r>
              <a:rPr lang="en-GB" sz="1200" dirty="0">
                <a:solidFill>
                  <a:srgbClr val="120742"/>
                </a:solidFill>
              </a:rPr>
              <a:t>Amongst families and Under 35s, </a:t>
            </a:r>
            <a:r>
              <a:rPr lang="en-GB" sz="1200" dirty="0" smtClean="0">
                <a:solidFill>
                  <a:srgbClr val="120742"/>
                </a:solidFill>
              </a:rPr>
              <a:t>Britain is </a:t>
            </a:r>
            <a:r>
              <a:rPr lang="en-GB" sz="1200" dirty="0">
                <a:solidFill>
                  <a:srgbClr val="120742"/>
                </a:solidFill>
              </a:rPr>
              <a:t>rated below the country average on the majority of metrics they regard as most important.  However, it does not score the lowest on any, and is rated higher than average for offering ‘famous sites and places’.  Families and under 35s tend to regard Australia as the best place for the majority of their needs –  France and the USA also featuring.  The Netherlands tends to receive the lowest ratings.</a:t>
            </a:r>
          </a:p>
          <a:p>
            <a:pPr marL="177800" indent="-177800" algn="just">
              <a:buFont typeface="Arial" pitchFamily="34" charset="0"/>
              <a:buChar char="•"/>
            </a:pPr>
            <a:r>
              <a:rPr lang="en-GB" sz="1200" dirty="0">
                <a:solidFill>
                  <a:srgbClr val="120742"/>
                </a:solidFill>
              </a:rPr>
              <a:t>35+ year olds are all less likely than average to rate </a:t>
            </a:r>
            <a:r>
              <a:rPr lang="en-GB" sz="1200" dirty="0" smtClean="0">
                <a:solidFill>
                  <a:srgbClr val="120742"/>
                </a:solidFill>
              </a:rPr>
              <a:t>Britain as </a:t>
            </a:r>
            <a:r>
              <a:rPr lang="en-GB" sz="1200" dirty="0">
                <a:solidFill>
                  <a:srgbClr val="120742"/>
                </a:solidFill>
              </a:rPr>
              <a:t>the ‘best place’ to ‘enjoy the landscape and scenery’ – their most important motivation when choosing a holiday.  Conversely, each age group rates </a:t>
            </a:r>
            <a:r>
              <a:rPr lang="en-GB" sz="1200" dirty="0" smtClean="0">
                <a:solidFill>
                  <a:srgbClr val="120742"/>
                </a:solidFill>
              </a:rPr>
              <a:t>Britain as </a:t>
            </a:r>
            <a:r>
              <a:rPr lang="en-GB" sz="1200" dirty="0">
                <a:solidFill>
                  <a:srgbClr val="120742"/>
                </a:solidFill>
              </a:rPr>
              <a:t>high or higher than average as a place to ‘see famous sites/places’ – a factor that increases in importance for older age groups.   </a:t>
            </a:r>
          </a:p>
          <a:p>
            <a:pPr marL="177800" indent="-177800" algn="just">
              <a:buFont typeface="Arial" pitchFamily="34" charset="0"/>
              <a:buChar char="•"/>
            </a:pPr>
            <a:r>
              <a:rPr lang="en-GB" sz="1200" dirty="0">
                <a:solidFill>
                  <a:srgbClr val="120742"/>
                </a:solidFill>
              </a:rPr>
              <a:t>‘History/historic sites’ are rated higher than average for 51-64 and 65+ year olds – an attribute that is more important for these age groups than others.  65+ year olds also more likely than average to regard </a:t>
            </a:r>
            <a:r>
              <a:rPr lang="en-GB" sz="1200" dirty="0" smtClean="0">
                <a:solidFill>
                  <a:srgbClr val="120742"/>
                </a:solidFill>
              </a:rPr>
              <a:t>Britain as </a:t>
            </a:r>
            <a:r>
              <a:rPr lang="en-GB" sz="1200" dirty="0">
                <a:solidFill>
                  <a:srgbClr val="120742"/>
                </a:solidFill>
              </a:rPr>
              <a:t>‘the best place’ for ‘broadening my mind’ and ‘having fun and laughter</a:t>
            </a:r>
            <a:r>
              <a:rPr lang="en-GB" sz="1200" dirty="0" smtClean="0">
                <a:solidFill>
                  <a:srgbClr val="120742"/>
                </a:solidFill>
              </a:rPr>
              <a:t>’.</a:t>
            </a:r>
            <a:endParaRPr lang="en-GB" sz="1200" dirty="0"/>
          </a:p>
          <a:p>
            <a:pPr algn="just"/>
            <a:endParaRPr lang="en-GB" sz="1200" dirty="0"/>
          </a:p>
          <a:p>
            <a:endParaRPr lang="en-GB" dirty="0"/>
          </a:p>
        </p:txBody>
      </p:sp>
    </p:spTree>
    <p:extLst>
      <p:ext uri="{BB962C8B-B14F-4D97-AF65-F5344CB8AC3E}">
        <p14:creationId xmlns:p14="http://schemas.microsoft.com/office/powerpoint/2010/main" val="222481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8821" y="872066"/>
            <a:ext cx="8424992" cy="558801"/>
          </a:xfrm>
        </p:spPr>
        <p:txBody>
          <a:bodyPr/>
          <a:lstStyle/>
          <a:p>
            <a:r>
              <a:rPr lang="en-GB" sz="2200" dirty="0" smtClean="0"/>
              <a:t>Executive summary/6</a:t>
            </a:r>
            <a:endParaRPr lang="en-GB" sz="2200" dirty="0"/>
          </a:p>
        </p:txBody>
      </p:sp>
      <p:sp>
        <p:nvSpPr>
          <p:cNvPr id="7" name="TextBox 6"/>
          <p:cNvSpPr txBox="1"/>
          <p:nvPr/>
        </p:nvSpPr>
        <p:spPr>
          <a:xfrm>
            <a:off x="310554" y="1041023"/>
            <a:ext cx="8315864" cy="3877985"/>
          </a:xfrm>
          <a:prstGeom prst="rect">
            <a:avLst/>
          </a:prstGeom>
          <a:noFill/>
        </p:spPr>
        <p:txBody>
          <a:bodyPr wrap="square" rtlCol="0">
            <a:spAutoFit/>
          </a:bodyPr>
          <a:lstStyle/>
          <a:p>
            <a:endParaRPr lang="en-GB" b="1" dirty="0" smtClean="0"/>
          </a:p>
          <a:p>
            <a:r>
              <a:rPr lang="en-GB" b="1" dirty="0"/>
              <a:t>S</a:t>
            </a:r>
            <a:r>
              <a:rPr lang="en-GB" b="1" dirty="0" smtClean="0"/>
              <a:t>ection 3:  GB Perceptions and Beyond London </a:t>
            </a:r>
            <a:r>
              <a:rPr lang="en-GB" b="1" i="1" dirty="0" smtClean="0"/>
              <a:t>(General attitudes and behaviour)</a:t>
            </a:r>
            <a:endParaRPr lang="en-GB" b="1" i="1" dirty="0"/>
          </a:p>
          <a:p>
            <a:pPr algn="just"/>
            <a:endParaRPr lang="en-GB" sz="1200" dirty="0"/>
          </a:p>
          <a:p>
            <a:pPr algn="just"/>
            <a:r>
              <a:rPr lang="en-GB" sz="1200" b="1" dirty="0" smtClean="0"/>
              <a:t>Visiting outside London</a:t>
            </a:r>
          </a:p>
          <a:p>
            <a:pPr algn="just"/>
            <a:endParaRPr lang="en-GB" sz="1200" b="1" dirty="0"/>
          </a:p>
          <a:p>
            <a:pPr marL="171450" indent="-171450" algn="just">
              <a:buFont typeface="Arial" panose="020B0604020202020204" pitchFamily="34" charset="0"/>
              <a:buChar char="•"/>
            </a:pPr>
            <a:r>
              <a:rPr lang="en-GB" sz="1200" dirty="0" smtClean="0"/>
              <a:t>Overall</a:t>
            </a:r>
            <a:r>
              <a:rPr lang="en-GB" sz="1200" dirty="0"/>
              <a:t>,  worries about driving in </a:t>
            </a:r>
            <a:r>
              <a:rPr lang="en-GB" sz="1200" dirty="0" smtClean="0"/>
              <a:t>Britain was </a:t>
            </a:r>
            <a:r>
              <a:rPr lang="en-GB" sz="1200" dirty="0"/>
              <a:t>the main barrier to visiting outside of London, particularly amongst those aged 65+. </a:t>
            </a:r>
            <a:r>
              <a:rPr lang="en-GB" sz="1200" dirty="0" smtClean="0"/>
              <a:t>Other barriers included ‘there are other places higher up my list of places to visit’  and ‘there so much to do in London I wouldn’t have time to go outside London’. </a:t>
            </a:r>
          </a:p>
          <a:p>
            <a:pPr marL="171450" indent="-171450" algn="just">
              <a:buFont typeface="Arial" panose="020B0604020202020204" pitchFamily="34" charset="0"/>
              <a:buChar char="•"/>
            </a:pPr>
            <a:r>
              <a:rPr lang="en-GB" sz="1200" dirty="0" smtClean="0"/>
              <a:t>For </a:t>
            </a:r>
            <a:r>
              <a:rPr lang="en-GB" sz="1200" dirty="0"/>
              <a:t>16-34 year olds, the appeal of other places was the most important </a:t>
            </a:r>
            <a:r>
              <a:rPr lang="en-GB" sz="1200" dirty="0" smtClean="0"/>
              <a:t>reason. Notably</a:t>
            </a:r>
            <a:r>
              <a:rPr lang="en-GB" sz="1200" dirty="0"/>
              <a:t>, ‘not knowing what is there is to see outside of London’, and ‘there are more exciting place elsewhere in Europe’ were significantly more likely to be mentioned than other age groups.  </a:t>
            </a:r>
            <a:endParaRPr lang="en-GB" sz="1200" dirty="0" smtClean="0"/>
          </a:p>
          <a:p>
            <a:pPr marL="171450" indent="-171450" algn="just">
              <a:buFont typeface="Arial" panose="020B0604020202020204" pitchFamily="34" charset="0"/>
              <a:buChar char="•"/>
            </a:pPr>
            <a:r>
              <a:rPr lang="en-GB" sz="1200" dirty="0"/>
              <a:t>Of those that have visited outside of London, Britain’s history was regarded as the main reason for doing so, followed by its ‘unique and diverse regions’ and ‘unique and beautiful’ </a:t>
            </a:r>
            <a:r>
              <a:rPr lang="en-GB" sz="1200" dirty="0" smtClean="0"/>
              <a:t>countryside. Those </a:t>
            </a:r>
            <a:r>
              <a:rPr lang="en-GB" sz="1200" dirty="0"/>
              <a:t>aged over 35 were significantly more likely to cite history, diverse regions and beautiful countryside than 16-34 year olds.  16-34 year olds were significantly more likely to cite fun and vibrant cities.</a:t>
            </a:r>
          </a:p>
          <a:p>
            <a:pPr marL="171450" indent="-171450" algn="just">
              <a:buFont typeface="Arial" panose="020B0604020202020204" pitchFamily="34" charset="0"/>
              <a:buChar char="•"/>
            </a:pPr>
            <a:endParaRPr lang="en-GB" sz="1200" dirty="0" smtClean="0"/>
          </a:p>
          <a:p>
            <a:pPr marL="171450" indent="-171450" algn="just">
              <a:buFont typeface="Arial" panose="020B0604020202020204" pitchFamily="34" charset="0"/>
              <a:buChar char="•"/>
            </a:pPr>
            <a:endParaRPr lang="en-GB" sz="1200" dirty="0"/>
          </a:p>
          <a:p>
            <a:pPr algn="just"/>
            <a:endParaRPr lang="en-GB" sz="1200" dirty="0"/>
          </a:p>
          <a:p>
            <a:endParaRPr lang="en-GB" dirty="0"/>
          </a:p>
        </p:txBody>
      </p:sp>
    </p:spTree>
    <p:extLst>
      <p:ext uri="{BB962C8B-B14F-4D97-AF65-F5344CB8AC3E}">
        <p14:creationId xmlns:p14="http://schemas.microsoft.com/office/powerpoint/2010/main" val="235543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Life-stage summary slides</a:t>
            </a:r>
            <a:endParaRPr lang="en-GB" dirty="0"/>
          </a:p>
        </p:txBody>
      </p:sp>
      <p:sp>
        <p:nvSpPr>
          <p:cNvPr id="7" name="Text Placeholder 5"/>
          <p:cNvSpPr txBox="1">
            <a:spLocks/>
          </p:cNvSpPr>
          <p:nvPr/>
        </p:nvSpPr>
        <p:spPr>
          <a:xfrm>
            <a:off x="431800" y="2882900"/>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smtClean="0">
              <a:solidFill>
                <a:srgbClr val="120742"/>
              </a:solidFill>
            </a:endParaRPr>
          </a:p>
        </p:txBody>
      </p:sp>
    </p:spTree>
    <p:extLst>
      <p:ext uri="{BB962C8B-B14F-4D97-AF65-F5344CB8AC3E}">
        <p14:creationId xmlns:p14="http://schemas.microsoft.com/office/powerpoint/2010/main" val="2035299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Picture Placeholder 7"/>
          <p:cNvGraphicFramePr>
            <a:graphicFrameLocks/>
          </p:cNvGraphicFramePr>
          <p:nvPr>
            <p:extLst>
              <p:ext uri="{D42A27DB-BD31-4B8C-83A1-F6EECF244321}">
                <p14:modId xmlns:p14="http://schemas.microsoft.com/office/powerpoint/2010/main" val="557955824"/>
              </p:ext>
            </p:extLst>
          </p:nvPr>
        </p:nvGraphicFramePr>
        <p:xfrm>
          <a:off x="3153228" y="3354520"/>
          <a:ext cx="2828473" cy="1981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437" y="750140"/>
            <a:ext cx="8149762" cy="810155"/>
          </a:xfrm>
        </p:spPr>
        <p:txBody>
          <a:bodyPr/>
          <a:lstStyle/>
          <a:p>
            <a:r>
              <a:rPr lang="en-GB" sz="2200" dirty="0" smtClean="0">
                <a:solidFill>
                  <a:srgbClr val="C00000"/>
                </a:solidFill>
              </a:rPr>
              <a:t>Key findings dashboard: Family/0-15</a:t>
            </a:r>
            <a:endParaRPr lang="en-GB" sz="2200" dirty="0"/>
          </a:p>
        </p:txBody>
      </p:sp>
      <p:sp>
        <p:nvSpPr>
          <p:cNvPr id="6" name="TextBox 5"/>
          <p:cNvSpPr txBox="1"/>
          <p:nvPr/>
        </p:nvSpPr>
        <p:spPr>
          <a:xfrm>
            <a:off x="572745" y="1993003"/>
            <a:ext cx="3164114" cy="307777"/>
          </a:xfrm>
          <a:prstGeom prst="rect">
            <a:avLst/>
          </a:prstGeom>
          <a:noFill/>
        </p:spPr>
        <p:txBody>
          <a:bodyPr wrap="square" rtlCol="0">
            <a:spAutoFit/>
          </a:bodyPr>
          <a:lstStyle/>
          <a:p>
            <a:r>
              <a:rPr lang="en-GB" sz="1400" b="1" dirty="0" smtClean="0">
                <a:solidFill>
                  <a:srgbClr val="120742"/>
                </a:solidFill>
              </a:rPr>
              <a:t>Top 3 Trip Needs (% important)</a:t>
            </a:r>
            <a:endParaRPr lang="en-GB" sz="1400" b="1" dirty="0">
              <a:solidFill>
                <a:srgbClr val="120742"/>
              </a:solidFill>
            </a:endParaRPr>
          </a:p>
        </p:txBody>
      </p:sp>
      <p:sp>
        <p:nvSpPr>
          <p:cNvPr id="4" name="Oval 3"/>
          <p:cNvSpPr/>
          <p:nvPr/>
        </p:nvSpPr>
        <p:spPr>
          <a:xfrm>
            <a:off x="502559" y="2307768"/>
            <a:ext cx="319315" cy="3048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10" name="TextBox 9"/>
          <p:cNvSpPr txBox="1"/>
          <p:nvPr/>
        </p:nvSpPr>
        <p:spPr>
          <a:xfrm>
            <a:off x="963387" y="2307769"/>
            <a:ext cx="2148114" cy="307777"/>
          </a:xfrm>
          <a:prstGeom prst="rect">
            <a:avLst/>
          </a:prstGeom>
          <a:noFill/>
        </p:spPr>
        <p:txBody>
          <a:bodyPr wrap="square" rtlCol="0">
            <a:spAutoFit/>
          </a:bodyPr>
          <a:lstStyle/>
          <a:p>
            <a:r>
              <a:rPr lang="en-GB" sz="1400" dirty="0" smtClean="0">
                <a:solidFill>
                  <a:srgbClr val="120742"/>
                </a:solidFill>
              </a:rPr>
              <a:t>Enjoy the landscape (81%)</a:t>
            </a:r>
            <a:endParaRPr lang="en-GB" sz="1400" dirty="0">
              <a:solidFill>
                <a:srgbClr val="120742"/>
              </a:solidFill>
            </a:endParaRPr>
          </a:p>
        </p:txBody>
      </p:sp>
      <p:sp>
        <p:nvSpPr>
          <p:cNvPr id="11" name="Oval 10"/>
          <p:cNvSpPr/>
          <p:nvPr/>
        </p:nvSpPr>
        <p:spPr>
          <a:xfrm>
            <a:off x="502559" y="2685141"/>
            <a:ext cx="319315" cy="3048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13" name="TextBox 12"/>
          <p:cNvSpPr txBox="1"/>
          <p:nvPr/>
        </p:nvSpPr>
        <p:spPr>
          <a:xfrm>
            <a:off x="253437" y="1375629"/>
            <a:ext cx="3149600" cy="584775"/>
          </a:xfrm>
          <a:prstGeom prst="rect">
            <a:avLst/>
          </a:prstGeom>
          <a:noFill/>
        </p:spPr>
        <p:txBody>
          <a:bodyPr wrap="square" rtlCol="0">
            <a:spAutoFit/>
          </a:bodyPr>
          <a:lstStyle/>
          <a:p>
            <a:pPr algn="ctr"/>
            <a:r>
              <a:rPr lang="en-GB" sz="2000" b="1" dirty="0" smtClean="0">
                <a:solidFill>
                  <a:srgbClr val="120742"/>
                </a:solidFill>
              </a:rPr>
              <a:t>Key holiday needs </a:t>
            </a:r>
          </a:p>
          <a:p>
            <a:pPr algn="ctr"/>
            <a:r>
              <a:rPr lang="en-GB" sz="1200" b="1" dirty="0" smtClean="0">
                <a:solidFill>
                  <a:srgbClr val="120742"/>
                </a:solidFill>
              </a:rPr>
              <a:t>(non-GB/England-specific)</a:t>
            </a:r>
            <a:endParaRPr lang="en-GB" sz="1200" b="1" dirty="0">
              <a:solidFill>
                <a:srgbClr val="120742"/>
              </a:solidFill>
            </a:endParaRPr>
          </a:p>
        </p:txBody>
      </p:sp>
      <p:sp>
        <p:nvSpPr>
          <p:cNvPr id="16" name="TextBox 15"/>
          <p:cNvSpPr txBox="1"/>
          <p:nvPr/>
        </p:nvSpPr>
        <p:spPr>
          <a:xfrm>
            <a:off x="963386" y="2685141"/>
            <a:ext cx="2320467" cy="307777"/>
          </a:xfrm>
          <a:prstGeom prst="rect">
            <a:avLst/>
          </a:prstGeom>
          <a:noFill/>
        </p:spPr>
        <p:txBody>
          <a:bodyPr wrap="square" rtlCol="0">
            <a:spAutoFit/>
          </a:bodyPr>
          <a:lstStyle/>
          <a:p>
            <a:r>
              <a:rPr lang="en-GB" sz="1400" dirty="0" smtClean="0">
                <a:solidFill>
                  <a:srgbClr val="120742"/>
                </a:solidFill>
              </a:rPr>
              <a:t>Have fun and laughter (81%)</a:t>
            </a:r>
            <a:endParaRPr lang="en-GB" sz="1400" dirty="0">
              <a:solidFill>
                <a:srgbClr val="120742"/>
              </a:solidFill>
            </a:endParaRPr>
          </a:p>
        </p:txBody>
      </p:sp>
      <p:sp>
        <p:nvSpPr>
          <p:cNvPr id="17" name="TextBox 16"/>
          <p:cNvSpPr txBox="1"/>
          <p:nvPr/>
        </p:nvSpPr>
        <p:spPr>
          <a:xfrm>
            <a:off x="963387" y="3062515"/>
            <a:ext cx="2148114" cy="307777"/>
          </a:xfrm>
          <a:prstGeom prst="rect">
            <a:avLst/>
          </a:prstGeom>
          <a:noFill/>
        </p:spPr>
        <p:txBody>
          <a:bodyPr wrap="square" rtlCol="0">
            <a:spAutoFit/>
          </a:bodyPr>
          <a:lstStyle/>
          <a:p>
            <a:r>
              <a:rPr lang="en-GB" sz="1400" dirty="0" smtClean="0">
                <a:solidFill>
                  <a:srgbClr val="120742"/>
                </a:solidFill>
              </a:rPr>
              <a:t>See famous sites (76%)</a:t>
            </a:r>
            <a:endParaRPr lang="en-GB" sz="1400" dirty="0">
              <a:solidFill>
                <a:srgbClr val="120742"/>
              </a:solidFill>
            </a:endParaRPr>
          </a:p>
        </p:txBody>
      </p:sp>
      <p:sp>
        <p:nvSpPr>
          <p:cNvPr id="18" name="Oval 17"/>
          <p:cNvSpPr/>
          <p:nvPr/>
        </p:nvSpPr>
        <p:spPr>
          <a:xfrm>
            <a:off x="502559" y="3062515"/>
            <a:ext cx="319315" cy="3048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 name="Rectangle 4"/>
          <p:cNvSpPr/>
          <p:nvPr/>
        </p:nvSpPr>
        <p:spPr>
          <a:xfrm>
            <a:off x="253437" y="1966959"/>
            <a:ext cx="2912490"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43717" y="3531519"/>
            <a:ext cx="3149600" cy="307777"/>
          </a:xfrm>
          <a:prstGeom prst="rect">
            <a:avLst/>
          </a:prstGeom>
          <a:noFill/>
        </p:spPr>
        <p:txBody>
          <a:bodyPr wrap="square" rtlCol="0">
            <a:spAutoFit/>
          </a:bodyPr>
          <a:lstStyle/>
          <a:p>
            <a:r>
              <a:rPr lang="en-GB" sz="1400" b="1" dirty="0" smtClean="0">
                <a:solidFill>
                  <a:srgbClr val="120742"/>
                </a:solidFill>
              </a:rPr>
              <a:t>Top 3 Trip Types (Last 3-5 yrs.)</a:t>
            </a:r>
            <a:endParaRPr lang="en-GB" sz="1400" b="1" dirty="0">
              <a:solidFill>
                <a:srgbClr val="120742"/>
              </a:solidFill>
            </a:endParaRPr>
          </a:p>
        </p:txBody>
      </p:sp>
      <p:sp>
        <p:nvSpPr>
          <p:cNvPr id="26" name="Rectangle 25"/>
          <p:cNvSpPr/>
          <p:nvPr/>
        </p:nvSpPr>
        <p:spPr>
          <a:xfrm>
            <a:off x="253437" y="3490961"/>
            <a:ext cx="2912490"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7" name="Chart 26"/>
          <p:cNvGraphicFramePr/>
          <p:nvPr>
            <p:extLst>
              <p:ext uri="{D42A27DB-BD31-4B8C-83A1-F6EECF244321}">
                <p14:modId xmlns:p14="http://schemas.microsoft.com/office/powerpoint/2010/main" val="2896436548"/>
              </p:ext>
            </p:extLst>
          </p:nvPr>
        </p:nvGraphicFramePr>
        <p:xfrm>
          <a:off x="-70205" y="3841045"/>
          <a:ext cx="3181705" cy="102085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3272411" y="1966959"/>
            <a:ext cx="2709290"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6080220" y="3490960"/>
            <a:ext cx="2904129"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a:off x="529203" y="5070034"/>
            <a:ext cx="3149600" cy="307777"/>
          </a:xfrm>
          <a:prstGeom prst="rect">
            <a:avLst/>
          </a:prstGeom>
          <a:noFill/>
        </p:spPr>
        <p:txBody>
          <a:bodyPr wrap="square" rtlCol="0">
            <a:spAutoFit/>
          </a:bodyPr>
          <a:lstStyle/>
          <a:p>
            <a:r>
              <a:rPr lang="en-GB" sz="1400" b="1" dirty="0" smtClean="0">
                <a:solidFill>
                  <a:srgbClr val="120742"/>
                </a:solidFill>
              </a:rPr>
              <a:t>Top 3 Info. sources (Last 3-5 yrs.)</a:t>
            </a:r>
            <a:endParaRPr lang="en-GB" sz="1400" b="1" dirty="0">
              <a:solidFill>
                <a:srgbClr val="120742"/>
              </a:solidFill>
            </a:endParaRPr>
          </a:p>
        </p:txBody>
      </p:sp>
      <p:sp>
        <p:nvSpPr>
          <p:cNvPr id="31" name="Rectangle 30"/>
          <p:cNvSpPr/>
          <p:nvPr/>
        </p:nvSpPr>
        <p:spPr>
          <a:xfrm>
            <a:off x="253437" y="5073018"/>
            <a:ext cx="2912490"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p:cNvSpPr txBox="1"/>
          <p:nvPr/>
        </p:nvSpPr>
        <p:spPr>
          <a:xfrm>
            <a:off x="3431164" y="1375629"/>
            <a:ext cx="2594980" cy="400110"/>
          </a:xfrm>
          <a:prstGeom prst="rect">
            <a:avLst/>
          </a:prstGeom>
          <a:noFill/>
        </p:spPr>
        <p:txBody>
          <a:bodyPr wrap="square" rtlCol="0">
            <a:spAutoFit/>
          </a:bodyPr>
          <a:lstStyle/>
          <a:p>
            <a:r>
              <a:rPr lang="en-GB" sz="2000" b="1" dirty="0" smtClean="0">
                <a:solidFill>
                  <a:srgbClr val="120742"/>
                </a:solidFill>
              </a:rPr>
              <a:t>Holidays in England</a:t>
            </a:r>
            <a:endParaRPr lang="en-GB" sz="2000" b="1" dirty="0">
              <a:solidFill>
                <a:srgbClr val="120742"/>
              </a:solidFill>
            </a:endParaRPr>
          </a:p>
        </p:txBody>
      </p:sp>
      <p:sp>
        <p:nvSpPr>
          <p:cNvPr id="34" name="TextBox 33"/>
          <p:cNvSpPr txBox="1"/>
          <p:nvPr/>
        </p:nvSpPr>
        <p:spPr>
          <a:xfrm>
            <a:off x="3619845" y="1978489"/>
            <a:ext cx="2550537" cy="307777"/>
          </a:xfrm>
          <a:prstGeom prst="rect">
            <a:avLst/>
          </a:prstGeom>
          <a:noFill/>
        </p:spPr>
        <p:txBody>
          <a:bodyPr wrap="square" rtlCol="0">
            <a:spAutoFit/>
          </a:bodyPr>
          <a:lstStyle/>
          <a:p>
            <a:r>
              <a:rPr lang="en-GB" sz="1400" b="1" dirty="0" smtClean="0">
                <a:solidFill>
                  <a:srgbClr val="120742"/>
                </a:solidFill>
              </a:rPr>
              <a:t>Top 3 Reasons for Visiting</a:t>
            </a:r>
            <a:endParaRPr lang="en-GB" sz="1400" b="1" dirty="0">
              <a:solidFill>
                <a:srgbClr val="120742"/>
              </a:solidFill>
            </a:endParaRPr>
          </a:p>
        </p:txBody>
      </p:sp>
      <p:graphicFrame>
        <p:nvGraphicFramePr>
          <p:cNvPr id="7" name="Chart 6"/>
          <p:cNvGraphicFramePr/>
          <p:nvPr>
            <p:extLst>
              <p:ext uri="{D42A27DB-BD31-4B8C-83A1-F6EECF244321}">
                <p14:modId xmlns:p14="http://schemas.microsoft.com/office/powerpoint/2010/main" val="547268217"/>
              </p:ext>
            </p:extLst>
          </p:nvPr>
        </p:nvGraphicFramePr>
        <p:xfrm>
          <a:off x="3272411" y="2244473"/>
          <a:ext cx="2694777" cy="141278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a:xfrm>
            <a:off x="3272411" y="3490961"/>
            <a:ext cx="2709290"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p:cNvSpPr txBox="1"/>
          <p:nvPr/>
        </p:nvSpPr>
        <p:spPr>
          <a:xfrm>
            <a:off x="3431163" y="3502491"/>
            <a:ext cx="2550537" cy="307777"/>
          </a:xfrm>
          <a:prstGeom prst="rect">
            <a:avLst/>
          </a:prstGeom>
          <a:noFill/>
        </p:spPr>
        <p:txBody>
          <a:bodyPr wrap="square" rtlCol="0">
            <a:spAutoFit/>
          </a:bodyPr>
          <a:lstStyle/>
          <a:p>
            <a:pPr algn="ctr"/>
            <a:r>
              <a:rPr lang="en-GB" sz="1400" b="1" dirty="0" smtClean="0">
                <a:solidFill>
                  <a:srgbClr val="120742"/>
                </a:solidFill>
              </a:rPr>
              <a:t>When visited in 2015 </a:t>
            </a:r>
            <a:endParaRPr lang="en-GB" sz="1400" b="1" dirty="0">
              <a:solidFill>
                <a:srgbClr val="120742"/>
              </a:solidFill>
            </a:endParaRPr>
          </a:p>
        </p:txBody>
      </p:sp>
      <p:sp>
        <p:nvSpPr>
          <p:cNvPr id="41" name="Rectangle 40"/>
          <p:cNvSpPr/>
          <p:nvPr/>
        </p:nvSpPr>
        <p:spPr>
          <a:xfrm>
            <a:off x="3272411" y="5082393"/>
            <a:ext cx="2709290"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a:off x="3344079" y="5093923"/>
            <a:ext cx="2550537" cy="307777"/>
          </a:xfrm>
          <a:prstGeom prst="rect">
            <a:avLst/>
          </a:prstGeom>
          <a:noFill/>
        </p:spPr>
        <p:txBody>
          <a:bodyPr wrap="square" rtlCol="0">
            <a:spAutoFit/>
          </a:bodyPr>
          <a:lstStyle/>
          <a:p>
            <a:pPr algn="ctr"/>
            <a:r>
              <a:rPr lang="en-GB" sz="1400" b="1" dirty="0" smtClean="0">
                <a:solidFill>
                  <a:srgbClr val="120742"/>
                </a:solidFill>
              </a:rPr>
              <a:t>Top 3 activities in 2015</a:t>
            </a:r>
            <a:endParaRPr lang="en-GB" sz="1400" b="1" dirty="0">
              <a:solidFill>
                <a:srgbClr val="120742"/>
              </a:solidFill>
            </a:endParaRPr>
          </a:p>
        </p:txBody>
      </p:sp>
      <p:graphicFrame>
        <p:nvGraphicFramePr>
          <p:cNvPr id="44" name="Chart 43"/>
          <p:cNvGraphicFramePr/>
          <p:nvPr>
            <p:extLst>
              <p:ext uri="{D42A27DB-BD31-4B8C-83A1-F6EECF244321}">
                <p14:modId xmlns:p14="http://schemas.microsoft.com/office/powerpoint/2010/main" val="1321640895"/>
              </p:ext>
            </p:extLst>
          </p:nvPr>
        </p:nvGraphicFramePr>
        <p:xfrm>
          <a:off x="2844439" y="5449008"/>
          <a:ext cx="3181705" cy="1020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Chart 44"/>
          <p:cNvGraphicFramePr/>
          <p:nvPr>
            <p:extLst>
              <p:ext uri="{D42A27DB-BD31-4B8C-83A1-F6EECF244321}">
                <p14:modId xmlns:p14="http://schemas.microsoft.com/office/powerpoint/2010/main" val="592809162"/>
              </p:ext>
            </p:extLst>
          </p:nvPr>
        </p:nvGraphicFramePr>
        <p:xfrm>
          <a:off x="362293" y="5301154"/>
          <a:ext cx="2694777" cy="1412781"/>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5906053" y="1375629"/>
            <a:ext cx="2877808" cy="584775"/>
          </a:xfrm>
          <a:prstGeom prst="rect">
            <a:avLst/>
          </a:prstGeom>
          <a:noFill/>
        </p:spPr>
        <p:txBody>
          <a:bodyPr wrap="square" rtlCol="0">
            <a:spAutoFit/>
          </a:bodyPr>
          <a:lstStyle/>
          <a:p>
            <a:pPr algn="ctr"/>
            <a:r>
              <a:rPr lang="en-GB" sz="2000" b="1" dirty="0" smtClean="0">
                <a:solidFill>
                  <a:srgbClr val="120742"/>
                </a:solidFill>
              </a:rPr>
              <a:t>Perceptions and Barriers </a:t>
            </a:r>
            <a:r>
              <a:rPr lang="en-GB" sz="1200" b="1" dirty="0" smtClean="0">
                <a:solidFill>
                  <a:srgbClr val="120742"/>
                </a:solidFill>
              </a:rPr>
              <a:t>(GB/London-specific)</a:t>
            </a:r>
            <a:endParaRPr lang="en-GB" sz="1200" b="1" dirty="0">
              <a:solidFill>
                <a:srgbClr val="120742"/>
              </a:solidFill>
            </a:endParaRPr>
          </a:p>
        </p:txBody>
      </p:sp>
      <p:sp>
        <p:nvSpPr>
          <p:cNvPr id="47" name="TextBox 46"/>
          <p:cNvSpPr txBox="1"/>
          <p:nvPr/>
        </p:nvSpPr>
        <p:spPr>
          <a:xfrm>
            <a:off x="5906053" y="3502490"/>
            <a:ext cx="3078297" cy="307777"/>
          </a:xfrm>
          <a:prstGeom prst="rect">
            <a:avLst/>
          </a:prstGeom>
          <a:noFill/>
        </p:spPr>
        <p:txBody>
          <a:bodyPr wrap="square" rtlCol="0">
            <a:spAutoFit/>
          </a:bodyPr>
          <a:lstStyle/>
          <a:p>
            <a:pPr algn="ctr"/>
            <a:r>
              <a:rPr lang="en-GB" sz="1400" b="1" dirty="0" smtClean="0">
                <a:solidFill>
                  <a:srgbClr val="120742"/>
                </a:solidFill>
              </a:rPr>
              <a:t>Ratings of GB on key attributes</a:t>
            </a:r>
            <a:endParaRPr lang="en-GB" sz="1400" b="1" dirty="0">
              <a:solidFill>
                <a:srgbClr val="120742"/>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1859547930"/>
              </p:ext>
            </p:extLst>
          </p:nvPr>
        </p:nvGraphicFramePr>
        <p:xfrm>
          <a:off x="6196384" y="3831770"/>
          <a:ext cx="2686364" cy="998585"/>
        </p:xfrm>
        <a:graphic>
          <a:graphicData uri="http://schemas.openxmlformats.org/drawingml/2006/table">
            <a:tbl>
              <a:tblPr firstRow="1" bandRow="1">
                <a:tableStyleId>{21E4AEA4-8DFA-4A89-87EB-49C32662AFE0}</a:tableStyleId>
              </a:tblPr>
              <a:tblGrid>
                <a:gridCol w="1481008"/>
                <a:gridCol w="487981"/>
                <a:gridCol w="717375"/>
              </a:tblGrid>
              <a:tr h="258159">
                <a:tc>
                  <a:txBody>
                    <a:bodyPr/>
                    <a:lstStyle/>
                    <a:p>
                      <a:pPr algn="ctr"/>
                      <a:r>
                        <a:rPr lang="en-GB" sz="1000" dirty="0" smtClean="0"/>
                        <a:t>Attributes</a:t>
                      </a:r>
                      <a:r>
                        <a:rPr lang="en-GB" sz="1000" baseline="0" dirty="0" smtClean="0"/>
                        <a:t> </a:t>
                      </a:r>
                    </a:p>
                  </a:txBody>
                  <a:tcPr anchor="ctr"/>
                </a:tc>
                <a:tc>
                  <a:txBody>
                    <a:bodyPr/>
                    <a:lstStyle/>
                    <a:p>
                      <a:pPr algn="ctr"/>
                      <a:r>
                        <a:rPr lang="en-GB" sz="1000" dirty="0" smtClean="0"/>
                        <a:t>GB</a:t>
                      </a:r>
                      <a:endParaRPr lang="en-GB" sz="1000" dirty="0"/>
                    </a:p>
                  </a:txBody>
                  <a:tcPr anchor="ctr"/>
                </a:tc>
                <a:tc>
                  <a:txBody>
                    <a:bodyPr/>
                    <a:lstStyle/>
                    <a:p>
                      <a:pPr algn="ctr"/>
                      <a:r>
                        <a:rPr lang="en-GB" sz="1000" baseline="0" dirty="0" smtClean="0"/>
                        <a:t>Average</a:t>
                      </a:r>
                      <a:endParaRPr lang="en-GB" sz="1000" dirty="0"/>
                    </a:p>
                  </a:txBody>
                  <a:tcPr anchor="ctr"/>
                </a:tc>
              </a:tr>
              <a:tr h="216852">
                <a:tc>
                  <a:txBody>
                    <a:bodyPr/>
                    <a:lstStyle/>
                    <a:p>
                      <a:r>
                        <a:rPr lang="en-GB" sz="1000" dirty="0" smtClean="0"/>
                        <a:t>Enjoy the landscape</a:t>
                      </a:r>
                      <a:endParaRPr lang="en-GB" sz="1000" dirty="0"/>
                    </a:p>
                  </a:txBody>
                  <a:tcPr/>
                </a:tc>
                <a:tc>
                  <a:txBody>
                    <a:bodyPr/>
                    <a:lstStyle/>
                    <a:p>
                      <a:pPr algn="ctr"/>
                      <a:r>
                        <a:rPr lang="en-GB" sz="1000" b="0" dirty="0" smtClean="0"/>
                        <a:t>28%</a:t>
                      </a:r>
                      <a:endParaRPr lang="en-GB" sz="1000" b="0" dirty="0"/>
                    </a:p>
                  </a:txBody>
                  <a:tcPr anchor="ctr"/>
                </a:tc>
                <a:tc>
                  <a:txBody>
                    <a:bodyPr/>
                    <a:lstStyle/>
                    <a:p>
                      <a:pPr algn="ctr"/>
                      <a:r>
                        <a:rPr lang="en-GB" sz="1000" dirty="0" smtClean="0"/>
                        <a:t>39%</a:t>
                      </a:r>
                      <a:endParaRPr lang="en-GB" sz="1000" dirty="0"/>
                    </a:p>
                  </a:txBody>
                  <a:tcPr anchor="ctr"/>
                </a:tc>
              </a:tr>
              <a:tr h="252746">
                <a:tc>
                  <a:txBody>
                    <a:bodyPr/>
                    <a:lstStyle/>
                    <a:p>
                      <a:r>
                        <a:rPr lang="en-GB" sz="1000" dirty="0" smtClean="0"/>
                        <a:t>Have fun and laughter</a:t>
                      </a:r>
                      <a:endParaRPr lang="en-GB" sz="1000" dirty="0"/>
                    </a:p>
                  </a:txBody>
                  <a:tcPr/>
                </a:tc>
                <a:tc>
                  <a:txBody>
                    <a:bodyPr/>
                    <a:lstStyle/>
                    <a:p>
                      <a:pPr algn="ctr"/>
                      <a:r>
                        <a:rPr lang="en-GB" sz="1000" b="0" dirty="0" smtClean="0"/>
                        <a:t>16%</a:t>
                      </a:r>
                      <a:endParaRPr lang="en-GB" sz="1000" b="0" dirty="0"/>
                    </a:p>
                  </a:txBody>
                  <a:tcPr anchor="ctr"/>
                </a:tc>
                <a:tc>
                  <a:txBody>
                    <a:bodyPr/>
                    <a:lstStyle/>
                    <a:p>
                      <a:pPr algn="ctr"/>
                      <a:r>
                        <a:rPr lang="en-GB" sz="1000" dirty="0" smtClean="0"/>
                        <a:t>22%</a:t>
                      </a:r>
                      <a:endParaRPr lang="en-GB" sz="1000" dirty="0"/>
                    </a:p>
                  </a:txBody>
                  <a:tcPr anchor="ctr"/>
                </a:tc>
              </a:tr>
              <a:tr h="219357">
                <a:tc>
                  <a:txBody>
                    <a:bodyPr/>
                    <a:lstStyle/>
                    <a:p>
                      <a:r>
                        <a:rPr lang="en-GB" sz="1000" dirty="0" smtClean="0"/>
                        <a:t>See famous sites</a:t>
                      </a:r>
                      <a:endParaRPr lang="en-GB" sz="1000" dirty="0"/>
                    </a:p>
                  </a:txBody>
                  <a:tcPr/>
                </a:tc>
                <a:tc>
                  <a:txBody>
                    <a:bodyPr/>
                    <a:lstStyle/>
                    <a:p>
                      <a:pPr algn="ctr"/>
                      <a:r>
                        <a:rPr lang="en-GB" sz="1000" b="0" dirty="0" smtClean="0"/>
                        <a:t>50%</a:t>
                      </a:r>
                      <a:endParaRPr lang="en-GB" sz="1000" b="0" dirty="0"/>
                    </a:p>
                  </a:txBody>
                  <a:tcPr anchor="ctr"/>
                </a:tc>
                <a:tc>
                  <a:txBody>
                    <a:bodyPr/>
                    <a:lstStyle/>
                    <a:p>
                      <a:pPr algn="ctr"/>
                      <a:r>
                        <a:rPr lang="en-GB" sz="1000" dirty="0" smtClean="0"/>
                        <a:t>45%</a:t>
                      </a:r>
                      <a:endParaRPr lang="en-GB" sz="1000" dirty="0"/>
                    </a:p>
                  </a:txBody>
                  <a:tcPr anchor="ctr"/>
                </a:tc>
              </a:tr>
            </a:tbl>
          </a:graphicData>
        </a:graphic>
      </p:graphicFrame>
      <p:sp>
        <p:nvSpPr>
          <p:cNvPr id="49" name="Rectangle 48"/>
          <p:cNvSpPr/>
          <p:nvPr/>
        </p:nvSpPr>
        <p:spPr>
          <a:xfrm>
            <a:off x="6074570" y="5087532"/>
            <a:ext cx="2909779"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TextBox 49"/>
          <p:cNvSpPr txBox="1"/>
          <p:nvPr/>
        </p:nvSpPr>
        <p:spPr>
          <a:xfrm>
            <a:off x="5763991" y="5099062"/>
            <a:ext cx="3467102" cy="307777"/>
          </a:xfrm>
          <a:prstGeom prst="rect">
            <a:avLst/>
          </a:prstGeom>
          <a:noFill/>
        </p:spPr>
        <p:txBody>
          <a:bodyPr wrap="square" rtlCol="0">
            <a:spAutoFit/>
          </a:bodyPr>
          <a:lstStyle/>
          <a:p>
            <a:pPr algn="ctr"/>
            <a:r>
              <a:rPr lang="en-GB" sz="1400" b="1" dirty="0">
                <a:solidFill>
                  <a:srgbClr val="120742"/>
                </a:solidFill>
              </a:rPr>
              <a:t>B</a:t>
            </a:r>
            <a:r>
              <a:rPr lang="en-GB" sz="1400" b="1" dirty="0" smtClean="0">
                <a:solidFill>
                  <a:srgbClr val="120742"/>
                </a:solidFill>
              </a:rPr>
              <a:t>arriers to travelling beyond London</a:t>
            </a:r>
            <a:endParaRPr lang="en-GB" sz="1400" b="1" dirty="0">
              <a:solidFill>
                <a:srgbClr val="120742"/>
              </a:solidFill>
            </a:endParaRPr>
          </a:p>
        </p:txBody>
      </p:sp>
      <p:sp>
        <p:nvSpPr>
          <p:cNvPr id="51" name="Oval 50"/>
          <p:cNvSpPr/>
          <p:nvPr/>
        </p:nvSpPr>
        <p:spPr>
          <a:xfrm>
            <a:off x="6217566" y="5435866"/>
            <a:ext cx="319315" cy="3048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52" name="TextBox 51"/>
          <p:cNvSpPr txBox="1"/>
          <p:nvPr/>
        </p:nvSpPr>
        <p:spPr>
          <a:xfrm>
            <a:off x="6605823" y="5464895"/>
            <a:ext cx="2320466" cy="307777"/>
          </a:xfrm>
          <a:prstGeom prst="rect">
            <a:avLst/>
          </a:prstGeom>
          <a:noFill/>
        </p:spPr>
        <p:txBody>
          <a:bodyPr wrap="square" rtlCol="0">
            <a:spAutoFit/>
          </a:bodyPr>
          <a:lstStyle/>
          <a:p>
            <a:r>
              <a:rPr lang="en-GB" sz="1400" dirty="0" smtClean="0">
                <a:solidFill>
                  <a:srgbClr val="120742"/>
                </a:solidFill>
              </a:rPr>
              <a:t>Driving in GB (45%)</a:t>
            </a:r>
            <a:endParaRPr lang="en-GB" sz="1400" dirty="0">
              <a:solidFill>
                <a:srgbClr val="120742"/>
              </a:solidFill>
            </a:endParaRPr>
          </a:p>
        </p:txBody>
      </p:sp>
      <p:sp>
        <p:nvSpPr>
          <p:cNvPr id="53" name="Oval 52"/>
          <p:cNvSpPr/>
          <p:nvPr/>
        </p:nvSpPr>
        <p:spPr>
          <a:xfrm>
            <a:off x="6217566" y="5813239"/>
            <a:ext cx="319315" cy="3048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54" name="TextBox 53"/>
          <p:cNvSpPr txBox="1"/>
          <p:nvPr/>
        </p:nvSpPr>
        <p:spPr>
          <a:xfrm>
            <a:off x="6605823" y="5827754"/>
            <a:ext cx="2668812" cy="307777"/>
          </a:xfrm>
          <a:prstGeom prst="rect">
            <a:avLst/>
          </a:prstGeom>
          <a:noFill/>
        </p:spPr>
        <p:txBody>
          <a:bodyPr wrap="square" rtlCol="0">
            <a:spAutoFit/>
          </a:bodyPr>
          <a:lstStyle/>
          <a:p>
            <a:r>
              <a:rPr lang="en-GB" sz="1400" dirty="0" smtClean="0">
                <a:solidFill>
                  <a:srgbClr val="120742"/>
                </a:solidFill>
              </a:rPr>
              <a:t>Places higher up list (43%)</a:t>
            </a:r>
            <a:endParaRPr lang="en-GB" sz="1400" dirty="0">
              <a:solidFill>
                <a:srgbClr val="120742"/>
              </a:solidFill>
            </a:endParaRPr>
          </a:p>
        </p:txBody>
      </p:sp>
      <p:sp>
        <p:nvSpPr>
          <p:cNvPr id="55" name="TextBox 54"/>
          <p:cNvSpPr txBox="1"/>
          <p:nvPr/>
        </p:nvSpPr>
        <p:spPr>
          <a:xfrm>
            <a:off x="6605823" y="6190613"/>
            <a:ext cx="2506647" cy="307777"/>
          </a:xfrm>
          <a:prstGeom prst="rect">
            <a:avLst/>
          </a:prstGeom>
          <a:noFill/>
        </p:spPr>
        <p:txBody>
          <a:bodyPr wrap="square" rtlCol="0">
            <a:spAutoFit/>
          </a:bodyPr>
          <a:lstStyle/>
          <a:p>
            <a:r>
              <a:rPr lang="en-GB" sz="1400" dirty="0" smtClean="0">
                <a:solidFill>
                  <a:srgbClr val="120742"/>
                </a:solidFill>
              </a:rPr>
              <a:t>Enough to do in London (36%)</a:t>
            </a:r>
            <a:endParaRPr lang="en-GB" sz="1400" dirty="0">
              <a:solidFill>
                <a:srgbClr val="120742"/>
              </a:solidFill>
            </a:endParaRPr>
          </a:p>
        </p:txBody>
      </p:sp>
      <p:sp>
        <p:nvSpPr>
          <p:cNvPr id="56" name="Oval 55"/>
          <p:cNvSpPr/>
          <p:nvPr/>
        </p:nvSpPr>
        <p:spPr>
          <a:xfrm>
            <a:off x="6217566" y="6190613"/>
            <a:ext cx="319315" cy="30480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7" name="Rectangle 56"/>
          <p:cNvSpPr/>
          <p:nvPr/>
        </p:nvSpPr>
        <p:spPr>
          <a:xfrm>
            <a:off x="6080220" y="1983222"/>
            <a:ext cx="2904129" cy="1443898"/>
          </a:xfrm>
          <a:prstGeom prst="rect">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TextBox 57"/>
          <p:cNvSpPr txBox="1"/>
          <p:nvPr/>
        </p:nvSpPr>
        <p:spPr>
          <a:xfrm>
            <a:off x="5852881" y="1991124"/>
            <a:ext cx="3410864" cy="307777"/>
          </a:xfrm>
          <a:prstGeom prst="rect">
            <a:avLst/>
          </a:prstGeom>
          <a:noFill/>
        </p:spPr>
        <p:txBody>
          <a:bodyPr wrap="square" rtlCol="0">
            <a:spAutoFit/>
          </a:bodyPr>
          <a:lstStyle/>
          <a:p>
            <a:pPr algn="ctr"/>
            <a:r>
              <a:rPr lang="en-GB" sz="1400" b="1" dirty="0" smtClean="0">
                <a:solidFill>
                  <a:srgbClr val="120742"/>
                </a:solidFill>
              </a:rPr>
              <a:t>Top 3 awareness of things to do in GB</a:t>
            </a:r>
            <a:endParaRPr lang="en-GB" sz="1400" b="1" dirty="0">
              <a:solidFill>
                <a:srgbClr val="120742"/>
              </a:solidFill>
            </a:endParaRPr>
          </a:p>
        </p:txBody>
      </p:sp>
      <p:graphicFrame>
        <p:nvGraphicFramePr>
          <p:cNvPr id="60" name="Chart 59"/>
          <p:cNvGraphicFramePr/>
          <p:nvPr>
            <p:extLst>
              <p:ext uri="{D42A27DB-BD31-4B8C-83A1-F6EECF244321}">
                <p14:modId xmlns:p14="http://schemas.microsoft.com/office/powerpoint/2010/main" val="3326793228"/>
              </p:ext>
            </p:extLst>
          </p:nvPr>
        </p:nvGraphicFramePr>
        <p:xfrm>
          <a:off x="5779057" y="2300780"/>
          <a:ext cx="3181705" cy="102085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816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Picture Placeholder 7"/>
          <p:cNvGraphicFramePr>
            <a:graphicFrameLocks/>
          </p:cNvGraphicFramePr>
          <p:nvPr>
            <p:extLst>
              <p:ext uri="{D42A27DB-BD31-4B8C-83A1-F6EECF244321}">
                <p14:modId xmlns:p14="http://schemas.microsoft.com/office/powerpoint/2010/main" val="1731411177"/>
              </p:ext>
            </p:extLst>
          </p:nvPr>
        </p:nvGraphicFramePr>
        <p:xfrm>
          <a:off x="3153228" y="3354520"/>
          <a:ext cx="2828473" cy="1981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437" y="750140"/>
            <a:ext cx="8149762" cy="810155"/>
          </a:xfrm>
        </p:spPr>
        <p:txBody>
          <a:bodyPr/>
          <a:lstStyle/>
          <a:p>
            <a:r>
              <a:rPr lang="en-GB" sz="2200" dirty="0" smtClean="0">
                <a:solidFill>
                  <a:srgbClr val="C00000"/>
                </a:solidFill>
              </a:rPr>
              <a:t>Key findings dashboard: Aged under 35</a:t>
            </a:r>
            <a:endParaRPr lang="en-GB" sz="2200" dirty="0"/>
          </a:p>
        </p:txBody>
      </p:sp>
      <p:sp>
        <p:nvSpPr>
          <p:cNvPr id="6" name="TextBox 5"/>
          <p:cNvSpPr txBox="1"/>
          <p:nvPr/>
        </p:nvSpPr>
        <p:spPr>
          <a:xfrm>
            <a:off x="572745" y="1993003"/>
            <a:ext cx="3164114" cy="307777"/>
          </a:xfrm>
          <a:prstGeom prst="rect">
            <a:avLst/>
          </a:prstGeom>
          <a:noFill/>
        </p:spPr>
        <p:txBody>
          <a:bodyPr wrap="square" rtlCol="0">
            <a:spAutoFit/>
          </a:bodyPr>
          <a:lstStyle/>
          <a:p>
            <a:r>
              <a:rPr lang="en-GB" sz="1400" b="1" dirty="0" smtClean="0">
                <a:solidFill>
                  <a:srgbClr val="120742"/>
                </a:solidFill>
              </a:rPr>
              <a:t>Top 3 Trip Needs (% important)</a:t>
            </a:r>
            <a:endParaRPr lang="en-GB" sz="1400" b="1" dirty="0">
              <a:solidFill>
                <a:srgbClr val="120742"/>
              </a:solidFill>
            </a:endParaRPr>
          </a:p>
        </p:txBody>
      </p:sp>
      <p:sp>
        <p:nvSpPr>
          <p:cNvPr id="4" name="Oval 3"/>
          <p:cNvSpPr/>
          <p:nvPr/>
        </p:nvSpPr>
        <p:spPr>
          <a:xfrm>
            <a:off x="502559" y="2307768"/>
            <a:ext cx="319315" cy="304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10" name="TextBox 9"/>
          <p:cNvSpPr txBox="1"/>
          <p:nvPr/>
        </p:nvSpPr>
        <p:spPr>
          <a:xfrm>
            <a:off x="921881" y="2682164"/>
            <a:ext cx="2148114" cy="307777"/>
          </a:xfrm>
          <a:prstGeom prst="rect">
            <a:avLst/>
          </a:prstGeom>
          <a:noFill/>
        </p:spPr>
        <p:txBody>
          <a:bodyPr wrap="square" rtlCol="0">
            <a:spAutoFit/>
          </a:bodyPr>
          <a:lstStyle/>
          <a:p>
            <a:r>
              <a:rPr lang="en-GB" sz="1400" dirty="0" smtClean="0">
                <a:solidFill>
                  <a:srgbClr val="120742"/>
                </a:solidFill>
              </a:rPr>
              <a:t>Enjoy the landscape (76%)</a:t>
            </a:r>
            <a:endParaRPr lang="en-GB" sz="1400" dirty="0">
              <a:solidFill>
                <a:srgbClr val="120742"/>
              </a:solidFill>
            </a:endParaRPr>
          </a:p>
        </p:txBody>
      </p:sp>
      <p:sp>
        <p:nvSpPr>
          <p:cNvPr id="11" name="Oval 10"/>
          <p:cNvSpPr/>
          <p:nvPr/>
        </p:nvSpPr>
        <p:spPr>
          <a:xfrm>
            <a:off x="502559" y="2685141"/>
            <a:ext cx="319315" cy="304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13" name="TextBox 12"/>
          <p:cNvSpPr txBox="1"/>
          <p:nvPr/>
        </p:nvSpPr>
        <p:spPr>
          <a:xfrm>
            <a:off x="253437" y="1375629"/>
            <a:ext cx="3149600" cy="584775"/>
          </a:xfrm>
          <a:prstGeom prst="rect">
            <a:avLst/>
          </a:prstGeom>
          <a:noFill/>
        </p:spPr>
        <p:txBody>
          <a:bodyPr wrap="square" rtlCol="0">
            <a:spAutoFit/>
          </a:bodyPr>
          <a:lstStyle/>
          <a:p>
            <a:pPr algn="ctr"/>
            <a:r>
              <a:rPr lang="en-GB" sz="2000" b="1" dirty="0" smtClean="0">
                <a:solidFill>
                  <a:srgbClr val="120742"/>
                </a:solidFill>
              </a:rPr>
              <a:t>Key holiday needs </a:t>
            </a:r>
          </a:p>
          <a:p>
            <a:pPr algn="ctr"/>
            <a:r>
              <a:rPr lang="en-GB" sz="1200" b="1" dirty="0" smtClean="0">
                <a:solidFill>
                  <a:srgbClr val="120742"/>
                </a:solidFill>
              </a:rPr>
              <a:t>(non-GB/England-specific)</a:t>
            </a:r>
            <a:endParaRPr lang="en-GB" sz="1200" b="1" dirty="0">
              <a:solidFill>
                <a:srgbClr val="120742"/>
              </a:solidFill>
            </a:endParaRPr>
          </a:p>
        </p:txBody>
      </p:sp>
      <p:sp>
        <p:nvSpPr>
          <p:cNvPr id="16" name="TextBox 15"/>
          <p:cNvSpPr txBox="1"/>
          <p:nvPr/>
        </p:nvSpPr>
        <p:spPr>
          <a:xfrm>
            <a:off x="921881" y="2316384"/>
            <a:ext cx="2320467" cy="307777"/>
          </a:xfrm>
          <a:prstGeom prst="rect">
            <a:avLst/>
          </a:prstGeom>
          <a:noFill/>
        </p:spPr>
        <p:txBody>
          <a:bodyPr wrap="square" rtlCol="0">
            <a:spAutoFit/>
          </a:bodyPr>
          <a:lstStyle/>
          <a:p>
            <a:r>
              <a:rPr lang="en-GB" sz="1400" dirty="0" smtClean="0">
                <a:solidFill>
                  <a:srgbClr val="120742"/>
                </a:solidFill>
              </a:rPr>
              <a:t>Have fun and laughter (80%)</a:t>
            </a:r>
            <a:endParaRPr lang="en-GB" sz="1400" dirty="0">
              <a:solidFill>
                <a:srgbClr val="120742"/>
              </a:solidFill>
            </a:endParaRPr>
          </a:p>
        </p:txBody>
      </p:sp>
      <p:sp>
        <p:nvSpPr>
          <p:cNvPr id="17" name="TextBox 16"/>
          <p:cNvSpPr txBox="1"/>
          <p:nvPr/>
        </p:nvSpPr>
        <p:spPr>
          <a:xfrm>
            <a:off x="921881" y="2956837"/>
            <a:ext cx="2756922" cy="492443"/>
          </a:xfrm>
          <a:prstGeom prst="rect">
            <a:avLst/>
          </a:prstGeom>
          <a:noFill/>
        </p:spPr>
        <p:txBody>
          <a:bodyPr wrap="square" rtlCol="0">
            <a:spAutoFit/>
          </a:bodyPr>
          <a:lstStyle/>
          <a:p>
            <a:r>
              <a:rPr lang="en-GB" sz="1300" dirty="0" smtClean="0">
                <a:solidFill>
                  <a:srgbClr val="120742"/>
                </a:solidFill>
              </a:rPr>
              <a:t>Experience new things/ </a:t>
            </a:r>
          </a:p>
          <a:p>
            <a:r>
              <a:rPr lang="en-GB" sz="1300" dirty="0" smtClean="0">
                <a:solidFill>
                  <a:srgbClr val="120742"/>
                </a:solidFill>
              </a:rPr>
              <a:t>Experience a wow factor (73%)</a:t>
            </a:r>
            <a:endParaRPr lang="en-GB" sz="1300" dirty="0">
              <a:solidFill>
                <a:srgbClr val="120742"/>
              </a:solidFill>
            </a:endParaRPr>
          </a:p>
        </p:txBody>
      </p:sp>
      <p:sp>
        <p:nvSpPr>
          <p:cNvPr id="18" name="Oval 17"/>
          <p:cNvSpPr/>
          <p:nvPr/>
        </p:nvSpPr>
        <p:spPr>
          <a:xfrm>
            <a:off x="502559" y="3062515"/>
            <a:ext cx="319315" cy="304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 name="Rectangle 4"/>
          <p:cNvSpPr/>
          <p:nvPr/>
        </p:nvSpPr>
        <p:spPr>
          <a:xfrm>
            <a:off x="253437" y="1966959"/>
            <a:ext cx="2912490"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43717" y="3531519"/>
            <a:ext cx="3149600" cy="307777"/>
          </a:xfrm>
          <a:prstGeom prst="rect">
            <a:avLst/>
          </a:prstGeom>
          <a:noFill/>
        </p:spPr>
        <p:txBody>
          <a:bodyPr wrap="square" rtlCol="0">
            <a:spAutoFit/>
          </a:bodyPr>
          <a:lstStyle/>
          <a:p>
            <a:r>
              <a:rPr lang="en-GB" sz="1400" b="1" dirty="0" smtClean="0">
                <a:solidFill>
                  <a:srgbClr val="120742"/>
                </a:solidFill>
              </a:rPr>
              <a:t>Top 3 Trip Types (Last 3-5 yrs.)</a:t>
            </a:r>
            <a:endParaRPr lang="en-GB" sz="1400" b="1" dirty="0">
              <a:solidFill>
                <a:srgbClr val="120742"/>
              </a:solidFill>
            </a:endParaRPr>
          </a:p>
        </p:txBody>
      </p:sp>
      <p:sp>
        <p:nvSpPr>
          <p:cNvPr id="26" name="Rectangle 25"/>
          <p:cNvSpPr/>
          <p:nvPr/>
        </p:nvSpPr>
        <p:spPr>
          <a:xfrm>
            <a:off x="253437" y="3490961"/>
            <a:ext cx="2912490"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7" name="Chart 26"/>
          <p:cNvGraphicFramePr/>
          <p:nvPr>
            <p:extLst>
              <p:ext uri="{D42A27DB-BD31-4B8C-83A1-F6EECF244321}">
                <p14:modId xmlns:p14="http://schemas.microsoft.com/office/powerpoint/2010/main" val="1684517277"/>
              </p:ext>
            </p:extLst>
          </p:nvPr>
        </p:nvGraphicFramePr>
        <p:xfrm>
          <a:off x="-70205" y="3841045"/>
          <a:ext cx="3181705" cy="102085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3272411" y="1966959"/>
            <a:ext cx="2709290"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6080220" y="3490960"/>
            <a:ext cx="2904129"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a:off x="529203" y="5070034"/>
            <a:ext cx="3149600" cy="307777"/>
          </a:xfrm>
          <a:prstGeom prst="rect">
            <a:avLst/>
          </a:prstGeom>
          <a:noFill/>
        </p:spPr>
        <p:txBody>
          <a:bodyPr wrap="square" rtlCol="0">
            <a:spAutoFit/>
          </a:bodyPr>
          <a:lstStyle/>
          <a:p>
            <a:r>
              <a:rPr lang="en-GB" sz="1400" b="1" dirty="0" smtClean="0">
                <a:solidFill>
                  <a:srgbClr val="120742"/>
                </a:solidFill>
              </a:rPr>
              <a:t>Top 3 Info. sources (Last 3-5 yrs.)</a:t>
            </a:r>
            <a:endParaRPr lang="en-GB" sz="1400" b="1" dirty="0">
              <a:solidFill>
                <a:srgbClr val="120742"/>
              </a:solidFill>
            </a:endParaRPr>
          </a:p>
        </p:txBody>
      </p:sp>
      <p:sp>
        <p:nvSpPr>
          <p:cNvPr id="31" name="Rectangle 30"/>
          <p:cNvSpPr/>
          <p:nvPr/>
        </p:nvSpPr>
        <p:spPr>
          <a:xfrm>
            <a:off x="253437" y="5073018"/>
            <a:ext cx="2912490"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p:cNvSpPr txBox="1"/>
          <p:nvPr/>
        </p:nvSpPr>
        <p:spPr>
          <a:xfrm>
            <a:off x="3431164" y="1375629"/>
            <a:ext cx="2594980" cy="400110"/>
          </a:xfrm>
          <a:prstGeom prst="rect">
            <a:avLst/>
          </a:prstGeom>
          <a:noFill/>
        </p:spPr>
        <p:txBody>
          <a:bodyPr wrap="square" rtlCol="0">
            <a:spAutoFit/>
          </a:bodyPr>
          <a:lstStyle/>
          <a:p>
            <a:r>
              <a:rPr lang="en-GB" sz="2000" b="1" dirty="0" smtClean="0">
                <a:solidFill>
                  <a:srgbClr val="120742"/>
                </a:solidFill>
              </a:rPr>
              <a:t>Holidays in England</a:t>
            </a:r>
            <a:endParaRPr lang="en-GB" sz="2000" b="1" dirty="0">
              <a:solidFill>
                <a:srgbClr val="120742"/>
              </a:solidFill>
            </a:endParaRPr>
          </a:p>
        </p:txBody>
      </p:sp>
      <p:sp>
        <p:nvSpPr>
          <p:cNvPr id="34" name="TextBox 33"/>
          <p:cNvSpPr txBox="1"/>
          <p:nvPr/>
        </p:nvSpPr>
        <p:spPr>
          <a:xfrm>
            <a:off x="3619845" y="1978489"/>
            <a:ext cx="2550537" cy="307777"/>
          </a:xfrm>
          <a:prstGeom prst="rect">
            <a:avLst/>
          </a:prstGeom>
          <a:noFill/>
        </p:spPr>
        <p:txBody>
          <a:bodyPr wrap="square" rtlCol="0">
            <a:spAutoFit/>
          </a:bodyPr>
          <a:lstStyle/>
          <a:p>
            <a:r>
              <a:rPr lang="en-GB" sz="1400" b="1" dirty="0" smtClean="0">
                <a:solidFill>
                  <a:srgbClr val="120742"/>
                </a:solidFill>
              </a:rPr>
              <a:t>Top 3 Reasons for Visiting</a:t>
            </a:r>
            <a:endParaRPr lang="en-GB" sz="1400" b="1" dirty="0">
              <a:solidFill>
                <a:srgbClr val="120742"/>
              </a:solidFill>
            </a:endParaRPr>
          </a:p>
        </p:txBody>
      </p:sp>
      <p:graphicFrame>
        <p:nvGraphicFramePr>
          <p:cNvPr id="7" name="Chart 6"/>
          <p:cNvGraphicFramePr/>
          <p:nvPr>
            <p:extLst>
              <p:ext uri="{D42A27DB-BD31-4B8C-83A1-F6EECF244321}">
                <p14:modId xmlns:p14="http://schemas.microsoft.com/office/powerpoint/2010/main" val="571146960"/>
              </p:ext>
            </p:extLst>
          </p:nvPr>
        </p:nvGraphicFramePr>
        <p:xfrm>
          <a:off x="3272411" y="2244473"/>
          <a:ext cx="2694777" cy="141278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a:xfrm>
            <a:off x="3272411" y="3490961"/>
            <a:ext cx="2709290"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p:cNvSpPr txBox="1"/>
          <p:nvPr/>
        </p:nvSpPr>
        <p:spPr>
          <a:xfrm>
            <a:off x="3431163" y="3502491"/>
            <a:ext cx="2550537" cy="307777"/>
          </a:xfrm>
          <a:prstGeom prst="rect">
            <a:avLst/>
          </a:prstGeom>
          <a:noFill/>
        </p:spPr>
        <p:txBody>
          <a:bodyPr wrap="square" rtlCol="0">
            <a:spAutoFit/>
          </a:bodyPr>
          <a:lstStyle/>
          <a:p>
            <a:pPr algn="ctr"/>
            <a:r>
              <a:rPr lang="en-GB" sz="1400" b="1" dirty="0" smtClean="0">
                <a:solidFill>
                  <a:srgbClr val="120742"/>
                </a:solidFill>
              </a:rPr>
              <a:t>When visited in 2015 </a:t>
            </a:r>
            <a:endParaRPr lang="en-GB" sz="1400" b="1" dirty="0">
              <a:solidFill>
                <a:srgbClr val="120742"/>
              </a:solidFill>
            </a:endParaRPr>
          </a:p>
        </p:txBody>
      </p:sp>
      <p:sp>
        <p:nvSpPr>
          <p:cNvPr id="41" name="Rectangle 40"/>
          <p:cNvSpPr/>
          <p:nvPr/>
        </p:nvSpPr>
        <p:spPr>
          <a:xfrm>
            <a:off x="3272411" y="5082393"/>
            <a:ext cx="2709290"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a:off x="3344079" y="5093923"/>
            <a:ext cx="2550537" cy="307777"/>
          </a:xfrm>
          <a:prstGeom prst="rect">
            <a:avLst/>
          </a:prstGeom>
          <a:noFill/>
        </p:spPr>
        <p:txBody>
          <a:bodyPr wrap="square" rtlCol="0">
            <a:spAutoFit/>
          </a:bodyPr>
          <a:lstStyle/>
          <a:p>
            <a:pPr algn="ctr"/>
            <a:r>
              <a:rPr lang="en-GB" sz="1400" b="1" dirty="0" smtClean="0">
                <a:solidFill>
                  <a:srgbClr val="120742"/>
                </a:solidFill>
              </a:rPr>
              <a:t>Top 3 activities in 2015</a:t>
            </a:r>
            <a:endParaRPr lang="en-GB" sz="1400" b="1" dirty="0">
              <a:solidFill>
                <a:srgbClr val="120742"/>
              </a:solidFill>
            </a:endParaRPr>
          </a:p>
        </p:txBody>
      </p:sp>
      <p:graphicFrame>
        <p:nvGraphicFramePr>
          <p:cNvPr id="44" name="Chart 43"/>
          <p:cNvGraphicFramePr/>
          <p:nvPr>
            <p:extLst>
              <p:ext uri="{D42A27DB-BD31-4B8C-83A1-F6EECF244321}">
                <p14:modId xmlns:p14="http://schemas.microsoft.com/office/powerpoint/2010/main" val="1672825784"/>
              </p:ext>
            </p:extLst>
          </p:nvPr>
        </p:nvGraphicFramePr>
        <p:xfrm>
          <a:off x="2844439" y="5449008"/>
          <a:ext cx="3181705" cy="1020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Chart 44"/>
          <p:cNvGraphicFramePr/>
          <p:nvPr>
            <p:extLst>
              <p:ext uri="{D42A27DB-BD31-4B8C-83A1-F6EECF244321}">
                <p14:modId xmlns:p14="http://schemas.microsoft.com/office/powerpoint/2010/main" val="4268244401"/>
              </p:ext>
            </p:extLst>
          </p:nvPr>
        </p:nvGraphicFramePr>
        <p:xfrm>
          <a:off x="362293" y="5301154"/>
          <a:ext cx="2694777" cy="1412781"/>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5906053" y="1375629"/>
            <a:ext cx="2877808" cy="584775"/>
          </a:xfrm>
          <a:prstGeom prst="rect">
            <a:avLst/>
          </a:prstGeom>
          <a:noFill/>
        </p:spPr>
        <p:txBody>
          <a:bodyPr wrap="square" rtlCol="0">
            <a:spAutoFit/>
          </a:bodyPr>
          <a:lstStyle/>
          <a:p>
            <a:pPr algn="ctr"/>
            <a:r>
              <a:rPr lang="en-GB" sz="2000" b="1" dirty="0" smtClean="0">
                <a:solidFill>
                  <a:srgbClr val="120742"/>
                </a:solidFill>
              </a:rPr>
              <a:t>Perceptions and Barriers </a:t>
            </a:r>
            <a:r>
              <a:rPr lang="en-GB" sz="1200" b="1" dirty="0" smtClean="0">
                <a:solidFill>
                  <a:srgbClr val="120742"/>
                </a:solidFill>
              </a:rPr>
              <a:t>(GB/Beyond London-specific)</a:t>
            </a:r>
            <a:endParaRPr lang="en-GB" sz="1200" b="1" dirty="0">
              <a:solidFill>
                <a:srgbClr val="120742"/>
              </a:solidFill>
            </a:endParaRPr>
          </a:p>
        </p:txBody>
      </p:sp>
      <p:sp>
        <p:nvSpPr>
          <p:cNvPr id="47" name="TextBox 46"/>
          <p:cNvSpPr txBox="1"/>
          <p:nvPr/>
        </p:nvSpPr>
        <p:spPr>
          <a:xfrm>
            <a:off x="5906053" y="3502490"/>
            <a:ext cx="3078297" cy="307777"/>
          </a:xfrm>
          <a:prstGeom prst="rect">
            <a:avLst/>
          </a:prstGeom>
          <a:noFill/>
        </p:spPr>
        <p:txBody>
          <a:bodyPr wrap="square" rtlCol="0">
            <a:spAutoFit/>
          </a:bodyPr>
          <a:lstStyle/>
          <a:p>
            <a:pPr algn="ctr"/>
            <a:r>
              <a:rPr lang="en-GB" sz="1400" b="1" dirty="0" smtClean="0">
                <a:solidFill>
                  <a:srgbClr val="120742"/>
                </a:solidFill>
              </a:rPr>
              <a:t>Ratings of GB on key attributes</a:t>
            </a:r>
            <a:endParaRPr lang="en-GB" sz="1400" b="1" dirty="0">
              <a:solidFill>
                <a:srgbClr val="120742"/>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2076447741"/>
              </p:ext>
            </p:extLst>
          </p:nvPr>
        </p:nvGraphicFramePr>
        <p:xfrm>
          <a:off x="6196384" y="3831770"/>
          <a:ext cx="2686364" cy="998585"/>
        </p:xfrm>
        <a:graphic>
          <a:graphicData uri="http://schemas.openxmlformats.org/drawingml/2006/table">
            <a:tbl>
              <a:tblPr firstRow="1" bandRow="1">
                <a:tableStyleId>{F5AB1C69-6EDB-4FF4-983F-18BD219EF322}</a:tableStyleId>
              </a:tblPr>
              <a:tblGrid>
                <a:gridCol w="1481008"/>
                <a:gridCol w="487981"/>
                <a:gridCol w="717375"/>
              </a:tblGrid>
              <a:tr h="258159">
                <a:tc>
                  <a:txBody>
                    <a:bodyPr/>
                    <a:lstStyle/>
                    <a:p>
                      <a:pPr algn="ctr"/>
                      <a:r>
                        <a:rPr lang="en-GB" sz="1000" dirty="0" smtClean="0"/>
                        <a:t>Attributes</a:t>
                      </a:r>
                      <a:r>
                        <a:rPr lang="en-GB" sz="1000" baseline="0" dirty="0" smtClean="0"/>
                        <a:t> </a:t>
                      </a:r>
                    </a:p>
                  </a:txBody>
                  <a:tcPr anchor="ctr"/>
                </a:tc>
                <a:tc>
                  <a:txBody>
                    <a:bodyPr/>
                    <a:lstStyle/>
                    <a:p>
                      <a:pPr algn="ctr"/>
                      <a:r>
                        <a:rPr lang="en-GB" sz="1000" dirty="0" smtClean="0"/>
                        <a:t>GB</a:t>
                      </a:r>
                      <a:endParaRPr lang="en-GB" sz="1000" dirty="0"/>
                    </a:p>
                  </a:txBody>
                  <a:tcPr anchor="ctr"/>
                </a:tc>
                <a:tc>
                  <a:txBody>
                    <a:bodyPr/>
                    <a:lstStyle/>
                    <a:p>
                      <a:pPr algn="ctr"/>
                      <a:r>
                        <a:rPr lang="en-GB" sz="1000" baseline="0" dirty="0" smtClean="0"/>
                        <a:t>Average</a:t>
                      </a:r>
                      <a:endParaRPr lang="en-GB" sz="1000" dirty="0"/>
                    </a:p>
                  </a:txBody>
                  <a:tcPr anchor="ctr"/>
                </a:tc>
              </a:tr>
              <a:tr h="216852">
                <a:tc>
                  <a:txBody>
                    <a:bodyPr/>
                    <a:lstStyle/>
                    <a:p>
                      <a:r>
                        <a:rPr lang="en-GB" sz="1000" dirty="0" smtClean="0"/>
                        <a:t>Have fun and laughter</a:t>
                      </a:r>
                      <a:endParaRPr lang="en-GB" sz="1000" dirty="0"/>
                    </a:p>
                  </a:txBody>
                  <a:tcPr/>
                </a:tc>
                <a:tc>
                  <a:txBody>
                    <a:bodyPr/>
                    <a:lstStyle/>
                    <a:p>
                      <a:pPr algn="ctr"/>
                      <a:r>
                        <a:rPr lang="en-GB" sz="1000" dirty="0" smtClean="0"/>
                        <a:t>21%</a:t>
                      </a:r>
                      <a:endParaRPr lang="en-GB" sz="1000" dirty="0"/>
                    </a:p>
                  </a:txBody>
                  <a:tcPr anchor="ctr"/>
                </a:tc>
                <a:tc>
                  <a:txBody>
                    <a:bodyPr/>
                    <a:lstStyle/>
                    <a:p>
                      <a:pPr algn="ctr"/>
                      <a:r>
                        <a:rPr lang="en-GB" sz="1000" dirty="0" smtClean="0"/>
                        <a:t>22%</a:t>
                      </a:r>
                      <a:endParaRPr lang="en-GB" sz="1000" dirty="0"/>
                    </a:p>
                  </a:txBody>
                  <a:tcPr anchor="ctr"/>
                </a:tc>
              </a:tr>
              <a:tr h="252746">
                <a:tc>
                  <a:txBody>
                    <a:bodyPr/>
                    <a:lstStyle/>
                    <a:p>
                      <a:r>
                        <a:rPr lang="en-GB" sz="1000" dirty="0" smtClean="0"/>
                        <a:t>Enjoy the landscape</a:t>
                      </a:r>
                      <a:endParaRPr lang="en-GB" sz="1000" dirty="0"/>
                    </a:p>
                  </a:txBody>
                  <a:tcPr/>
                </a:tc>
                <a:tc>
                  <a:txBody>
                    <a:bodyPr/>
                    <a:lstStyle/>
                    <a:p>
                      <a:pPr algn="ctr"/>
                      <a:r>
                        <a:rPr lang="en-GB" sz="1000" dirty="0" smtClean="0"/>
                        <a:t>30%</a:t>
                      </a:r>
                      <a:endParaRPr lang="en-GB" sz="1000" dirty="0"/>
                    </a:p>
                  </a:txBody>
                  <a:tcPr anchor="ctr"/>
                </a:tc>
                <a:tc>
                  <a:txBody>
                    <a:bodyPr/>
                    <a:lstStyle/>
                    <a:p>
                      <a:pPr algn="ctr"/>
                      <a:r>
                        <a:rPr lang="en-GB" sz="1000" dirty="0" smtClean="0"/>
                        <a:t>40%</a:t>
                      </a:r>
                      <a:endParaRPr lang="en-GB" sz="1000" dirty="0"/>
                    </a:p>
                  </a:txBody>
                  <a:tcPr anchor="ctr"/>
                </a:tc>
              </a:tr>
              <a:tr h="219357">
                <a:tc>
                  <a:txBody>
                    <a:bodyPr/>
                    <a:lstStyle/>
                    <a:p>
                      <a:r>
                        <a:rPr lang="en-GB" sz="1000" dirty="0" smtClean="0"/>
                        <a:t>Experience new things</a:t>
                      </a:r>
                      <a:endParaRPr lang="en-GB" sz="1000" dirty="0"/>
                    </a:p>
                  </a:txBody>
                  <a:tcPr/>
                </a:tc>
                <a:tc>
                  <a:txBody>
                    <a:bodyPr/>
                    <a:lstStyle/>
                    <a:p>
                      <a:pPr algn="ctr"/>
                      <a:r>
                        <a:rPr lang="en-GB" sz="1000" dirty="0" smtClean="0"/>
                        <a:t>29%</a:t>
                      </a:r>
                      <a:endParaRPr lang="en-GB" sz="1000" dirty="0"/>
                    </a:p>
                  </a:txBody>
                  <a:tcPr anchor="ctr"/>
                </a:tc>
                <a:tc>
                  <a:txBody>
                    <a:bodyPr/>
                    <a:lstStyle/>
                    <a:p>
                      <a:pPr algn="ctr"/>
                      <a:r>
                        <a:rPr lang="en-GB" sz="1000" dirty="0" smtClean="0"/>
                        <a:t>35%</a:t>
                      </a:r>
                      <a:endParaRPr lang="en-GB" sz="1000" dirty="0"/>
                    </a:p>
                  </a:txBody>
                  <a:tcPr anchor="ctr"/>
                </a:tc>
              </a:tr>
            </a:tbl>
          </a:graphicData>
        </a:graphic>
      </p:graphicFrame>
      <p:sp>
        <p:nvSpPr>
          <p:cNvPr id="49" name="Rectangle 48"/>
          <p:cNvSpPr/>
          <p:nvPr/>
        </p:nvSpPr>
        <p:spPr>
          <a:xfrm>
            <a:off x="6074570" y="5087532"/>
            <a:ext cx="2909779"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TextBox 49"/>
          <p:cNvSpPr txBox="1"/>
          <p:nvPr/>
        </p:nvSpPr>
        <p:spPr>
          <a:xfrm>
            <a:off x="5763991" y="5099062"/>
            <a:ext cx="3467102" cy="307777"/>
          </a:xfrm>
          <a:prstGeom prst="rect">
            <a:avLst/>
          </a:prstGeom>
          <a:noFill/>
        </p:spPr>
        <p:txBody>
          <a:bodyPr wrap="square" rtlCol="0">
            <a:spAutoFit/>
          </a:bodyPr>
          <a:lstStyle/>
          <a:p>
            <a:pPr algn="ctr"/>
            <a:r>
              <a:rPr lang="en-GB" sz="1400" b="1" dirty="0">
                <a:solidFill>
                  <a:srgbClr val="120742"/>
                </a:solidFill>
              </a:rPr>
              <a:t>B</a:t>
            </a:r>
            <a:r>
              <a:rPr lang="en-GB" sz="1400" b="1" dirty="0" smtClean="0">
                <a:solidFill>
                  <a:srgbClr val="120742"/>
                </a:solidFill>
              </a:rPr>
              <a:t>arriers to travelling beyond London</a:t>
            </a:r>
            <a:endParaRPr lang="en-GB" sz="1400" b="1" dirty="0">
              <a:solidFill>
                <a:srgbClr val="120742"/>
              </a:solidFill>
            </a:endParaRPr>
          </a:p>
        </p:txBody>
      </p:sp>
      <p:sp>
        <p:nvSpPr>
          <p:cNvPr id="51" name="Oval 50"/>
          <p:cNvSpPr/>
          <p:nvPr/>
        </p:nvSpPr>
        <p:spPr>
          <a:xfrm>
            <a:off x="6217566" y="5435866"/>
            <a:ext cx="319315" cy="304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52" name="TextBox 51"/>
          <p:cNvSpPr txBox="1"/>
          <p:nvPr/>
        </p:nvSpPr>
        <p:spPr>
          <a:xfrm>
            <a:off x="6506667" y="5759762"/>
            <a:ext cx="2320466" cy="307777"/>
          </a:xfrm>
          <a:prstGeom prst="rect">
            <a:avLst/>
          </a:prstGeom>
          <a:noFill/>
        </p:spPr>
        <p:txBody>
          <a:bodyPr wrap="square" rtlCol="0">
            <a:spAutoFit/>
          </a:bodyPr>
          <a:lstStyle/>
          <a:p>
            <a:r>
              <a:rPr lang="en-GB" sz="1400" dirty="0" smtClean="0">
                <a:solidFill>
                  <a:srgbClr val="120742"/>
                </a:solidFill>
              </a:rPr>
              <a:t>Driving in GB (45%)</a:t>
            </a:r>
            <a:endParaRPr lang="en-GB" sz="1400" dirty="0">
              <a:solidFill>
                <a:srgbClr val="120742"/>
              </a:solidFill>
            </a:endParaRPr>
          </a:p>
        </p:txBody>
      </p:sp>
      <p:sp>
        <p:nvSpPr>
          <p:cNvPr id="53" name="Oval 52"/>
          <p:cNvSpPr/>
          <p:nvPr/>
        </p:nvSpPr>
        <p:spPr>
          <a:xfrm>
            <a:off x="6217566" y="5813239"/>
            <a:ext cx="319315" cy="304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54" name="TextBox 53"/>
          <p:cNvSpPr txBox="1"/>
          <p:nvPr/>
        </p:nvSpPr>
        <p:spPr>
          <a:xfrm>
            <a:off x="6506667" y="5435866"/>
            <a:ext cx="2668812" cy="307777"/>
          </a:xfrm>
          <a:prstGeom prst="rect">
            <a:avLst/>
          </a:prstGeom>
          <a:noFill/>
        </p:spPr>
        <p:txBody>
          <a:bodyPr wrap="square" rtlCol="0">
            <a:spAutoFit/>
          </a:bodyPr>
          <a:lstStyle/>
          <a:p>
            <a:r>
              <a:rPr lang="en-GB" sz="1400" dirty="0" smtClean="0">
                <a:solidFill>
                  <a:srgbClr val="120742"/>
                </a:solidFill>
              </a:rPr>
              <a:t>Places higher up list (48%)</a:t>
            </a:r>
            <a:endParaRPr lang="en-GB" sz="1400" dirty="0">
              <a:solidFill>
                <a:srgbClr val="120742"/>
              </a:solidFill>
            </a:endParaRPr>
          </a:p>
        </p:txBody>
      </p:sp>
      <p:sp>
        <p:nvSpPr>
          <p:cNvPr id="55" name="TextBox 54"/>
          <p:cNvSpPr txBox="1"/>
          <p:nvPr/>
        </p:nvSpPr>
        <p:spPr>
          <a:xfrm>
            <a:off x="6506667" y="6038987"/>
            <a:ext cx="2932087" cy="492443"/>
          </a:xfrm>
          <a:prstGeom prst="rect">
            <a:avLst/>
          </a:prstGeom>
          <a:noFill/>
        </p:spPr>
        <p:txBody>
          <a:bodyPr wrap="square" rtlCol="0">
            <a:spAutoFit/>
          </a:bodyPr>
          <a:lstStyle/>
          <a:p>
            <a:r>
              <a:rPr lang="en-GB" sz="1300" dirty="0" smtClean="0">
                <a:solidFill>
                  <a:srgbClr val="120742"/>
                </a:solidFill>
              </a:rPr>
              <a:t>Enough to do in London + Low awareness outside London  (37%)</a:t>
            </a:r>
            <a:endParaRPr lang="en-GB" sz="1300" dirty="0">
              <a:solidFill>
                <a:srgbClr val="120742"/>
              </a:solidFill>
            </a:endParaRPr>
          </a:p>
        </p:txBody>
      </p:sp>
      <p:sp>
        <p:nvSpPr>
          <p:cNvPr id="56" name="Oval 55"/>
          <p:cNvSpPr/>
          <p:nvPr/>
        </p:nvSpPr>
        <p:spPr>
          <a:xfrm>
            <a:off x="6217566" y="6190613"/>
            <a:ext cx="319315" cy="304800"/>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7" name="Rectangle 56"/>
          <p:cNvSpPr/>
          <p:nvPr/>
        </p:nvSpPr>
        <p:spPr>
          <a:xfrm>
            <a:off x="6080220" y="1983222"/>
            <a:ext cx="2904129" cy="1443898"/>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TextBox 57"/>
          <p:cNvSpPr txBox="1"/>
          <p:nvPr/>
        </p:nvSpPr>
        <p:spPr>
          <a:xfrm>
            <a:off x="5852881" y="1991124"/>
            <a:ext cx="3410864" cy="307777"/>
          </a:xfrm>
          <a:prstGeom prst="rect">
            <a:avLst/>
          </a:prstGeom>
          <a:noFill/>
        </p:spPr>
        <p:txBody>
          <a:bodyPr wrap="square" rtlCol="0">
            <a:spAutoFit/>
          </a:bodyPr>
          <a:lstStyle/>
          <a:p>
            <a:pPr algn="ctr"/>
            <a:r>
              <a:rPr lang="en-GB" sz="1400" b="1" dirty="0" smtClean="0">
                <a:solidFill>
                  <a:srgbClr val="120742"/>
                </a:solidFill>
              </a:rPr>
              <a:t>Top 3 awareness of things to do in GB</a:t>
            </a:r>
            <a:endParaRPr lang="en-GB" sz="1400" b="1" dirty="0">
              <a:solidFill>
                <a:srgbClr val="120742"/>
              </a:solidFill>
            </a:endParaRPr>
          </a:p>
        </p:txBody>
      </p:sp>
      <p:graphicFrame>
        <p:nvGraphicFramePr>
          <p:cNvPr id="60" name="Chart 59"/>
          <p:cNvGraphicFramePr/>
          <p:nvPr>
            <p:extLst>
              <p:ext uri="{D42A27DB-BD31-4B8C-83A1-F6EECF244321}">
                <p14:modId xmlns:p14="http://schemas.microsoft.com/office/powerpoint/2010/main" val="134216924"/>
              </p:ext>
            </p:extLst>
          </p:nvPr>
        </p:nvGraphicFramePr>
        <p:xfrm>
          <a:off x="5779057" y="2300780"/>
          <a:ext cx="3181705" cy="102085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15332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Picture Placeholder 7"/>
          <p:cNvGraphicFramePr>
            <a:graphicFrameLocks/>
          </p:cNvGraphicFramePr>
          <p:nvPr>
            <p:extLst>
              <p:ext uri="{D42A27DB-BD31-4B8C-83A1-F6EECF244321}">
                <p14:modId xmlns:p14="http://schemas.microsoft.com/office/powerpoint/2010/main" val="669318184"/>
              </p:ext>
            </p:extLst>
          </p:nvPr>
        </p:nvGraphicFramePr>
        <p:xfrm>
          <a:off x="3153228" y="3354520"/>
          <a:ext cx="2828473" cy="1981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437" y="750140"/>
            <a:ext cx="8149762" cy="810155"/>
          </a:xfrm>
        </p:spPr>
        <p:txBody>
          <a:bodyPr/>
          <a:lstStyle/>
          <a:p>
            <a:r>
              <a:rPr lang="en-GB" sz="2200" dirty="0" smtClean="0">
                <a:solidFill>
                  <a:srgbClr val="C00000"/>
                </a:solidFill>
              </a:rPr>
              <a:t>Key findings dashboard: Aged 35-50/ 35-54</a:t>
            </a:r>
            <a:endParaRPr lang="en-GB" sz="2200" dirty="0"/>
          </a:p>
        </p:txBody>
      </p:sp>
      <p:sp>
        <p:nvSpPr>
          <p:cNvPr id="6" name="TextBox 5"/>
          <p:cNvSpPr txBox="1"/>
          <p:nvPr/>
        </p:nvSpPr>
        <p:spPr>
          <a:xfrm>
            <a:off x="572745" y="1993003"/>
            <a:ext cx="3164114" cy="307777"/>
          </a:xfrm>
          <a:prstGeom prst="rect">
            <a:avLst/>
          </a:prstGeom>
          <a:noFill/>
        </p:spPr>
        <p:txBody>
          <a:bodyPr wrap="square" rtlCol="0">
            <a:spAutoFit/>
          </a:bodyPr>
          <a:lstStyle/>
          <a:p>
            <a:r>
              <a:rPr lang="en-GB" sz="1400" b="1" dirty="0" smtClean="0">
                <a:solidFill>
                  <a:srgbClr val="120742"/>
                </a:solidFill>
              </a:rPr>
              <a:t>Top 3 Trip Needs (% important)</a:t>
            </a:r>
            <a:endParaRPr lang="en-GB" sz="1400" b="1" dirty="0">
              <a:solidFill>
                <a:srgbClr val="120742"/>
              </a:solidFill>
            </a:endParaRPr>
          </a:p>
        </p:txBody>
      </p:sp>
      <p:sp>
        <p:nvSpPr>
          <p:cNvPr id="4" name="Oval 3"/>
          <p:cNvSpPr/>
          <p:nvPr/>
        </p:nvSpPr>
        <p:spPr>
          <a:xfrm>
            <a:off x="502559" y="2307768"/>
            <a:ext cx="319315" cy="304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10" name="TextBox 9"/>
          <p:cNvSpPr txBox="1"/>
          <p:nvPr/>
        </p:nvSpPr>
        <p:spPr>
          <a:xfrm>
            <a:off x="904704" y="2310955"/>
            <a:ext cx="2148114" cy="307777"/>
          </a:xfrm>
          <a:prstGeom prst="rect">
            <a:avLst/>
          </a:prstGeom>
          <a:noFill/>
        </p:spPr>
        <p:txBody>
          <a:bodyPr wrap="square" rtlCol="0">
            <a:spAutoFit/>
          </a:bodyPr>
          <a:lstStyle/>
          <a:p>
            <a:r>
              <a:rPr lang="en-GB" sz="1400" dirty="0" smtClean="0">
                <a:solidFill>
                  <a:srgbClr val="120742"/>
                </a:solidFill>
              </a:rPr>
              <a:t>Enjoy the landscape (81%)</a:t>
            </a:r>
            <a:endParaRPr lang="en-GB" sz="1400" dirty="0">
              <a:solidFill>
                <a:srgbClr val="120742"/>
              </a:solidFill>
            </a:endParaRPr>
          </a:p>
        </p:txBody>
      </p:sp>
      <p:sp>
        <p:nvSpPr>
          <p:cNvPr id="11" name="Oval 10"/>
          <p:cNvSpPr/>
          <p:nvPr/>
        </p:nvSpPr>
        <p:spPr>
          <a:xfrm>
            <a:off x="502559" y="2685141"/>
            <a:ext cx="319315" cy="304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13" name="TextBox 12"/>
          <p:cNvSpPr txBox="1"/>
          <p:nvPr/>
        </p:nvSpPr>
        <p:spPr>
          <a:xfrm>
            <a:off x="253437" y="1375629"/>
            <a:ext cx="3149600" cy="584775"/>
          </a:xfrm>
          <a:prstGeom prst="rect">
            <a:avLst/>
          </a:prstGeom>
          <a:noFill/>
        </p:spPr>
        <p:txBody>
          <a:bodyPr wrap="square" rtlCol="0">
            <a:spAutoFit/>
          </a:bodyPr>
          <a:lstStyle/>
          <a:p>
            <a:pPr algn="ctr"/>
            <a:r>
              <a:rPr lang="en-GB" sz="2000" b="1" dirty="0" smtClean="0">
                <a:solidFill>
                  <a:srgbClr val="120742"/>
                </a:solidFill>
              </a:rPr>
              <a:t>Key holiday needs </a:t>
            </a:r>
          </a:p>
          <a:p>
            <a:pPr algn="ctr"/>
            <a:r>
              <a:rPr lang="en-GB" sz="1200" b="1" dirty="0" smtClean="0">
                <a:solidFill>
                  <a:srgbClr val="120742"/>
                </a:solidFill>
              </a:rPr>
              <a:t>(non-GB/England-specific)</a:t>
            </a:r>
            <a:endParaRPr lang="en-GB" sz="1200" b="1" dirty="0">
              <a:solidFill>
                <a:srgbClr val="120742"/>
              </a:solidFill>
            </a:endParaRPr>
          </a:p>
        </p:txBody>
      </p:sp>
      <p:sp>
        <p:nvSpPr>
          <p:cNvPr id="16" name="TextBox 15"/>
          <p:cNvSpPr txBox="1"/>
          <p:nvPr/>
        </p:nvSpPr>
        <p:spPr>
          <a:xfrm>
            <a:off x="904704" y="2688908"/>
            <a:ext cx="2367706" cy="307777"/>
          </a:xfrm>
          <a:prstGeom prst="rect">
            <a:avLst/>
          </a:prstGeom>
          <a:noFill/>
        </p:spPr>
        <p:txBody>
          <a:bodyPr wrap="square" rtlCol="0">
            <a:spAutoFit/>
          </a:bodyPr>
          <a:lstStyle/>
          <a:p>
            <a:r>
              <a:rPr lang="en-GB" sz="1400" dirty="0" smtClean="0">
                <a:solidFill>
                  <a:srgbClr val="120742"/>
                </a:solidFill>
              </a:rPr>
              <a:t>Have fun and laughter (80%)</a:t>
            </a:r>
            <a:endParaRPr lang="en-GB" sz="1400" dirty="0">
              <a:solidFill>
                <a:srgbClr val="120742"/>
              </a:solidFill>
            </a:endParaRPr>
          </a:p>
        </p:txBody>
      </p:sp>
      <p:sp>
        <p:nvSpPr>
          <p:cNvPr id="17" name="TextBox 16"/>
          <p:cNvSpPr txBox="1"/>
          <p:nvPr/>
        </p:nvSpPr>
        <p:spPr>
          <a:xfrm>
            <a:off x="904704" y="3046743"/>
            <a:ext cx="1995490" cy="307777"/>
          </a:xfrm>
          <a:prstGeom prst="rect">
            <a:avLst/>
          </a:prstGeom>
          <a:noFill/>
        </p:spPr>
        <p:txBody>
          <a:bodyPr wrap="square" rtlCol="0">
            <a:spAutoFit/>
          </a:bodyPr>
          <a:lstStyle/>
          <a:p>
            <a:r>
              <a:rPr lang="en-GB" sz="1400" dirty="0" smtClean="0">
                <a:solidFill>
                  <a:srgbClr val="120742"/>
                </a:solidFill>
              </a:rPr>
              <a:t>See famous sites (75%)</a:t>
            </a:r>
            <a:endParaRPr lang="en-GB" sz="1400" dirty="0">
              <a:solidFill>
                <a:srgbClr val="120742"/>
              </a:solidFill>
            </a:endParaRPr>
          </a:p>
        </p:txBody>
      </p:sp>
      <p:sp>
        <p:nvSpPr>
          <p:cNvPr id="18" name="Oval 17"/>
          <p:cNvSpPr/>
          <p:nvPr/>
        </p:nvSpPr>
        <p:spPr>
          <a:xfrm>
            <a:off x="502559" y="3062515"/>
            <a:ext cx="319315" cy="304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 name="Rectangle 4"/>
          <p:cNvSpPr/>
          <p:nvPr/>
        </p:nvSpPr>
        <p:spPr>
          <a:xfrm>
            <a:off x="253437" y="1966959"/>
            <a:ext cx="2912490"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43717" y="3531519"/>
            <a:ext cx="3149600" cy="307777"/>
          </a:xfrm>
          <a:prstGeom prst="rect">
            <a:avLst/>
          </a:prstGeom>
          <a:noFill/>
        </p:spPr>
        <p:txBody>
          <a:bodyPr wrap="square" rtlCol="0">
            <a:spAutoFit/>
          </a:bodyPr>
          <a:lstStyle/>
          <a:p>
            <a:r>
              <a:rPr lang="en-GB" sz="1400" b="1" dirty="0" smtClean="0">
                <a:solidFill>
                  <a:srgbClr val="120742"/>
                </a:solidFill>
              </a:rPr>
              <a:t>Top 3 Trip Types (Last 3-5 yrs.)</a:t>
            </a:r>
            <a:endParaRPr lang="en-GB" sz="1400" b="1" dirty="0">
              <a:solidFill>
                <a:srgbClr val="120742"/>
              </a:solidFill>
            </a:endParaRPr>
          </a:p>
        </p:txBody>
      </p:sp>
      <p:sp>
        <p:nvSpPr>
          <p:cNvPr id="26" name="Rectangle 25"/>
          <p:cNvSpPr/>
          <p:nvPr/>
        </p:nvSpPr>
        <p:spPr>
          <a:xfrm>
            <a:off x="253437" y="3490961"/>
            <a:ext cx="2912490"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7" name="Chart 26"/>
          <p:cNvGraphicFramePr/>
          <p:nvPr>
            <p:extLst>
              <p:ext uri="{D42A27DB-BD31-4B8C-83A1-F6EECF244321}">
                <p14:modId xmlns:p14="http://schemas.microsoft.com/office/powerpoint/2010/main" val="3266691564"/>
              </p:ext>
            </p:extLst>
          </p:nvPr>
        </p:nvGraphicFramePr>
        <p:xfrm>
          <a:off x="-70205" y="3841045"/>
          <a:ext cx="3181705" cy="102085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3272411" y="1966959"/>
            <a:ext cx="2709290"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6080220" y="3490960"/>
            <a:ext cx="2904129"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a:off x="529203" y="5070034"/>
            <a:ext cx="3149600" cy="307777"/>
          </a:xfrm>
          <a:prstGeom prst="rect">
            <a:avLst/>
          </a:prstGeom>
          <a:noFill/>
        </p:spPr>
        <p:txBody>
          <a:bodyPr wrap="square" rtlCol="0">
            <a:spAutoFit/>
          </a:bodyPr>
          <a:lstStyle/>
          <a:p>
            <a:r>
              <a:rPr lang="en-GB" sz="1400" b="1" dirty="0" smtClean="0">
                <a:solidFill>
                  <a:srgbClr val="120742"/>
                </a:solidFill>
              </a:rPr>
              <a:t>Top 3 Info. sources (Last 3-5 yrs.)</a:t>
            </a:r>
            <a:endParaRPr lang="en-GB" sz="1400" b="1" dirty="0">
              <a:solidFill>
                <a:srgbClr val="120742"/>
              </a:solidFill>
            </a:endParaRPr>
          </a:p>
        </p:txBody>
      </p:sp>
      <p:sp>
        <p:nvSpPr>
          <p:cNvPr id="31" name="Rectangle 30"/>
          <p:cNvSpPr/>
          <p:nvPr/>
        </p:nvSpPr>
        <p:spPr>
          <a:xfrm>
            <a:off x="253437" y="5073018"/>
            <a:ext cx="2912490"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p:cNvSpPr txBox="1"/>
          <p:nvPr/>
        </p:nvSpPr>
        <p:spPr>
          <a:xfrm>
            <a:off x="3431164" y="1375629"/>
            <a:ext cx="2594980" cy="400110"/>
          </a:xfrm>
          <a:prstGeom prst="rect">
            <a:avLst/>
          </a:prstGeom>
          <a:noFill/>
        </p:spPr>
        <p:txBody>
          <a:bodyPr wrap="square" rtlCol="0">
            <a:spAutoFit/>
          </a:bodyPr>
          <a:lstStyle/>
          <a:p>
            <a:r>
              <a:rPr lang="en-GB" sz="2000" b="1" dirty="0" smtClean="0">
                <a:solidFill>
                  <a:srgbClr val="120742"/>
                </a:solidFill>
              </a:rPr>
              <a:t>Holidays in England</a:t>
            </a:r>
            <a:endParaRPr lang="en-GB" sz="2000" b="1" dirty="0">
              <a:solidFill>
                <a:srgbClr val="120742"/>
              </a:solidFill>
            </a:endParaRPr>
          </a:p>
        </p:txBody>
      </p:sp>
      <p:sp>
        <p:nvSpPr>
          <p:cNvPr id="34" name="TextBox 33"/>
          <p:cNvSpPr txBox="1"/>
          <p:nvPr/>
        </p:nvSpPr>
        <p:spPr>
          <a:xfrm>
            <a:off x="3619845" y="1978489"/>
            <a:ext cx="2550537" cy="307777"/>
          </a:xfrm>
          <a:prstGeom prst="rect">
            <a:avLst/>
          </a:prstGeom>
          <a:noFill/>
        </p:spPr>
        <p:txBody>
          <a:bodyPr wrap="square" rtlCol="0">
            <a:spAutoFit/>
          </a:bodyPr>
          <a:lstStyle/>
          <a:p>
            <a:r>
              <a:rPr lang="en-GB" sz="1400" b="1" dirty="0" smtClean="0">
                <a:solidFill>
                  <a:srgbClr val="120742"/>
                </a:solidFill>
              </a:rPr>
              <a:t>Top 3 Reasons for Visiting</a:t>
            </a:r>
            <a:endParaRPr lang="en-GB" sz="1400" b="1" dirty="0">
              <a:solidFill>
                <a:srgbClr val="120742"/>
              </a:solidFill>
            </a:endParaRPr>
          </a:p>
        </p:txBody>
      </p:sp>
      <p:graphicFrame>
        <p:nvGraphicFramePr>
          <p:cNvPr id="7" name="Chart 6"/>
          <p:cNvGraphicFramePr/>
          <p:nvPr>
            <p:extLst>
              <p:ext uri="{D42A27DB-BD31-4B8C-83A1-F6EECF244321}">
                <p14:modId xmlns:p14="http://schemas.microsoft.com/office/powerpoint/2010/main" val="3454572883"/>
              </p:ext>
            </p:extLst>
          </p:nvPr>
        </p:nvGraphicFramePr>
        <p:xfrm>
          <a:off x="3272411" y="2244473"/>
          <a:ext cx="2694777" cy="141278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a:xfrm>
            <a:off x="3272411" y="3490961"/>
            <a:ext cx="2709290"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p:cNvSpPr txBox="1"/>
          <p:nvPr/>
        </p:nvSpPr>
        <p:spPr>
          <a:xfrm>
            <a:off x="3431163" y="3502491"/>
            <a:ext cx="2550537" cy="307777"/>
          </a:xfrm>
          <a:prstGeom prst="rect">
            <a:avLst/>
          </a:prstGeom>
          <a:noFill/>
        </p:spPr>
        <p:txBody>
          <a:bodyPr wrap="square" rtlCol="0">
            <a:spAutoFit/>
          </a:bodyPr>
          <a:lstStyle/>
          <a:p>
            <a:pPr algn="ctr"/>
            <a:r>
              <a:rPr lang="en-GB" sz="1400" b="1" dirty="0" smtClean="0">
                <a:solidFill>
                  <a:srgbClr val="120742"/>
                </a:solidFill>
              </a:rPr>
              <a:t>When visited in 2015 </a:t>
            </a:r>
            <a:endParaRPr lang="en-GB" sz="1400" b="1" dirty="0">
              <a:solidFill>
                <a:srgbClr val="120742"/>
              </a:solidFill>
            </a:endParaRPr>
          </a:p>
        </p:txBody>
      </p:sp>
      <p:sp>
        <p:nvSpPr>
          <p:cNvPr id="41" name="Rectangle 40"/>
          <p:cNvSpPr/>
          <p:nvPr/>
        </p:nvSpPr>
        <p:spPr>
          <a:xfrm>
            <a:off x="3272411" y="5082393"/>
            <a:ext cx="2709290"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a:off x="3344079" y="5093923"/>
            <a:ext cx="2550537" cy="307777"/>
          </a:xfrm>
          <a:prstGeom prst="rect">
            <a:avLst/>
          </a:prstGeom>
          <a:noFill/>
        </p:spPr>
        <p:txBody>
          <a:bodyPr wrap="square" rtlCol="0">
            <a:spAutoFit/>
          </a:bodyPr>
          <a:lstStyle/>
          <a:p>
            <a:pPr algn="ctr"/>
            <a:r>
              <a:rPr lang="en-GB" sz="1400" b="1" dirty="0" smtClean="0">
                <a:solidFill>
                  <a:srgbClr val="120742"/>
                </a:solidFill>
              </a:rPr>
              <a:t>Top 3 activities in 2015</a:t>
            </a:r>
            <a:endParaRPr lang="en-GB" sz="1400" b="1" dirty="0">
              <a:solidFill>
                <a:srgbClr val="120742"/>
              </a:solidFill>
            </a:endParaRPr>
          </a:p>
        </p:txBody>
      </p:sp>
      <p:graphicFrame>
        <p:nvGraphicFramePr>
          <p:cNvPr id="44" name="Chart 43"/>
          <p:cNvGraphicFramePr/>
          <p:nvPr>
            <p:extLst>
              <p:ext uri="{D42A27DB-BD31-4B8C-83A1-F6EECF244321}">
                <p14:modId xmlns:p14="http://schemas.microsoft.com/office/powerpoint/2010/main" val="305880497"/>
              </p:ext>
            </p:extLst>
          </p:nvPr>
        </p:nvGraphicFramePr>
        <p:xfrm>
          <a:off x="2844439" y="5449008"/>
          <a:ext cx="3181705" cy="1020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Chart 44"/>
          <p:cNvGraphicFramePr/>
          <p:nvPr>
            <p:extLst>
              <p:ext uri="{D42A27DB-BD31-4B8C-83A1-F6EECF244321}">
                <p14:modId xmlns:p14="http://schemas.microsoft.com/office/powerpoint/2010/main" val="1057614555"/>
              </p:ext>
            </p:extLst>
          </p:nvPr>
        </p:nvGraphicFramePr>
        <p:xfrm>
          <a:off x="362293" y="5301154"/>
          <a:ext cx="2694777" cy="1412781"/>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5906053" y="1375629"/>
            <a:ext cx="2877808" cy="584775"/>
          </a:xfrm>
          <a:prstGeom prst="rect">
            <a:avLst/>
          </a:prstGeom>
          <a:noFill/>
        </p:spPr>
        <p:txBody>
          <a:bodyPr wrap="square" rtlCol="0">
            <a:spAutoFit/>
          </a:bodyPr>
          <a:lstStyle/>
          <a:p>
            <a:pPr algn="ctr"/>
            <a:r>
              <a:rPr lang="en-GB" sz="2000" b="1" dirty="0" smtClean="0">
                <a:solidFill>
                  <a:srgbClr val="120742"/>
                </a:solidFill>
              </a:rPr>
              <a:t>Perceptions and Barriers </a:t>
            </a:r>
            <a:r>
              <a:rPr lang="en-GB" sz="1200" b="1" dirty="0" smtClean="0">
                <a:solidFill>
                  <a:srgbClr val="120742"/>
                </a:solidFill>
              </a:rPr>
              <a:t>(GB/Beyond London-specific)</a:t>
            </a:r>
            <a:endParaRPr lang="en-GB" sz="1200" b="1" dirty="0">
              <a:solidFill>
                <a:srgbClr val="120742"/>
              </a:solidFill>
            </a:endParaRPr>
          </a:p>
        </p:txBody>
      </p:sp>
      <p:sp>
        <p:nvSpPr>
          <p:cNvPr id="47" name="TextBox 46"/>
          <p:cNvSpPr txBox="1"/>
          <p:nvPr/>
        </p:nvSpPr>
        <p:spPr>
          <a:xfrm>
            <a:off x="5906053" y="3502490"/>
            <a:ext cx="3078297" cy="307777"/>
          </a:xfrm>
          <a:prstGeom prst="rect">
            <a:avLst/>
          </a:prstGeom>
          <a:noFill/>
        </p:spPr>
        <p:txBody>
          <a:bodyPr wrap="square" rtlCol="0">
            <a:spAutoFit/>
          </a:bodyPr>
          <a:lstStyle/>
          <a:p>
            <a:pPr algn="ctr"/>
            <a:r>
              <a:rPr lang="en-GB" sz="1400" b="1" dirty="0" smtClean="0">
                <a:solidFill>
                  <a:srgbClr val="120742"/>
                </a:solidFill>
              </a:rPr>
              <a:t>Ratings of GB on key attributes</a:t>
            </a:r>
            <a:endParaRPr lang="en-GB" sz="1400" b="1" dirty="0">
              <a:solidFill>
                <a:srgbClr val="120742"/>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415309501"/>
              </p:ext>
            </p:extLst>
          </p:nvPr>
        </p:nvGraphicFramePr>
        <p:xfrm>
          <a:off x="6196384" y="3831770"/>
          <a:ext cx="2686364" cy="998585"/>
        </p:xfrm>
        <a:graphic>
          <a:graphicData uri="http://schemas.openxmlformats.org/drawingml/2006/table">
            <a:tbl>
              <a:tblPr firstRow="1" bandRow="1">
                <a:tableStyleId>{00A15C55-8517-42AA-B614-E9B94910E393}</a:tableStyleId>
              </a:tblPr>
              <a:tblGrid>
                <a:gridCol w="1481008"/>
                <a:gridCol w="487981"/>
                <a:gridCol w="717375"/>
              </a:tblGrid>
              <a:tr h="258159">
                <a:tc>
                  <a:txBody>
                    <a:bodyPr/>
                    <a:lstStyle/>
                    <a:p>
                      <a:pPr algn="ctr"/>
                      <a:r>
                        <a:rPr lang="en-GB" sz="1000" dirty="0" smtClean="0"/>
                        <a:t>Attributes</a:t>
                      </a:r>
                      <a:r>
                        <a:rPr lang="en-GB" sz="1000" baseline="0" dirty="0" smtClean="0"/>
                        <a:t> </a:t>
                      </a:r>
                    </a:p>
                  </a:txBody>
                  <a:tcPr anchor="ctr"/>
                </a:tc>
                <a:tc>
                  <a:txBody>
                    <a:bodyPr/>
                    <a:lstStyle/>
                    <a:p>
                      <a:pPr algn="ctr"/>
                      <a:r>
                        <a:rPr lang="en-GB" sz="1000" dirty="0" smtClean="0"/>
                        <a:t>GB</a:t>
                      </a:r>
                      <a:endParaRPr lang="en-GB" sz="1000" dirty="0"/>
                    </a:p>
                  </a:txBody>
                  <a:tcPr anchor="ctr"/>
                </a:tc>
                <a:tc>
                  <a:txBody>
                    <a:bodyPr/>
                    <a:lstStyle/>
                    <a:p>
                      <a:pPr algn="ctr"/>
                      <a:r>
                        <a:rPr lang="en-GB" sz="1000" baseline="0" dirty="0" smtClean="0"/>
                        <a:t>Average</a:t>
                      </a:r>
                      <a:endParaRPr lang="en-GB" sz="1000" dirty="0"/>
                    </a:p>
                  </a:txBody>
                  <a:tcPr anchor="ctr"/>
                </a:tc>
              </a:tr>
              <a:tr h="216852">
                <a:tc>
                  <a:txBody>
                    <a:bodyPr/>
                    <a:lstStyle/>
                    <a:p>
                      <a:r>
                        <a:rPr lang="en-GB" sz="1000" dirty="0" smtClean="0"/>
                        <a:t>Enjoy the landscape</a:t>
                      </a:r>
                      <a:endParaRPr lang="en-GB" sz="1000" dirty="0"/>
                    </a:p>
                  </a:txBody>
                  <a:tcPr/>
                </a:tc>
                <a:tc>
                  <a:txBody>
                    <a:bodyPr/>
                    <a:lstStyle/>
                    <a:p>
                      <a:pPr algn="ctr"/>
                      <a:r>
                        <a:rPr lang="en-GB" sz="1000" dirty="0" smtClean="0"/>
                        <a:t>25%</a:t>
                      </a:r>
                      <a:endParaRPr lang="en-GB" sz="1000" dirty="0"/>
                    </a:p>
                  </a:txBody>
                  <a:tcPr anchor="ctr"/>
                </a:tc>
                <a:tc>
                  <a:txBody>
                    <a:bodyPr/>
                    <a:lstStyle/>
                    <a:p>
                      <a:pPr algn="ctr"/>
                      <a:r>
                        <a:rPr lang="en-GB" sz="1000" dirty="0" smtClean="0"/>
                        <a:t>38%</a:t>
                      </a:r>
                      <a:endParaRPr lang="en-GB" sz="1000" dirty="0"/>
                    </a:p>
                  </a:txBody>
                  <a:tcPr anchor="ctr"/>
                </a:tc>
              </a:tr>
              <a:tr h="252746">
                <a:tc>
                  <a:txBody>
                    <a:bodyPr/>
                    <a:lstStyle/>
                    <a:p>
                      <a:r>
                        <a:rPr lang="en-GB" sz="1000" dirty="0" smtClean="0"/>
                        <a:t>Have fun and</a:t>
                      </a:r>
                      <a:r>
                        <a:rPr lang="en-GB" sz="1000" baseline="0" dirty="0" smtClean="0"/>
                        <a:t> laughter</a:t>
                      </a:r>
                      <a:endParaRPr lang="en-GB" sz="1000" dirty="0"/>
                    </a:p>
                  </a:txBody>
                  <a:tcPr/>
                </a:tc>
                <a:tc>
                  <a:txBody>
                    <a:bodyPr/>
                    <a:lstStyle/>
                    <a:p>
                      <a:pPr algn="ctr"/>
                      <a:r>
                        <a:rPr lang="en-GB" sz="1000" dirty="0" smtClean="0"/>
                        <a:t>16%</a:t>
                      </a:r>
                      <a:endParaRPr lang="en-GB" sz="1000" dirty="0"/>
                    </a:p>
                  </a:txBody>
                  <a:tcPr anchor="ctr"/>
                </a:tc>
                <a:tc>
                  <a:txBody>
                    <a:bodyPr/>
                    <a:lstStyle/>
                    <a:p>
                      <a:pPr algn="ctr"/>
                      <a:r>
                        <a:rPr lang="en-GB" sz="1000" dirty="0" smtClean="0"/>
                        <a:t>23%</a:t>
                      </a:r>
                      <a:endParaRPr lang="en-GB" sz="1000" dirty="0"/>
                    </a:p>
                  </a:txBody>
                  <a:tcPr anchor="ctr"/>
                </a:tc>
              </a:tr>
              <a:tr h="219357">
                <a:tc>
                  <a:txBody>
                    <a:bodyPr/>
                    <a:lstStyle/>
                    <a:p>
                      <a:r>
                        <a:rPr lang="en-GB" sz="1000" dirty="0" smtClean="0"/>
                        <a:t>See famous sites/places</a:t>
                      </a:r>
                      <a:endParaRPr lang="en-GB" sz="1000" dirty="0"/>
                    </a:p>
                  </a:txBody>
                  <a:tcPr/>
                </a:tc>
                <a:tc>
                  <a:txBody>
                    <a:bodyPr/>
                    <a:lstStyle/>
                    <a:p>
                      <a:pPr algn="ctr"/>
                      <a:r>
                        <a:rPr lang="en-GB" sz="1000" dirty="0" smtClean="0"/>
                        <a:t>51%</a:t>
                      </a:r>
                      <a:endParaRPr lang="en-GB" sz="1000" dirty="0"/>
                    </a:p>
                  </a:txBody>
                  <a:tcPr anchor="ctr"/>
                </a:tc>
                <a:tc>
                  <a:txBody>
                    <a:bodyPr/>
                    <a:lstStyle/>
                    <a:p>
                      <a:pPr algn="ctr"/>
                      <a:r>
                        <a:rPr lang="en-GB" sz="1000" dirty="0" smtClean="0"/>
                        <a:t>45%</a:t>
                      </a:r>
                      <a:endParaRPr lang="en-GB" sz="1000" dirty="0"/>
                    </a:p>
                  </a:txBody>
                  <a:tcPr anchor="ctr"/>
                </a:tc>
              </a:tr>
            </a:tbl>
          </a:graphicData>
        </a:graphic>
      </p:graphicFrame>
      <p:sp>
        <p:nvSpPr>
          <p:cNvPr id="49" name="Rectangle 48"/>
          <p:cNvSpPr/>
          <p:nvPr/>
        </p:nvSpPr>
        <p:spPr>
          <a:xfrm>
            <a:off x="6074570" y="5087532"/>
            <a:ext cx="2909779"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TextBox 49"/>
          <p:cNvSpPr txBox="1"/>
          <p:nvPr/>
        </p:nvSpPr>
        <p:spPr>
          <a:xfrm>
            <a:off x="5763991" y="5099062"/>
            <a:ext cx="3467102" cy="307777"/>
          </a:xfrm>
          <a:prstGeom prst="rect">
            <a:avLst/>
          </a:prstGeom>
          <a:noFill/>
        </p:spPr>
        <p:txBody>
          <a:bodyPr wrap="square" rtlCol="0">
            <a:spAutoFit/>
          </a:bodyPr>
          <a:lstStyle/>
          <a:p>
            <a:pPr algn="ctr"/>
            <a:r>
              <a:rPr lang="en-GB" sz="1400" b="1" dirty="0">
                <a:solidFill>
                  <a:srgbClr val="120742"/>
                </a:solidFill>
              </a:rPr>
              <a:t>B</a:t>
            </a:r>
            <a:r>
              <a:rPr lang="en-GB" sz="1400" b="1" dirty="0" smtClean="0">
                <a:solidFill>
                  <a:srgbClr val="120742"/>
                </a:solidFill>
              </a:rPr>
              <a:t>arriers to travelling beyond London</a:t>
            </a:r>
            <a:endParaRPr lang="en-GB" sz="1400" b="1" dirty="0">
              <a:solidFill>
                <a:srgbClr val="120742"/>
              </a:solidFill>
            </a:endParaRPr>
          </a:p>
        </p:txBody>
      </p:sp>
      <p:sp>
        <p:nvSpPr>
          <p:cNvPr id="51" name="Oval 50"/>
          <p:cNvSpPr/>
          <p:nvPr/>
        </p:nvSpPr>
        <p:spPr>
          <a:xfrm>
            <a:off x="6217566" y="5435866"/>
            <a:ext cx="319315" cy="304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52" name="TextBox 51"/>
          <p:cNvSpPr txBox="1"/>
          <p:nvPr/>
        </p:nvSpPr>
        <p:spPr>
          <a:xfrm>
            <a:off x="6605825" y="5449008"/>
            <a:ext cx="2320466" cy="307777"/>
          </a:xfrm>
          <a:prstGeom prst="rect">
            <a:avLst/>
          </a:prstGeom>
          <a:noFill/>
        </p:spPr>
        <p:txBody>
          <a:bodyPr wrap="square" rtlCol="0">
            <a:spAutoFit/>
          </a:bodyPr>
          <a:lstStyle/>
          <a:p>
            <a:r>
              <a:rPr lang="en-GB" sz="1400" dirty="0" smtClean="0">
                <a:solidFill>
                  <a:srgbClr val="120742"/>
                </a:solidFill>
              </a:rPr>
              <a:t>Driving in GB (51%)</a:t>
            </a:r>
            <a:endParaRPr lang="en-GB" sz="1400" dirty="0">
              <a:solidFill>
                <a:srgbClr val="120742"/>
              </a:solidFill>
            </a:endParaRPr>
          </a:p>
        </p:txBody>
      </p:sp>
      <p:sp>
        <p:nvSpPr>
          <p:cNvPr id="53" name="Oval 52"/>
          <p:cNvSpPr/>
          <p:nvPr/>
        </p:nvSpPr>
        <p:spPr>
          <a:xfrm>
            <a:off x="6217566" y="5813239"/>
            <a:ext cx="319315" cy="304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54" name="TextBox 53"/>
          <p:cNvSpPr txBox="1"/>
          <p:nvPr/>
        </p:nvSpPr>
        <p:spPr>
          <a:xfrm>
            <a:off x="6605825" y="5809481"/>
            <a:ext cx="2178036" cy="307777"/>
          </a:xfrm>
          <a:prstGeom prst="rect">
            <a:avLst/>
          </a:prstGeom>
          <a:noFill/>
        </p:spPr>
        <p:txBody>
          <a:bodyPr wrap="square" rtlCol="0">
            <a:spAutoFit/>
          </a:bodyPr>
          <a:lstStyle/>
          <a:p>
            <a:r>
              <a:rPr lang="en-GB" sz="1400" dirty="0" smtClean="0">
                <a:solidFill>
                  <a:srgbClr val="120742"/>
                </a:solidFill>
              </a:rPr>
              <a:t>Places higher up list (44%)</a:t>
            </a:r>
            <a:endParaRPr lang="en-GB" sz="1400" dirty="0">
              <a:solidFill>
                <a:srgbClr val="120742"/>
              </a:solidFill>
            </a:endParaRPr>
          </a:p>
        </p:txBody>
      </p:sp>
      <p:sp>
        <p:nvSpPr>
          <p:cNvPr id="55" name="TextBox 54"/>
          <p:cNvSpPr txBox="1"/>
          <p:nvPr/>
        </p:nvSpPr>
        <p:spPr>
          <a:xfrm>
            <a:off x="6605825" y="6162087"/>
            <a:ext cx="2378525" cy="307777"/>
          </a:xfrm>
          <a:prstGeom prst="rect">
            <a:avLst/>
          </a:prstGeom>
          <a:noFill/>
        </p:spPr>
        <p:txBody>
          <a:bodyPr wrap="square" rtlCol="0">
            <a:spAutoFit/>
          </a:bodyPr>
          <a:lstStyle/>
          <a:p>
            <a:r>
              <a:rPr lang="en-GB" sz="1400" dirty="0" smtClean="0">
                <a:solidFill>
                  <a:srgbClr val="120742"/>
                </a:solidFill>
              </a:rPr>
              <a:t>Enough to do in London (41%)</a:t>
            </a:r>
            <a:endParaRPr lang="en-GB" sz="1400" dirty="0">
              <a:solidFill>
                <a:srgbClr val="120742"/>
              </a:solidFill>
            </a:endParaRPr>
          </a:p>
        </p:txBody>
      </p:sp>
      <p:sp>
        <p:nvSpPr>
          <p:cNvPr id="56" name="Oval 55"/>
          <p:cNvSpPr/>
          <p:nvPr/>
        </p:nvSpPr>
        <p:spPr>
          <a:xfrm>
            <a:off x="6217566" y="6190613"/>
            <a:ext cx="319315" cy="30480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7" name="Rectangle 56"/>
          <p:cNvSpPr/>
          <p:nvPr/>
        </p:nvSpPr>
        <p:spPr>
          <a:xfrm>
            <a:off x="6080220" y="1983222"/>
            <a:ext cx="2904129" cy="1443898"/>
          </a:xfrm>
          <a:prstGeom prst="rect">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TextBox 57"/>
          <p:cNvSpPr txBox="1"/>
          <p:nvPr/>
        </p:nvSpPr>
        <p:spPr>
          <a:xfrm>
            <a:off x="5852881" y="1991124"/>
            <a:ext cx="3410864" cy="307777"/>
          </a:xfrm>
          <a:prstGeom prst="rect">
            <a:avLst/>
          </a:prstGeom>
          <a:noFill/>
        </p:spPr>
        <p:txBody>
          <a:bodyPr wrap="square" rtlCol="0">
            <a:spAutoFit/>
          </a:bodyPr>
          <a:lstStyle/>
          <a:p>
            <a:pPr algn="ctr"/>
            <a:r>
              <a:rPr lang="en-GB" sz="1400" b="1" dirty="0" smtClean="0">
                <a:solidFill>
                  <a:srgbClr val="120742"/>
                </a:solidFill>
              </a:rPr>
              <a:t>Top 3 awareness of things to do in GB</a:t>
            </a:r>
            <a:endParaRPr lang="en-GB" sz="1400" b="1" dirty="0">
              <a:solidFill>
                <a:srgbClr val="120742"/>
              </a:solidFill>
            </a:endParaRPr>
          </a:p>
        </p:txBody>
      </p:sp>
      <p:graphicFrame>
        <p:nvGraphicFramePr>
          <p:cNvPr id="60" name="Chart 59"/>
          <p:cNvGraphicFramePr/>
          <p:nvPr>
            <p:extLst>
              <p:ext uri="{D42A27DB-BD31-4B8C-83A1-F6EECF244321}">
                <p14:modId xmlns:p14="http://schemas.microsoft.com/office/powerpoint/2010/main" val="316331282"/>
              </p:ext>
            </p:extLst>
          </p:nvPr>
        </p:nvGraphicFramePr>
        <p:xfrm>
          <a:off x="5498201" y="2307768"/>
          <a:ext cx="3486149" cy="101386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2576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Picture Placeholder 7"/>
          <p:cNvGraphicFramePr>
            <a:graphicFrameLocks/>
          </p:cNvGraphicFramePr>
          <p:nvPr>
            <p:extLst>
              <p:ext uri="{D42A27DB-BD31-4B8C-83A1-F6EECF244321}">
                <p14:modId xmlns:p14="http://schemas.microsoft.com/office/powerpoint/2010/main" val="55597329"/>
              </p:ext>
            </p:extLst>
          </p:nvPr>
        </p:nvGraphicFramePr>
        <p:xfrm>
          <a:off x="3153228" y="3354520"/>
          <a:ext cx="2828473" cy="1981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437" y="750140"/>
            <a:ext cx="8149762" cy="810155"/>
          </a:xfrm>
        </p:spPr>
        <p:txBody>
          <a:bodyPr/>
          <a:lstStyle/>
          <a:p>
            <a:r>
              <a:rPr lang="en-GB" sz="2200" dirty="0" smtClean="0">
                <a:solidFill>
                  <a:srgbClr val="C00000"/>
                </a:solidFill>
              </a:rPr>
              <a:t>Key findings dashboard: Aged 51-64/ 55-64</a:t>
            </a:r>
            <a:endParaRPr lang="en-GB" sz="2200" dirty="0"/>
          </a:p>
        </p:txBody>
      </p:sp>
      <p:sp>
        <p:nvSpPr>
          <p:cNvPr id="6" name="TextBox 5"/>
          <p:cNvSpPr txBox="1"/>
          <p:nvPr/>
        </p:nvSpPr>
        <p:spPr>
          <a:xfrm>
            <a:off x="572745" y="1993003"/>
            <a:ext cx="3164114" cy="307777"/>
          </a:xfrm>
          <a:prstGeom prst="rect">
            <a:avLst/>
          </a:prstGeom>
          <a:noFill/>
        </p:spPr>
        <p:txBody>
          <a:bodyPr wrap="square" rtlCol="0">
            <a:spAutoFit/>
          </a:bodyPr>
          <a:lstStyle/>
          <a:p>
            <a:r>
              <a:rPr lang="en-GB" sz="1400" b="1" dirty="0" smtClean="0">
                <a:solidFill>
                  <a:srgbClr val="120742"/>
                </a:solidFill>
              </a:rPr>
              <a:t>Top 3 Trip Needs (% important)</a:t>
            </a:r>
            <a:endParaRPr lang="en-GB" sz="1400" b="1" dirty="0">
              <a:solidFill>
                <a:srgbClr val="120742"/>
              </a:solidFill>
            </a:endParaRPr>
          </a:p>
        </p:txBody>
      </p:sp>
      <p:sp>
        <p:nvSpPr>
          <p:cNvPr id="4" name="Oval 3"/>
          <p:cNvSpPr/>
          <p:nvPr/>
        </p:nvSpPr>
        <p:spPr>
          <a:xfrm>
            <a:off x="502559" y="2307768"/>
            <a:ext cx="319315" cy="304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10" name="TextBox 9"/>
          <p:cNvSpPr txBox="1"/>
          <p:nvPr/>
        </p:nvSpPr>
        <p:spPr>
          <a:xfrm>
            <a:off x="832761" y="2310955"/>
            <a:ext cx="2148114" cy="307777"/>
          </a:xfrm>
          <a:prstGeom prst="rect">
            <a:avLst/>
          </a:prstGeom>
          <a:noFill/>
        </p:spPr>
        <p:txBody>
          <a:bodyPr wrap="square" rtlCol="0">
            <a:spAutoFit/>
          </a:bodyPr>
          <a:lstStyle/>
          <a:p>
            <a:r>
              <a:rPr lang="en-GB" sz="1400" dirty="0" smtClean="0">
                <a:solidFill>
                  <a:srgbClr val="120742"/>
                </a:solidFill>
              </a:rPr>
              <a:t>Enjoy the landscape (83%)</a:t>
            </a:r>
            <a:endParaRPr lang="en-GB" sz="1400" dirty="0">
              <a:solidFill>
                <a:srgbClr val="120742"/>
              </a:solidFill>
            </a:endParaRPr>
          </a:p>
        </p:txBody>
      </p:sp>
      <p:sp>
        <p:nvSpPr>
          <p:cNvPr id="11" name="Oval 10"/>
          <p:cNvSpPr/>
          <p:nvPr/>
        </p:nvSpPr>
        <p:spPr>
          <a:xfrm>
            <a:off x="502559" y="2685141"/>
            <a:ext cx="319315" cy="304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13" name="TextBox 12"/>
          <p:cNvSpPr txBox="1"/>
          <p:nvPr/>
        </p:nvSpPr>
        <p:spPr>
          <a:xfrm>
            <a:off x="253437" y="1375629"/>
            <a:ext cx="3149600" cy="584775"/>
          </a:xfrm>
          <a:prstGeom prst="rect">
            <a:avLst/>
          </a:prstGeom>
          <a:noFill/>
        </p:spPr>
        <p:txBody>
          <a:bodyPr wrap="square" rtlCol="0">
            <a:spAutoFit/>
          </a:bodyPr>
          <a:lstStyle/>
          <a:p>
            <a:pPr algn="ctr"/>
            <a:r>
              <a:rPr lang="en-GB" sz="2000" b="1" dirty="0" smtClean="0">
                <a:solidFill>
                  <a:srgbClr val="120742"/>
                </a:solidFill>
              </a:rPr>
              <a:t>Key holiday needs </a:t>
            </a:r>
          </a:p>
          <a:p>
            <a:pPr algn="ctr"/>
            <a:r>
              <a:rPr lang="en-GB" sz="1200" b="1" dirty="0" smtClean="0">
                <a:solidFill>
                  <a:srgbClr val="120742"/>
                </a:solidFill>
              </a:rPr>
              <a:t>(non-GB/England-specific)</a:t>
            </a:r>
            <a:endParaRPr lang="en-GB" sz="1200" b="1" dirty="0">
              <a:solidFill>
                <a:srgbClr val="120742"/>
              </a:solidFill>
            </a:endParaRPr>
          </a:p>
        </p:txBody>
      </p:sp>
      <p:sp>
        <p:nvSpPr>
          <p:cNvPr id="16" name="TextBox 15"/>
          <p:cNvSpPr txBox="1"/>
          <p:nvPr/>
        </p:nvSpPr>
        <p:spPr>
          <a:xfrm>
            <a:off x="832761" y="3046743"/>
            <a:ext cx="2320467" cy="307777"/>
          </a:xfrm>
          <a:prstGeom prst="rect">
            <a:avLst/>
          </a:prstGeom>
          <a:noFill/>
        </p:spPr>
        <p:txBody>
          <a:bodyPr wrap="square" rtlCol="0">
            <a:spAutoFit/>
          </a:bodyPr>
          <a:lstStyle/>
          <a:p>
            <a:r>
              <a:rPr lang="en-GB" sz="1400" dirty="0" smtClean="0">
                <a:solidFill>
                  <a:srgbClr val="120742"/>
                </a:solidFill>
              </a:rPr>
              <a:t>Have fun and laughter (73%)</a:t>
            </a:r>
            <a:endParaRPr lang="en-GB" sz="1400" dirty="0">
              <a:solidFill>
                <a:srgbClr val="120742"/>
              </a:solidFill>
            </a:endParaRPr>
          </a:p>
        </p:txBody>
      </p:sp>
      <p:sp>
        <p:nvSpPr>
          <p:cNvPr id="17" name="TextBox 16"/>
          <p:cNvSpPr txBox="1"/>
          <p:nvPr/>
        </p:nvSpPr>
        <p:spPr>
          <a:xfrm>
            <a:off x="832761" y="2705171"/>
            <a:ext cx="2756922" cy="307777"/>
          </a:xfrm>
          <a:prstGeom prst="rect">
            <a:avLst/>
          </a:prstGeom>
          <a:noFill/>
        </p:spPr>
        <p:txBody>
          <a:bodyPr wrap="square" rtlCol="0">
            <a:spAutoFit/>
          </a:bodyPr>
          <a:lstStyle/>
          <a:p>
            <a:r>
              <a:rPr lang="en-GB" sz="1400" dirty="0" smtClean="0">
                <a:solidFill>
                  <a:srgbClr val="120742"/>
                </a:solidFill>
              </a:rPr>
              <a:t>See famous sites (77%)</a:t>
            </a:r>
            <a:endParaRPr lang="en-GB" sz="1400" dirty="0">
              <a:solidFill>
                <a:srgbClr val="120742"/>
              </a:solidFill>
            </a:endParaRPr>
          </a:p>
        </p:txBody>
      </p:sp>
      <p:sp>
        <p:nvSpPr>
          <p:cNvPr id="18" name="Oval 17"/>
          <p:cNvSpPr/>
          <p:nvPr/>
        </p:nvSpPr>
        <p:spPr>
          <a:xfrm>
            <a:off x="502559" y="3062515"/>
            <a:ext cx="319315" cy="304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 name="Rectangle 4"/>
          <p:cNvSpPr/>
          <p:nvPr/>
        </p:nvSpPr>
        <p:spPr>
          <a:xfrm>
            <a:off x="253437" y="1966959"/>
            <a:ext cx="2912490"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43717" y="3531519"/>
            <a:ext cx="3149600" cy="307777"/>
          </a:xfrm>
          <a:prstGeom prst="rect">
            <a:avLst/>
          </a:prstGeom>
          <a:noFill/>
        </p:spPr>
        <p:txBody>
          <a:bodyPr wrap="square" rtlCol="0">
            <a:spAutoFit/>
          </a:bodyPr>
          <a:lstStyle/>
          <a:p>
            <a:r>
              <a:rPr lang="en-GB" sz="1400" b="1" dirty="0" smtClean="0">
                <a:solidFill>
                  <a:srgbClr val="120742"/>
                </a:solidFill>
              </a:rPr>
              <a:t>Top 3 Trip Types (Last 3-5 yrs.)</a:t>
            </a:r>
            <a:endParaRPr lang="en-GB" sz="1400" b="1" dirty="0">
              <a:solidFill>
                <a:srgbClr val="120742"/>
              </a:solidFill>
            </a:endParaRPr>
          </a:p>
        </p:txBody>
      </p:sp>
      <p:sp>
        <p:nvSpPr>
          <p:cNvPr id="26" name="Rectangle 25"/>
          <p:cNvSpPr/>
          <p:nvPr/>
        </p:nvSpPr>
        <p:spPr>
          <a:xfrm>
            <a:off x="253437" y="3490961"/>
            <a:ext cx="2912490"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7" name="Chart 26"/>
          <p:cNvGraphicFramePr/>
          <p:nvPr>
            <p:extLst>
              <p:ext uri="{D42A27DB-BD31-4B8C-83A1-F6EECF244321}">
                <p14:modId xmlns:p14="http://schemas.microsoft.com/office/powerpoint/2010/main" val="1062965954"/>
              </p:ext>
            </p:extLst>
          </p:nvPr>
        </p:nvGraphicFramePr>
        <p:xfrm>
          <a:off x="-70205" y="3841045"/>
          <a:ext cx="3181705" cy="102085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3272411" y="1966959"/>
            <a:ext cx="2709290"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6080220" y="3490960"/>
            <a:ext cx="2904129"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a:off x="529203" y="5070034"/>
            <a:ext cx="3149600" cy="307777"/>
          </a:xfrm>
          <a:prstGeom prst="rect">
            <a:avLst/>
          </a:prstGeom>
          <a:noFill/>
        </p:spPr>
        <p:txBody>
          <a:bodyPr wrap="square" rtlCol="0">
            <a:spAutoFit/>
          </a:bodyPr>
          <a:lstStyle/>
          <a:p>
            <a:r>
              <a:rPr lang="en-GB" sz="1400" b="1" dirty="0" smtClean="0">
                <a:solidFill>
                  <a:srgbClr val="120742"/>
                </a:solidFill>
              </a:rPr>
              <a:t>Top 3 Info. sources (Last 3-5 yrs.)</a:t>
            </a:r>
            <a:endParaRPr lang="en-GB" sz="1400" b="1" dirty="0">
              <a:solidFill>
                <a:srgbClr val="120742"/>
              </a:solidFill>
            </a:endParaRPr>
          </a:p>
        </p:txBody>
      </p:sp>
      <p:sp>
        <p:nvSpPr>
          <p:cNvPr id="31" name="Rectangle 30"/>
          <p:cNvSpPr/>
          <p:nvPr/>
        </p:nvSpPr>
        <p:spPr>
          <a:xfrm>
            <a:off x="253437" y="5073018"/>
            <a:ext cx="2912490"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p:cNvSpPr txBox="1"/>
          <p:nvPr/>
        </p:nvSpPr>
        <p:spPr>
          <a:xfrm>
            <a:off x="3431164" y="1375629"/>
            <a:ext cx="2594980" cy="400110"/>
          </a:xfrm>
          <a:prstGeom prst="rect">
            <a:avLst/>
          </a:prstGeom>
          <a:noFill/>
        </p:spPr>
        <p:txBody>
          <a:bodyPr wrap="square" rtlCol="0">
            <a:spAutoFit/>
          </a:bodyPr>
          <a:lstStyle/>
          <a:p>
            <a:r>
              <a:rPr lang="en-GB" sz="2000" b="1" dirty="0" smtClean="0">
                <a:solidFill>
                  <a:srgbClr val="120742"/>
                </a:solidFill>
              </a:rPr>
              <a:t>Holidays in England</a:t>
            </a:r>
            <a:endParaRPr lang="en-GB" sz="2000" b="1" dirty="0">
              <a:solidFill>
                <a:srgbClr val="120742"/>
              </a:solidFill>
            </a:endParaRPr>
          </a:p>
        </p:txBody>
      </p:sp>
      <p:sp>
        <p:nvSpPr>
          <p:cNvPr id="34" name="TextBox 33"/>
          <p:cNvSpPr txBox="1"/>
          <p:nvPr/>
        </p:nvSpPr>
        <p:spPr>
          <a:xfrm>
            <a:off x="3619845" y="1978489"/>
            <a:ext cx="2550537" cy="307777"/>
          </a:xfrm>
          <a:prstGeom prst="rect">
            <a:avLst/>
          </a:prstGeom>
          <a:noFill/>
        </p:spPr>
        <p:txBody>
          <a:bodyPr wrap="square" rtlCol="0">
            <a:spAutoFit/>
          </a:bodyPr>
          <a:lstStyle/>
          <a:p>
            <a:r>
              <a:rPr lang="en-GB" sz="1400" b="1" dirty="0" smtClean="0">
                <a:solidFill>
                  <a:srgbClr val="120742"/>
                </a:solidFill>
              </a:rPr>
              <a:t>Top 3 Reasons for Visiting</a:t>
            </a:r>
            <a:endParaRPr lang="en-GB" sz="1400" b="1" dirty="0">
              <a:solidFill>
                <a:srgbClr val="120742"/>
              </a:solidFill>
            </a:endParaRPr>
          </a:p>
        </p:txBody>
      </p:sp>
      <p:graphicFrame>
        <p:nvGraphicFramePr>
          <p:cNvPr id="7" name="Chart 6"/>
          <p:cNvGraphicFramePr/>
          <p:nvPr>
            <p:extLst>
              <p:ext uri="{D42A27DB-BD31-4B8C-83A1-F6EECF244321}">
                <p14:modId xmlns:p14="http://schemas.microsoft.com/office/powerpoint/2010/main" val="1517385239"/>
              </p:ext>
            </p:extLst>
          </p:nvPr>
        </p:nvGraphicFramePr>
        <p:xfrm>
          <a:off x="3279667" y="2118738"/>
          <a:ext cx="2694777" cy="141278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a:xfrm>
            <a:off x="3272411" y="3490961"/>
            <a:ext cx="2709290"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p:cNvSpPr txBox="1"/>
          <p:nvPr/>
        </p:nvSpPr>
        <p:spPr>
          <a:xfrm>
            <a:off x="3431163" y="3502491"/>
            <a:ext cx="2550537" cy="307777"/>
          </a:xfrm>
          <a:prstGeom prst="rect">
            <a:avLst/>
          </a:prstGeom>
          <a:noFill/>
        </p:spPr>
        <p:txBody>
          <a:bodyPr wrap="square" rtlCol="0">
            <a:spAutoFit/>
          </a:bodyPr>
          <a:lstStyle/>
          <a:p>
            <a:pPr algn="ctr"/>
            <a:r>
              <a:rPr lang="en-GB" sz="1400" b="1" dirty="0" smtClean="0">
                <a:solidFill>
                  <a:srgbClr val="120742"/>
                </a:solidFill>
              </a:rPr>
              <a:t>When visited in 2015 </a:t>
            </a:r>
            <a:endParaRPr lang="en-GB" sz="1400" b="1" dirty="0">
              <a:solidFill>
                <a:srgbClr val="120742"/>
              </a:solidFill>
            </a:endParaRPr>
          </a:p>
        </p:txBody>
      </p:sp>
      <p:sp>
        <p:nvSpPr>
          <p:cNvPr id="41" name="Rectangle 40"/>
          <p:cNvSpPr/>
          <p:nvPr/>
        </p:nvSpPr>
        <p:spPr>
          <a:xfrm>
            <a:off x="3272411" y="5082393"/>
            <a:ext cx="2709290"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a:off x="3344079" y="5093923"/>
            <a:ext cx="2550537" cy="307777"/>
          </a:xfrm>
          <a:prstGeom prst="rect">
            <a:avLst/>
          </a:prstGeom>
          <a:noFill/>
        </p:spPr>
        <p:txBody>
          <a:bodyPr wrap="square" rtlCol="0">
            <a:spAutoFit/>
          </a:bodyPr>
          <a:lstStyle/>
          <a:p>
            <a:pPr algn="ctr"/>
            <a:r>
              <a:rPr lang="en-GB" sz="1400" b="1" dirty="0" smtClean="0">
                <a:solidFill>
                  <a:srgbClr val="120742"/>
                </a:solidFill>
              </a:rPr>
              <a:t>Top 3 activities in 2015</a:t>
            </a:r>
            <a:endParaRPr lang="en-GB" sz="1400" b="1" dirty="0">
              <a:solidFill>
                <a:srgbClr val="120742"/>
              </a:solidFill>
            </a:endParaRPr>
          </a:p>
        </p:txBody>
      </p:sp>
      <p:graphicFrame>
        <p:nvGraphicFramePr>
          <p:cNvPr id="44" name="Chart 43"/>
          <p:cNvGraphicFramePr/>
          <p:nvPr>
            <p:extLst>
              <p:ext uri="{D42A27DB-BD31-4B8C-83A1-F6EECF244321}">
                <p14:modId xmlns:p14="http://schemas.microsoft.com/office/powerpoint/2010/main" val="2109729181"/>
              </p:ext>
            </p:extLst>
          </p:nvPr>
        </p:nvGraphicFramePr>
        <p:xfrm>
          <a:off x="2844439" y="5449008"/>
          <a:ext cx="3181705" cy="1020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Chart 44"/>
          <p:cNvGraphicFramePr/>
          <p:nvPr>
            <p:extLst>
              <p:ext uri="{D42A27DB-BD31-4B8C-83A1-F6EECF244321}">
                <p14:modId xmlns:p14="http://schemas.microsoft.com/office/powerpoint/2010/main" val="781002285"/>
              </p:ext>
            </p:extLst>
          </p:nvPr>
        </p:nvGraphicFramePr>
        <p:xfrm>
          <a:off x="362293" y="5301154"/>
          <a:ext cx="2694777" cy="1412781"/>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5906053" y="1375629"/>
            <a:ext cx="2877808" cy="584775"/>
          </a:xfrm>
          <a:prstGeom prst="rect">
            <a:avLst/>
          </a:prstGeom>
          <a:noFill/>
        </p:spPr>
        <p:txBody>
          <a:bodyPr wrap="square" rtlCol="0">
            <a:spAutoFit/>
          </a:bodyPr>
          <a:lstStyle/>
          <a:p>
            <a:pPr algn="ctr"/>
            <a:r>
              <a:rPr lang="en-GB" sz="2000" b="1" dirty="0" smtClean="0">
                <a:solidFill>
                  <a:srgbClr val="120742"/>
                </a:solidFill>
              </a:rPr>
              <a:t>Perceptions and Barriers </a:t>
            </a:r>
            <a:r>
              <a:rPr lang="en-GB" sz="1200" b="1" dirty="0" smtClean="0">
                <a:solidFill>
                  <a:srgbClr val="120742"/>
                </a:solidFill>
              </a:rPr>
              <a:t>(GB/Beyond London-specific)</a:t>
            </a:r>
            <a:endParaRPr lang="en-GB" sz="1200" b="1" dirty="0">
              <a:solidFill>
                <a:srgbClr val="120742"/>
              </a:solidFill>
            </a:endParaRPr>
          </a:p>
        </p:txBody>
      </p:sp>
      <p:sp>
        <p:nvSpPr>
          <p:cNvPr id="47" name="TextBox 46"/>
          <p:cNvSpPr txBox="1"/>
          <p:nvPr/>
        </p:nvSpPr>
        <p:spPr>
          <a:xfrm>
            <a:off x="5906053" y="3502490"/>
            <a:ext cx="3078297" cy="307777"/>
          </a:xfrm>
          <a:prstGeom prst="rect">
            <a:avLst/>
          </a:prstGeom>
          <a:noFill/>
        </p:spPr>
        <p:txBody>
          <a:bodyPr wrap="square" rtlCol="0">
            <a:spAutoFit/>
          </a:bodyPr>
          <a:lstStyle/>
          <a:p>
            <a:pPr algn="ctr"/>
            <a:r>
              <a:rPr lang="en-GB" sz="1400" b="1" dirty="0" smtClean="0">
                <a:solidFill>
                  <a:srgbClr val="120742"/>
                </a:solidFill>
              </a:rPr>
              <a:t>Ratings of GB on key attributes</a:t>
            </a:r>
            <a:endParaRPr lang="en-GB" sz="1400" b="1" dirty="0">
              <a:solidFill>
                <a:srgbClr val="120742"/>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1485033197"/>
              </p:ext>
            </p:extLst>
          </p:nvPr>
        </p:nvGraphicFramePr>
        <p:xfrm>
          <a:off x="6196384" y="3831770"/>
          <a:ext cx="2686364" cy="998585"/>
        </p:xfrm>
        <a:graphic>
          <a:graphicData uri="http://schemas.openxmlformats.org/drawingml/2006/table">
            <a:tbl>
              <a:tblPr firstRow="1" bandRow="1">
                <a:tableStyleId>{7DF18680-E054-41AD-8BC1-D1AEF772440D}</a:tableStyleId>
              </a:tblPr>
              <a:tblGrid>
                <a:gridCol w="1481008"/>
                <a:gridCol w="487981"/>
                <a:gridCol w="717375"/>
              </a:tblGrid>
              <a:tr h="258159">
                <a:tc>
                  <a:txBody>
                    <a:bodyPr/>
                    <a:lstStyle/>
                    <a:p>
                      <a:pPr algn="ctr"/>
                      <a:r>
                        <a:rPr lang="en-GB" sz="1000" dirty="0" smtClean="0"/>
                        <a:t>Attributes</a:t>
                      </a:r>
                      <a:r>
                        <a:rPr lang="en-GB" sz="1000" baseline="0" dirty="0" smtClean="0"/>
                        <a:t> </a:t>
                      </a:r>
                    </a:p>
                  </a:txBody>
                  <a:tcPr anchor="ctr"/>
                </a:tc>
                <a:tc>
                  <a:txBody>
                    <a:bodyPr/>
                    <a:lstStyle/>
                    <a:p>
                      <a:pPr algn="ctr"/>
                      <a:r>
                        <a:rPr lang="en-GB" sz="1000" dirty="0" smtClean="0"/>
                        <a:t>GB</a:t>
                      </a:r>
                      <a:endParaRPr lang="en-GB" sz="1000" dirty="0"/>
                    </a:p>
                  </a:txBody>
                  <a:tcPr anchor="ctr"/>
                </a:tc>
                <a:tc>
                  <a:txBody>
                    <a:bodyPr/>
                    <a:lstStyle/>
                    <a:p>
                      <a:pPr algn="ctr"/>
                      <a:r>
                        <a:rPr lang="en-GB" sz="1000" baseline="0" dirty="0" smtClean="0"/>
                        <a:t>Average</a:t>
                      </a:r>
                      <a:endParaRPr lang="en-GB" sz="1000" dirty="0"/>
                    </a:p>
                  </a:txBody>
                  <a:tcPr anchor="ctr"/>
                </a:tc>
              </a:tr>
              <a:tr h="216852">
                <a:tc>
                  <a:txBody>
                    <a:bodyPr/>
                    <a:lstStyle/>
                    <a:p>
                      <a:r>
                        <a:rPr lang="en-GB" sz="1000" dirty="0" smtClean="0"/>
                        <a:t>Enjoy the landscape</a:t>
                      </a:r>
                      <a:endParaRPr lang="en-GB" sz="1000" dirty="0"/>
                    </a:p>
                  </a:txBody>
                  <a:tcPr/>
                </a:tc>
                <a:tc>
                  <a:txBody>
                    <a:bodyPr/>
                    <a:lstStyle/>
                    <a:p>
                      <a:pPr algn="ctr"/>
                      <a:r>
                        <a:rPr lang="en-GB" sz="1000" b="0" dirty="0" smtClean="0"/>
                        <a:t>21%</a:t>
                      </a:r>
                      <a:endParaRPr lang="en-GB" sz="1000" b="0" dirty="0"/>
                    </a:p>
                  </a:txBody>
                  <a:tcPr anchor="ctr"/>
                </a:tc>
                <a:tc>
                  <a:txBody>
                    <a:bodyPr/>
                    <a:lstStyle/>
                    <a:p>
                      <a:pPr algn="ctr"/>
                      <a:r>
                        <a:rPr lang="en-GB" sz="1000" dirty="0" smtClean="0"/>
                        <a:t>30%</a:t>
                      </a:r>
                      <a:endParaRPr lang="en-GB" sz="1000" dirty="0"/>
                    </a:p>
                  </a:txBody>
                  <a:tcPr anchor="ctr"/>
                </a:tc>
              </a:tr>
              <a:tr h="252746">
                <a:tc>
                  <a:txBody>
                    <a:bodyPr/>
                    <a:lstStyle/>
                    <a:p>
                      <a:r>
                        <a:rPr lang="en-GB" sz="1000" dirty="0" smtClean="0"/>
                        <a:t>See famous sites/places</a:t>
                      </a:r>
                      <a:endParaRPr lang="en-GB" sz="1000" dirty="0"/>
                    </a:p>
                  </a:txBody>
                  <a:tcPr/>
                </a:tc>
                <a:tc>
                  <a:txBody>
                    <a:bodyPr/>
                    <a:lstStyle/>
                    <a:p>
                      <a:pPr algn="ctr"/>
                      <a:r>
                        <a:rPr lang="en-GB" sz="1000" b="0" dirty="0" smtClean="0"/>
                        <a:t>36%</a:t>
                      </a:r>
                      <a:endParaRPr lang="en-GB" sz="1000" b="0" dirty="0"/>
                    </a:p>
                  </a:txBody>
                  <a:tcPr anchor="ctr"/>
                </a:tc>
                <a:tc>
                  <a:txBody>
                    <a:bodyPr/>
                    <a:lstStyle/>
                    <a:p>
                      <a:pPr algn="ctr"/>
                      <a:r>
                        <a:rPr lang="en-GB" sz="1000" dirty="0" smtClean="0"/>
                        <a:t>36%</a:t>
                      </a:r>
                      <a:endParaRPr lang="en-GB" sz="1000" dirty="0"/>
                    </a:p>
                  </a:txBody>
                  <a:tcPr anchor="ctr"/>
                </a:tc>
              </a:tr>
              <a:tr h="219357">
                <a:tc>
                  <a:txBody>
                    <a:bodyPr/>
                    <a:lstStyle/>
                    <a:p>
                      <a:r>
                        <a:rPr lang="en-GB" sz="1000" dirty="0" smtClean="0"/>
                        <a:t>Have</a:t>
                      </a:r>
                      <a:r>
                        <a:rPr lang="en-GB" sz="1000" baseline="0" dirty="0" smtClean="0"/>
                        <a:t> fun &amp; laughter</a:t>
                      </a:r>
                      <a:endParaRPr lang="en-GB" sz="1000" dirty="0"/>
                    </a:p>
                  </a:txBody>
                  <a:tcPr/>
                </a:tc>
                <a:tc>
                  <a:txBody>
                    <a:bodyPr/>
                    <a:lstStyle/>
                    <a:p>
                      <a:pPr algn="ctr"/>
                      <a:r>
                        <a:rPr lang="en-GB" sz="1000" b="0" dirty="0" smtClean="0"/>
                        <a:t>11%</a:t>
                      </a:r>
                      <a:endParaRPr lang="en-GB" sz="1000" b="0" dirty="0"/>
                    </a:p>
                  </a:txBody>
                  <a:tcPr anchor="ctr"/>
                </a:tc>
                <a:tc>
                  <a:txBody>
                    <a:bodyPr/>
                    <a:lstStyle/>
                    <a:p>
                      <a:pPr algn="ctr"/>
                      <a:r>
                        <a:rPr lang="en-GB" sz="1000" dirty="0" smtClean="0"/>
                        <a:t>16%</a:t>
                      </a:r>
                      <a:endParaRPr lang="en-GB" sz="1000" dirty="0"/>
                    </a:p>
                  </a:txBody>
                  <a:tcPr anchor="ctr"/>
                </a:tc>
              </a:tr>
            </a:tbl>
          </a:graphicData>
        </a:graphic>
      </p:graphicFrame>
      <p:sp>
        <p:nvSpPr>
          <p:cNvPr id="49" name="Rectangle 48"/>
          <p:cNvSpPr/>
          <p:nvPr/>
        </p:nvSpPr>
        <p:spPr>
          <a:xfrm>
            <a:off x="6074570" y="5087532"/>
            <a:ext cx="2909779"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TextBox 49"/>
          <p:cNvSpPr txBox="1"/>
          <p:nvPr/>
        </p:nvSpPr>
        <p:spPr>
          <a:xfrm>
            <a:off x="5763991" y="5099062"/>
            <a:ext cx="3467102" cy="307777"/>
          </a:xfrm>
          <a:prstGeom prst="rect">
            <a:avLst/>
          </a:prstGeom>
          <a:noFill/>
        </p:spPr>
        <p:txBody>
          <a:bodyPr wrap="square" rtlCol="0">
            <a:spAutoFit/>
          </a:bodyPr>
          <a:lstStyle/>
          <a:p>
            <a:pPr algn="ctr"/>
            <a:r>
              <a:rPr lang="en-GB" sz="1400" b="1" dirty="0">
                <a:solidFill>
                  <a:srgbClr val="120742"/>
                </a:solidFill>
              </a:rPr>
              <a:t>B</a:t>
            </a:r>
            <a:r>
              <a:rPr lang="en-GB" sz="1400" b="1" dirty="0" smtClean="0">
                <a:solidFill>
                  <a:srgbClr val="120742"/>
                </a:solidFill>
              </a:rPr>
              <a:t>arriers to travelling beyond London</a:t>
            </a:r>
            <a:endParaRPr lang="en-GB" sz="1400" b="1" dirty="0">
              <a:solidFill>
                <a:srgbClr val="120742"/>
              </a:solidFill>
            </a:endParaRPr>
          </a:p>
        </p:txBody>
      </p:sp>
      <p:sp>
        <p:nvSpPr>
          <p:cNvPr id="51" name="Oval 50"/>
          <p:cNvSpPr/>
          <p:nvPr/>
        </p:nvSpPr>
        <p:spPr>
          <a:xfrm>
            <a:off x="6217566" y="5435866"/>
            <a:ext cx="319315" cy="304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52" name="TextBox 51"/>
          <p:cNvSpPr txBox="1"/>
          <p:nvPr/>
        </p:nvSpPr>
        <p:spPr>
          <a:xfrm>
            <a:off x="6603695" y="6175391"/>
            <a:ext cx="2320466" cy="307777"/>
          </a:xfrm>
          <a:prstGeom prst="rect">
            <a:avLst/>
          </a:prstGeom>
          <a:noFill/>
        </p:spPr>
        <p:txBody>
          <a:bodyPr wrap="square" rtlCol="0">
            <a:spAutoFit/>
          </a:bodyPr>
          <a:lstStyle/>
          <a:p>
            <a:r>
              <a:rPr lang="en-GB" sz="1400" dirty="0" smtClean="0">
                <a:solidFill>
                  <a:srgbClr val="120742"/>
                </a:solidFill>
              </a:rPr>
              <a:t>Driving in GB (41%)</a:t>
            </a:r>
            <a:endParaRPr lang="en-GB" sz="1400" dirty="0">
              <a:solidFill>
                <a:srgbClr val="120742"/>
              </a:solidFill>
            </a:endParaRPr>
          </a:p>
        </p:txBody>
      </p:sp>
      <p:sp>
        <p:nvSpPr>
          <p:cNvPr id="53" name="Oval 52"/>
          <p:cNvSpPr/>
          <p:nvPr/>
        </p:nvSpPr>
        <p:spPr>
          <a:xfrm>
            <a:off x="6217566" y="5813239"/>
            <a:ext cx="319315" cy="304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54" name="TextBox 53"/>
          <p:cNvSpPr txBox="1"/>
          <p:nvPr/>
        </p:nvSpPr>
        <p:spPr>
          <a:xfrm>
            <a:off x="6603695" y="5432889"/>
            <a:ext cx="2668812" cy="307777"/>
          </a:xfrm>
          <a:prstGeom prst="rect">
            <a:avLst/>
          </a:prstGeom>
          <a:noFill/>
        </p:spPr>
        <p:txBody>
          <a:bodyPr wrap="square" rtlCol="0">
            <a:spAutoFit/>
          </a:bodyPr>
          <a:lstStyle/>
          <a:p>
            <a:r>
              <a:rPr lang="en-GB" sz="1400" dirty="0" smtClean="0">
                <a:solidFill>
                  <a:srgbClr val="120742"/>
                </a:solidFill>
              </a:rPr>
              <a:t>Places higher up list (44%)</a:t>
            </a:r>
            <a:endParaRPr lang="en-GB" sz="1400" dirty="0">
              <a:solidFill>
                <a:srgbClr val="120742"/>
              </a:solidFill>
            </a:endParaRPr>
          </a:p>
        </p:txBody>
      </p:sp>
      <p:sp>
        <p:nvSpPr>
          <p:cNvPr id="55" name="TextBox 54"/>
          <p:cNvSpPr txBox="1"/>
          <p:nvPr/>
        </p:nvSpPr>
        <p:spPr>
          <a:xfrm>
            <a:off x="6603695" y="5822176"/>
            <a:ext cx="2932087" cy="307777"/>
          </a:xfrm>
          <a:prstGeom prst="rect">
            <a:avLst/>
          </a:prstGeom>
          <a:noFill/>
        </p:spPr>
        <p:txBody>
          <a:bodyPr wrap="square" rtlCol="0">
            <a:spAutoFit/>
          </a:bodyPr>
          <a:lstStyle/>
          <a:p>
            <a:r>
              <a:rPr lang="en-GB" sz="1400" dirty="0" smtClean="0">
                <a:solidFill>
                  <a:srgbClr val="120742"/>
                </a:solidFill>
              </a:rPr>
              <a:t>Enough to do in London (44%)</a:t>
            </a:r>
            <a:endParaRPr lang="en-GB" sz="1400" dirty="0">
              <a:solidFill>
                <a:srgbClr val="120742"/>
              </a:solidFill>
            </a:endParaRPr>
          </a:p>
        </p:txBody>
      </p:sp>
      <p:sp>
        <p:nvSpPr>
          <p:cNvPr id="56" name="Oval 55"/>
          <p:cNvSpPr/>
          <p:nvPr/>
        </p:nvSpPr>
        <p:spPr>
          <a:xfrm>
            <a:off x="6217566" y="6190613"/>
            <a:ext cx="319315" cy="304800"/>
          </a:xfrm>
          <a:prstGeom prst="ellipse">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7" name="Rectangle 56"/>
          <p:cNvSpPr/>
          <p:nvPr/>
        </p:nvSpPr>
        <p:spPr>
          <a:xfrm>
            <a:off x="6080220" y="1983222"/>
            <a:ext cx="2904129" cy="1443898"/>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TextBox 57"/>
          <p:cNvSpPr txBox="1"/>
          <p:nvPr/>
        </p:nvSpPr>
        <p:spPr>
          <a:xfrm>
            <a:off x="5852881" y="1991124"/>
            <a:ext cx="3410864" cy="307777"/>
          </a:xfrm>
          <a:prstGeom prst="rect">
            <a:avLst/>
          </a:prstGeom>
          <a:noFill/>
        </p:spPr>
        <p:txBody>
          <a:bodyPr wrap="square" rtlCol="0">
            <a:spAutoFit/>
          </a:bodyPr>
          <a:lstStyle/>
          <a:p>
            <a:pPr algn="ctr"/>
            <a:r>
              <a:rPr lang="en-GB" sz="1400" b="1" dirty="0" smtClean="0">
                <a:solidFill>
                  <a:srgbClr val="120742"/>
                </a:solidFill>
              </a:rPr>
              <a:t>Top 3 awareness of things to do in GB</a:t>
            </a:r>
            <a:endParaRPr lang="en-GB" sz="1400" b="1" dirty="0">
              <a:solidFill>
                <a:srgbClr val="120742"/>
              </a:solidFill>
            </a:endParaRPr>
          </a:p>
        </p:txBody>
      </p:sp>
      <p:graphicFrame>
        <p:nvGraphicFramePr>
          <p:cNvPr id="60" name="Chart 59"/>
          <p:cNvGraphicFramePr/>
          <p:nvPr>
            <p:extLst>
              <p:ext uri="{D42A27DB-BD31-4B8C-83A1-F6EECF244321}">
                <p14:modId xmlns:p14="http://schemas.microsoft.com/office/powerpoint/2010/main" val="2144766377"/>
              </p:ext>
            </p:extLst>
          </p:nvPr>
        </p:nvGraphicFramePr>
        <p:xfrm>
          <a:off x="5498201" y="2307768"/>
          <a:ext cx="3486149" cy="101386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88055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Picture Placeholder 7"/>
          <p:cNvGraphicFramePr>
            <a:graphicFrameLocks/>
          </p:cNvGraphicFramePr>
          <p:nvPr>
            <p:extLst>
              <p:ext uri="{D42A27DB-BD31-4B8C-83A1-F6EECF244321}">
                <p14:modId xmlns:p14="http://schemas.microsoft.com/office/powerpoint/2010/main" val="3384184614"/>
              </p:ext>
            </p:extLst>
          </p:nvPr>
        </p:nvGraphicFramePr>
        <p:xfrm>
          <a:off x="3153228" y="3354520"/>
          <a:ext cx="2828473" cy="19812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53437" y="750140"/>
            <a:ext cx="8149762" cy="810155"/>
          </a:xfrm>
        </p:spPr>
        <p:txBody>
          <a:bodyPr/>
          <a:lstStyle/>
          <a:p>
            <a:r>
              <a:rPr lang="en-GB" sz="2200" dirty="0" smtClean="0">
                <a:solidFill>
                  <a:srgbClr val="C00000"/>
                </a:solidFill>
              </a:rPr>
              <a:t>Key findings dashboard: Aged over 65</a:t>
            </a:r>
            <a:endParaRPr lang="en-GB" sz="2200" dirty="0"/>
          </a:p>
        </p:txBody>
      </p:sp>
      <p:sp>
        <p:nvSpPr>
          <p:cNvPr id="6" name="TextBox 5"/>
          <p:cNvSpPr txBox="1"/>
          <p:nvPr/>
        </p:nvSpPr>
        <p:spPr>
          <a:xfrm>
            <a:off x="572745" y="1993003"/>
            <a:ext cx="3164114" cy="307777"/>
          </a:xfrm>
          <a:prstGeom prst="rect">
            <a:avLst/>
          </a:prstGeom>
          <a:noFill/>
        </p:spPr>
        <p:txBody>
          <a:bodyPr wrap="square" rtlCol="0">
            <a:spAutoFit/>
          </a:bodyPr>
          <a:lstStyle/>
          <a:p>
            <a:r>
              <a:rPr lang="en-GB" sz="1400" b="1" dirty="0" smtClean="0">
                <a:solidFill>
                  <a:srgbClr val="120742"/>
                </a:solidFill>
              </a:rPr>
              <a:t>Top 3 Trip Needs (% important)</a:t>
            </a:r>
            <a:endParaRPr lang="en-GB" sz="1400" b="1" dirty="0">
              <a:solidFill>
                <a:srgbClr val="120742"/>
              </a:solidFill>
            </a:endParaRPr>
          </a:p>
        </p:txBody>
      </p:sp>
      <p:sp>
        <p:nvSpPr>
          <p:cNvPr id="4" name="Oval 3"/>
          <p:cNvSpPr/>
          <p:nvPr/>
        </p:nvSpPr>
        <p:spPr>
          <a:xfrm>
            <a:off x="502559" y="2307768"/>
            <a:ext cx="319315"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10" name="TextBox 9"/>
          <p:cNvSpPr txBox="1"/>
          <p:nvPr/>
        </p:nvSpPr>
        <p:spPr>
          <a:xfrm>
            <a:off x="811784" y="2310955"/>
            <a:ext cx="2148114" cy="307777"/>
          </a:xfrm>
          <a:prstGeom prst="rect">
            <a:avLst/>
          </a:prstGeom>
          <a:noFill/>
        </p:spPr>
        <p:txBody>
          <a:bodyPr wrap="square" rtlCol="0">
            <a:spAutoFit/>
          </a:bodyPr>
          <a:lstStyle/>
          <a:p>
            <a:r>
              <a:rPr lang="en-GB" sz="1400" dirty="0" smtClean="0">
                <a:solidFill>
                  <a:srgbClr val="120742"/>
                </a:solidFill>
              </a:rPr>
              <a:t>Enjoy the landscape (79%)</a:t>
            </a:r>
            <a:endParaRPr lang="en-GB" sz="1400" dirty="0">
              <a:solidFill>
                <a:srgbClr val="120742"/>
              </a:solidFill>
            </a:endParaRPr>
          </a:p>
        </p:txBody>
      </p:sp>
      <p:sp>
        <p:nvSpPr>
          <p:cNvPr id="11" name="Oval 10"/>
          <p:cNvSpPr/>
          <p:nvPr/>
        </p:nvSpPr>
        <p:spPr>
          <a:xfrm>
            <a:off x="502559" y="2685141"/>
            <a:ext cx="319315"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t>2</a:t>
            </a:r>
          </a:p>
        </p:txBody>
      </p:sp>
      <p:sp>
        <p:nvSpPr>
          <p:cNvPr id="13" name="TextBox 12"/>
          <p:cNvSpPr txBox="1"/>
          <p:nvPr/>
        </p:nvSpPr>
        <p:spPr>
          <a:xfrm>
            <a:off x="253437" y="1375629"/>
            <a:ext cx="3149600" cy="584775"/>
          </a:xfrm>
          <a:prstGeom prst="rect">
            <a:avLst/>
          </a:prstGeom>
          <a:noFill/>
        </p:spPr>
        <p:txBody>
          <a:bodyPr wrap="square" rtlCol="0">
            <a:spAutoFit/>
          </a:bodyPr>
          <a:lstStyle/>
          <a:p>
            <a:pPr algn="ctr"/>
            <a:r>
              <a:rPr lang="en-GB" sz="2000" b="1" dirty="0" smtClean="0">
                <a:solidFill>
                  <a:srgbClr val="120742"/>
                </a:solidFill>
              </a:rPr>
              <a:t>Key holiday needs </a:t>
            </a:r>
          </a:p>
          <a:p>
            <a:pPr algn="ctr"/>
            <a:r>
              <a:rPr lang="en-GB" sz="1200" b="1" dirty="0" smtClean="0">
                <a:solidFill>
                  <a:srgbClr val="120742"/>
                </a:solidFill>
              </a:rPr>
              <a:t>(non-GB/England-specific)</a:t>
            </a:r>
            <a:endParaRPr lang="en-GB" sz="1200" b="1" dirty="0">
              <a:solidFill>
                <a:srgbClr val="120742"/>
              </a:solidFill>
            </a:endParaRPr>
          </a:p>
        </p:txBody>
      </p:sp>
      <p:sp>
        <p:nvSpPr>
          <p:cNvPr id="16" name="TextBox 15"/>
          <p:cNvSpPr txBox="1"/>
          <p:nvPr/>
        </p:nvSpPr>
        <p:spPr>
          <a:xfrm>
            <a:off x="811784" y="2922416"/>
            <a:ext cx="2543806" cy="523220"/>
          </a:xfrm>
          <a:prstGeom prst="rect">
            <a:avLst/>
          </a:prstGeom>
          <a:noFill/>
        </p:spPr>
        <p:txBody>
          <a:bodyPr wrap="square" rtlCol="0">
            <a:spAutoFit/>
          </a:bodyPr>
          <a:lstStyle/>
          <a:p>
            <a:r>
              <a:rPr lang="en-GB" sz="1400" dirty="0" smtClean="0">
                <a:solidFill>
                  <a:srgbClr val="120742"/>
                </a:solidFill>
              </a:rPr>
              <a:t>Visit place with lots of history (69%)</a:t>
            </a:r>
            <a:endParaRPr lang="en-GB" sz="1400" dirty="0">
              <a:solidFill>
                <a:srgbClr val="120742"/>
              </a:solidFill>
            </a:endParaRPr>
          </a:p>
        </p:txBody>
      </p:sp>
      <p:sp>
        <p:nvSpPr>
          <p:cNvPr id="17" name="TextBox 16"/>
          <p:cNvSpPr txBox="1"/>
          <p:nvPr/>
        </p:nvSpPr>
        <p:spPr>
          <a:xfrm>
            <a:off x="811784" y="2661552"/>
            <a:ext cx="2756922" cy="307777"/>
          </a:xfrm>
          <a:prstGeom prst="rect">
            <a:avLst/>
          </a:prstGeom>
          <a:noFill/>
        </p:spPr>
        <p:txBody>
          <a:bodyPr wrap="square" rtlCol="0">
            <a:spAutoFit/>
          </a:bodyPr>
          <a:lstStyle/>
          <a:p>
            <a:r>
              <a:rPr lang="en-GB" sz="1400" dirty="0" smtClean="0">
                <a:solidFill>
                  <a:srgbClr val="120742"/>
                </a:solidFill>
              </a:rPr>
              <a:t>See famous sites (70%)</a:t>
            </a:r>
            <a:endParaRPr lang="en-GB" sz="1400" dirty="0">
              <a:solidFill>
                <a:srgbClr val="120742"/>
              </a:solidFill>
            </a:endParaRPr>
          </a:p>
        </p:txBody>
      </p:sp>
      <p:sp>
        <p:nvSpPr>
          <p:cNvPr id="18" name="Oval 17"/>
          <p:cNvSpPr/>
          <p:nvPr/>
        </p:nvSpPr>
        <p:spPr>
          <a:xfrm>
            <a:off x="502559" y="3062515"/>
            <a:ext cx="319315"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 name="Rectangle 4"/>
          <p:cNvSpPr/>
          <p:nvPr/>
        </p:nvSpPr>
        <p:spPr>
          <a:xfrm>
            <a:off x="253437" y="1966959"/>
            <a:ext cx="2912490"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p:cNvSpPr txBox="1"/>
          <p:nvPr/>
        </p:nvSpPr>
        <p:spPr>
          <a:xfrm>
            <a:off x="543717" y="3531519"/>
            <a:ext cx="3149600" cy="307777"/>
          </a:xfrm>
          <a:prstGeom prst="rect">
            <a:avLst/>
          </a:prstGeom>
          <a:noFill/>
        </p:spPr>
        <p:txBody>
          <a:bodyPr wrap="square" rtlCol="0">
            <a:spAutoFit/>
          </a:bodyPr>
          <a:lstStyle/>
          <a:p>
            <a:r>
              <a:rPr lang="en-GB" sz="1400" b="1" dirty="0" smtClean="0">
                <a:solidFill>
                  <a:srgbClr val="120742"/>
                </a:solidFill>
              </a:rPr>
              <a:t>Top 3 Trip Types (Last 3-5 yrs.)</a:t>
            </a:r>
            <a:endParaRPr lang="en-GB" sz="1400" b="1" dirty="0">
              <a:solidFill>
                <a:srgbClr val="120742"/>
              </a:solidFill>
            </a:endParaRPr>
          </a:p>
        </p:txBody>
      </p:sp>
      <p:sp>
        <p:nvSpPr>
          <p:cNvPr id="26" name="Rectangle 25"/>
          <p:cNvSpPr/>
          <p:nvPr/>
        </p:nvSpPr>
        <p:spPr>
          <a:xfrm>
            <a:off x="253437" y="3490961"/>
            <a:ext cx="2912490"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27" name="Chart 26"/>
          <p:cNvGraphicFramePr/>
          <p:nvPr>
            <p:extLst>
              <p:ext uri="{D42A27DB-BD31-4B8C-83A1-F6EECF244321}">
                <p14:modId xmlns:p14="http://schemas.microsoft.com/office/powerpoint/2010/main" val="1489729076"/>
              </p:ext>
            </p:extLst>
          </p:nvPr>
        </p:nvGraphicFramePr>
        <p:xfrm>
          <a:off x="-70205" y="3841045"/>
          <a:ext cx="3181705" cy="1020856"/>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p:cNvSpPr/>
          <p:nvPr/>
        </p:nvSpPr>
        <p:spPr>
          <a:xfrm>
            <a:off x="3272411" y="1966959"/>
            <a:ext cx="2709290"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 name="Rectangle 28"/>
          <p:cNvSpPr/>
          <p:nvPr/>
        </p:nvSpPr>
        <p:spPr>
          <a:xfrm>
            <a:off x="6080220" y="3490960"/>
            <a:ext cx="2904129"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TextBox 29"/>
          <p:cNvSpPr txBox="1"/>
          <p:nvPr/>
        </p:nvSpPr>
        <p:spPr>
          <a:xfrm>
            <a:off x="529203" y="5070034"/>
            <a:ext cx="3149600" cy="307777"/>
          </a:xfrm>
          <a:prstGeom prst="rect">
            <a:avLst/>
          </a:prstGeom>
          <a:noFill/>
        </p:spPr>
        <p:txBody>
          <a:bodyPr wrap="square" rtlCol="0">
            <a:spAutoFit/>
          </a:bodyPr>
          <a:lstStyle/>
          <a:p>
            <a:r>
              <a:rPr lang="en-GB" sz="1400" b="1" dirty="0" smtClean="0">
                <a:solidFill>
                  <a:srgbClr val="120742"/>
                </a:solidFill>
              </a:rPr>
              <a:t>Top 3 Info. sources (Last 3-5 yrs.)</a:t>
            </a:r>
            <a:endParaRPr lang="en-GB" sz="1400" b="1" dirty="0">
              <a:solidFill>
                <a:srgbClr val="120742"/>
              </a:solidFill>
            </a:endParaRPr>
          </a:p>
        </p:txBody>
      </p:sp>
      <p:sp>
        <p:nvSpPr>
          <p:cNvPr id="31" name="Rectangle 30"/>
          <p:cNvSpPr/>
          <p:nvPr/>
        </p:nvSpPr>
        <p:spPr>
          <a:xfrm>
            <a:off x="253437" y="5073018"/>
            <a:ext cx="2912490"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3" name="TextBox 32"/>
          <p:cNvSpPr txBox="1"/>
          <p:nvPr/>
        </p:nvSpPr>
        <p:spPr>
          <a:xfrm>
            <a:off x="3431164" y="1375629"/>
            <a:ext cx="2594980" cy="400110"/>
          </a:xfrm>
          <a:prstGeom prst="rect">
            <a:avLst/>
          </a:prstGeom>
          <a:noFill/>
        </p:spPr>
        <p:txBody>
          <a:bodyPr wrap="square" rtlCol="0">
            <a:spAutoFit/>
          </a:bodyPr>
          <a:lstStyle/>
          <a:p>
            <a:r>
              <a:rPr lang="en-GB" sz="2000" b="1" dirty="0" smtClean="0">
                <a:solidFill>
                  <a:srgbClr val="120742"/>
                </a:solidFill>
              </a:rPr>
              <a:t>Holidays in England</a:t>
            </a:r>
            <a:endParaRPr lang="en-GB" sz="2000" b="1" dirty="0">
              <a:solidFill>
                <a:srgbClr val="120742"/>
              </a:solidFill>
            </a:endParaRPr>
          </a:p>
        </p:txBody>
      </p:sp>
      <p:sp>
        <p:nvSpPr>
          <p:cNvPr id="34" name="TextBox 33"/>
          <p:cNvSpPr txBox="1"/>
          <p:nvPr/>
        </p:nvSpPr>
        <p:spPr>
          <a:xfrm>
            <a:off x="3619845" y="1978489"/>
            <a:ext cx="2550537" cy="307777"/>
          </a:xfrm>
          <a:prstGeom prst="rect">
            <a:avLst/>
          </a:prstGeom>
          <a:noFill/>
        </p:spPr>
        <p:txBody>
          <a:bodyPr wrap="square" rtlCol="0">
            <a:spAutoFit/>
          </a:bodyPr>
          <a:lstStyle/>
          <a:p>
            <a:r>
              <a:rPr lang="en-GB" sz="1400" b="1" dirty="0" smtClean="0">
                <a:solidFill>
                  <a:srgbClr val="120742"/>
                </a:solidFill>
              </a:rPr>
              <a:t>Top 3 Reasons for Visiting</a:t>
            </a:r>
            <a:endParaRPr lang="en-GB" sz="1400" b="1" dirty="0">
              <a:solidFill>
                <a:srgbClr val="120742"/>
              </a:solidFill>
            </a:endParaRPr>
          </a:p>
        </p:txBody>
      </p:sp>
      <p:graphicFrame>
        <p:nvGraphicFramePr>
          <p:cNvPr id="7" name="Chart 6"/>
          <p:cNvGraphicFramePr/>
          <p:nvPr>
            <p:extLst>
              <p:ext uri="{D42A27DB-BD31-4B8C-83A1-F6EECF244321}">
                <p14:modId xmlns:p14="http://schemas.microsoft.com/office/powerpoint/2010/main" val="1459121176"/>
              </p:ext>
            </p:extLst>
          </p:nvPr>
        </p:nvGraphicFramePr>
        <p:xfrm>
          <a:off x="3271958" y="2131150"/>
          <a:ext cx="2694777" cy="1412781"/>
        </p:xfrm>
        <a:graphic>
          <a:graphicData uri="http://schemas.openxmlformats.org/drawingml/2006/chart">
            <c:chart xmlns:c="http://schemas.openxmlformats.org/drawingml/2006/chart" xmlns:r="http://schemas.openxmlformats.org/officeDocument/2006/relationships" r:id="rId4"/>
          </a:graphicData>
        </a:graphic>
      </p:graphicFrame>
      <p:sp>
        <p:nvSpPr>
          <p:cNvPr id="35" name="Rectangle 34"/>
          <p:cNvSpPr/>
          <p:nvPr/>
        </p:nvSpPr>
        <p:spPr>
          <a:xfrm>
            <a:off x="3272411" y="3490961"/>
            <a:ext cx="2709290"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6" name="TextBox 35"/>
          <p:cNvSpPr txBox="1"/>
          <p:nvPr/>
        </p:nvSpPr>
        <p:spPr>
          <a:xfrm>
            <a:off x="3431163" y="3502491"/>
            <a:ext cx="2550537" cy="307777"/>
          </a:xfrm>
          <a:prstGeom prst="rect">
            <a:avLst/>
          </a:prstGeom>
          <a:noFill/>
        </p:spPr>
        <p:txBody>
          <a:bodyPr wrap="square" rtlCol="0">
            <a:spAutoFit/>
          </a:bodyPr>
          <a:lstStyle/>
          <a:p>
            <a:pPr algn="ctr"/>
            <a:r>
              <a:rPr lang="en-GB" sz="1400" b="1" dirty="0" smtClean="0">
                <a:solidFill>
                  <a:srgbClr val="120742"/>
                </a:solidFill>
              </a:rPr>
              <a:t>When visited in 2015 </a:t>
            </a:r>
            <a:endParaRPr lang="en-GB" sz="1400" b="1" dirty="0">
              <a:solidFill>
                <a:srgbClr val="120742"/>
              </a:solidFill>
            </a:endParaRPr>
          </a:p>
        </p:txBody>
      </p:sp>
      <p:sp>
        <p:nvSpPr>
          <p:cNvPr id="41" name="Rectangle 40"/>
          <p:cNvSpPr/>
          <p:nvPr/>
        </p:nvSpPr>
        <p:spPr>
          <a:xfrm>
            <a:off x="3272411" y="5082393"/>
            <a:ext cx="2709290"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TextBox 41"/>
          <p:cNvSpPr txBox="1"/>
          <p:nvPr/>
        </p:nvSpPr>
        <p:spPr>
          <a:xfrm>
            <a:off x="3344079" y="5093923"/>
            <a:ext cx="2550537" cy="307777"/>
          </a:xfrm>
          <a:prstGeom prst="rect">
            <a:avLst/>
          </a:prstGeom>
          <a:noFill/>
        </p:spPr>
        <p:txBody>
          <a:bodyPr wrap="square" rtlCol="0">
            <a:spAutoFit/>
          </a:bodyPr>
          <a:lstStyle/>
          <a:p>
            <a:pPr algn="ctr"/>
            <a:r>
              <a:rPr lang="en-GB" sz="1400" b="1" dirty="0" smtClean="0">
                <a:solidFill>
                  <a:srgbClr val="120742"/>
                </a:solidFill>
              </a:rPr>
              <a:t>Top 3 activities in 2015</a:t>
            </a:r>
            <a:endParaRPr lang="en-GB" sz="1400" b="1" dirty="0">
              <a:solidFill>
                <a:srgbClr val="120742"/>
              </a:solidFill>
            </a:endParaRPr>
          </a:p>
        </p:txBody>
      </p:sp>
      <p:graphicFrame>
        <p:nvGraphicFramePr>
          <p:cNvPr id="44" name="Chart 43"/>
          <p:cNvGraphicFramePr/>
          <p:nvPr>
            <p:extLst>
              <p:ext uri="{D42A27DB-BD31-4B8C-83A1-F6EECF244321}">
                <p14:modId xmlns:p14="http://schemas.microsoft.com/office/powerpoint/2010/main" val="3692608031"/>
              </p:ext>
            </p:extLst>
          </p:nvPr>
        </p:nvGraphicFramePr>
        <p:xfrm>
          <a:off x="2844439" y="5449008"/>
          <a:ext cx="3181705" cy="10208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5" name="Chart 44"/>
          <p:cNvGraphicFramePr/>
          <p:nvPr>
            <p:extLst>
              <p:ext uri="{D42A27DB-BD31-4B8C-83A1-F6EECF244321}">
                <p14:modId xmlns:p14="http://schemas.microsoft.com/office/powerpoint/2010/main" val="1668050776"/>
              </p:ext>
            </p:extLst>
          </p:nvPr>
        </p:nvGraphicFramePr>
        <p:xfrm>
          <a:off x="416723" y="5179004"/>
          <a:ext cx="2694777" cy="1412781"/>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p:cNvSpPr txBox="1"/>
          <p:nvPr/>
        </p:nvSpPr>
        <p:spPr>
          <a:xfrm>
            <a:off x="5906053" y="1375629"/>
            <a:ext cx="2877808" cy="584775"/>
          </a:xfrm>
          <a:prstGeom prst="rect">
            <a:avLst/>
          </a:prstGeom>
          <a:noFill/>
        </p:spPr>
        <p:txBody>
          <a:bodyPr wrap="square" rtlCol="0">
            <a:spAutoFit/>
          </a:bodyPr>
          <a:lstStyle/>
          <a:p>
            <a:pPr algn="ctr"/>
            <a:r>
              <a:rPr lang="en-GB" sz="2000" b="1" dirty="0" smtClean="0">
                <a:solidFill>
                  <a:srgbClr val="120742"/>
                </a:solidFill>
              </a:rPr>
              <a:t>Perceptions and Barriers </a:t>
            </a:r>
            <a:r>
              <a:rPr lang="en-GB" sz="1200" b="1" dirty="0" smtClean="0">
                <a:solidFill>
                  <a:srgbClr val="120742"/>
                </a:solidFill>
              </a:rPr>
              <a:t>(GB/Beyond London-specific)</a:t>
            </a:r>
            <a:endParaRPr lang="en-GB" sz="1200" b="1" dirty="0">
              <a:solidFill>
                <a:srgbClr val="120742"/>
              </a:solidFill>
            </a:endParaRPr>
          </a:p>
        </p:txBody>
      </p:sp>
      <p:sp>
        <p:nvSpPr>
          <p:cNvPr id="47" name="TextBox 46"/>
          <p:cNvSpPr txBox="1"/>
          <p:nvPr/>
        </p:nvSpPr>
        <p:spPr>
          <a:xfrm>
            <a:off x="5906053" y="3502490"/>
            <a:ext cx="3078297" cy="307777"/>
          </a:xfrm>
          <a:prstGeom prst="rect">
            <a:avLst/>
          </a:prstGeom>
          <a:noFill/>
        </p:spPr>
        <p:txBody>
          <a:bodyPr wrap="square" rtlCol="0">
            <a:spAutoFit/>
          </a:bodyPr>
          <a:lstStyle/>
          <a:p>
            <a:pPr algn="ctr"/>
            <a:r>
              <a:rPr lang="en-GB" sz="1400" b="1" dirty="0" smtClean="0">
                <a:solidFill>
                  <a:srgbClr val="120742"/>
                </a:solidFill>
              </a:rPr>
              <a:t>Ratings of GB on key attributes</a:t>
            </a:r>
            <a:endParaRPr lang="en-GB" sz="1400" b="1" dirty="0">
              <a:solidFill>
                <a:srgbClr val="120742"/>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2200608932"/>
              </p:ext>
            </p:extLst>
          </p:nvPr>
        </p:nvGraphicFramePr>
        <p:xfrm>
          <a:off x="6196384" y="3831770"/>
          <a:ext cx="2686364" cy="998585"/>
        </p:xfrm>
        <a:graphic>
          <a:graphicData uri="http://schemas.openxmlformats.org/drawingml/2006/table">
            <a:tbl>
              <a:tblPr firstRow="1" bandRow="1">
                <a:tableStyleId>{5C22544A-7EE6-4342-B048-85BDC9FD1C3A}</a:tableStyleId>
              </a:tblPr>
              <a:tblGrid>
                <a:gridCol w="1481008"/>
                <a:gridCol w="487981"/>
                <a:gridCol w="717375"/>
              </a:tblGrid>
              <a:tr h="258159">
                <a:tc>
                  <a:txBody>
                    <a:bodyPr/>
                    <a:lstStyle/>
                    <a:p>
                      <a:pPr algn="ctr"/>
                      <a:r>
                        <a:rPr lang="en-GB" sz="1000" dirty="0" smtClean="0"/>
                        <a:t>Attributes</a:t>
                      </a:r>
                      <a:r>
                        <a:rPr lang="en-GB" sz="1000" baseline="0" dirty="0" smtClean="0"/>
                        <a:t> </a:t>
                      </a:r>
                    </a:p>
                  </a:txBody>
                  <a:tcPr anchor="ctr"/>
                </a:tc>
                <a:tc>
                  <a:txBody>
                    <a:bodyPr/>
                    <a:lstStyle/>
                    <a:p>
                      <a:pPr algn="ctr"/>
                      <a:r>
                        <a:rPr lang="en-GB" sz="1000" dirty="0" smtClean="0"/>
                        <a:t>GB</a:t>
                      </a:r>
                      <a:endParaRPr lang="en-GB" sz="1000" dirty="0"/>
                    </a:p>
                  </a:txBody>
                  <a:tcPr anchor="ctr"/>
                </a:tc>
                <a:tc>
                  <a:txBody>
                    <a:bodyPr/>
                    <a:lstStyle/>
                    <a:p>
                      <a:pPr algn="ctr"/>
                      <a:r>
                        <a:rPr lang="en-GB" sz="1000" baseline="0" dirty="0" smtClean="0"/>
                        <a:t>Average</a:t>
                      </a:r>
                      <a:endParaRPr lang="en-GB" sz="1000" dirty="0"/>
                    </a:p>
                  </a:txBody>
                  <a:tcPr anchor="ctr"/>
                </a:tc>
              </a:tr>
              <a:tr h="216852">
                <a:tc>
                  <a:txBody>
                    <a:bodyPr/>
                    <a:lstStyle/>
                    <a:p>
                      <a:r>
                        <a:rPr lang="en-GB" sz="1000" dirty="0" smtClean="0"/>
                        <a:t>Enjoy the landscape</a:t>
                      </a:r>
                      <a:endParaRPr lang="en-GB" sz="1000" dirty="0"/>
                    </a:p>
                  </a:txBody>
                  <a:tcPr/>
                </a:tc>
                <a:tc>
                  <a:txBody>
                    <a:bodyPr/>
                    <a:lstStyle/>
                    <a:p>
                      <a:pPr algn="ctr"/>
                      <a:r>
                        <a:rPr lang="en-GB" sz="1000" dirty="0" smtClean="0"/>
                        <a:t>21%</a:t>
                      </a:r>
                      <a:endParaRPr lang="en-GB" sz="1000" dirty="0"/>
                    </a:p>
                  </a:txBody>
                  <a:tcPr anchor="ctr"/>
                </a:tc>
                <a:tc>
                  <a:txBody>
                    <a:bodyPr/>
                    <a:lstStyle/>
                    <a:p>
                      <a:pPr algn="ctr"/>
                      <a:r>
                        <a:rPr lang="en-GB" sz="1000" dirty="0" smtClean="0"/>
                        <a:t>30%</a:t>
                      </a:r>
                      <a:endParaRPr lang="en-GB" sz="1000" dirty="0"/>
                    </a:p>
                  </a:txBody>
                  <a:tcPr anchor="ctr"/>
                </a:tc>
              </a:tr>
              <a:tr h="252746">
                <a:tc>
                  <a:txBody>
                    <a:bodyPr/>
                    <a:lstStyle/>
                    <a:p>
                      <a:r>
                        <a:rPr lang="en-GB" sz="1000" dirty="0" smtClean="0"/>
                        <a:t>See famous sites/places</a:t>
                      </a:r>
                      <a:endParaRPr lang="en-GB" sz="1000" dirty="0"/>
                    </a:p>
                  </a:txBody>
                  <a:tcPr/>
                </a:tc>
                <a:tc>
                  <a:txBody>
                    <a:bodyPr/>
                    <a:lstStyle/>
                    <a:p>
                      <a:pPr algn="ctr"/>
                      <a:r>
                        <a:rPr lang="en-GB" sz="1000" dirty="0" smtClean="0"/>
                        <a:t>48%</a:t>
                      </a:r>
                      <a:endParaRPr lang="en-GB" sz="1000" dirty="0"/>
                    </a:p>
                  </a:txBody>
                  <a:tcPr anchor="ctr"/>
                </a:tc>
                <a:tc>
                  <a:txBody>
                    <a:bodyPr/>
                    <a:lstStyle/>
                    <a:p>
                      <a:pPr algn="ctr"/>
                      <a:r>
                        <a:rPr lang="en-GB" sz="1000" dirty="0" smtClean="0"/>
                        <a:t>44%</a:t>
                      </a:r>
                      <a:endParaRPr lang="en-GB" sz="1000" dirty="0"/>
                    </a:p>
                  </a:txBody>
                  <a:tcPr anchor="ctr"/>
                </a:tc>
              </a:tr>
              <a:tr h="219357">
                <a:tc>
                  <a:txBody>
                    <a:bodyPr/>
                    <a:lstStyle/>
                    <a:p>
                      <a:r>
                        <a:rPr lang="en-GB" sz="1000" dirty="0" smtClean="0"/>
                        <a:t>History/ historic sites</a:t>
                      </a:r>
                      <a:endParaRPr lang="en-GB" sz="1000" dirty="0"/>
                    </a:p>
                  </a:txBody>
                  <a:tcPr/>
                </a:tc>
                <a:tc>
                  <a:txBody>
                    <a:bodyPr/>
                    <a:lstStyle/>
                    <a:p>
                      <a:pPr algn="ctr"/>
                      <a:r>
                        <a:rPr lang="en-GB" sz="1000" dirty="0" smtClean="0"/>
                        <a:t>51%</a:t>
                      </a:r>
                      <a:endParaRPr lang="en-GB" sz="1000" dirty="0"/>
                    </a:p>
                  </a:txBody>
                  <a:tcPr anchor="ctr"/>
                </a:tc>
                <a:tc>
                  <a:txBody>
                    <a:bodyPr/>
                    <a:lstStyle/>
                    <a:p>
                      <a:pPr algn="ctr"/>
                      <a:r>
                        <a:rPr lang="en-GB" sz="1000" dirty="0" smtClean="0"/>
                        <a:t>33%</a:t>
                      </a:r>
                      <a:endParaRPr lang="en-GB" sz="1000" dirty="0"/>
                    </a:p>
                  </a:txBody>
                  <a:tcPr anchor="ctr"/>
                </a:tc>
              </a:tr>
            </a:tbl>
          </a:graphicData>
        </a:graphic>
      </p:graphicFrame>
      <p:sp>
        <p:nvSpPr>
          <p:cNvPr id="49" name="Rectangle 48"/>
          <p:cNvSpPr/>
          <p:nvPr/>
        </p:nvSpPr>
        <p:spPr>
          <a:xfrm>
            <a:off x="6074570" y="5087532"/>
            <a:ext cx="2909779"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 name="TextBox 49"/>
          <p:cNvSpPr txBox="1"/>
          <p:nvPr/>
        </p:nvSpPr>
        <p:spPr>
          <a:xfrm>
            <a:off x="5763991" y="5099062"/>
            <a:ext cx="3467102" cy="307777"/>
          </a:xfrm>
          <a:prstGeom prst="rect">
            <a:avLst/>
          </a:prstGeom>
          <a:noFill/>
        </p:spPr>
        <p:txBody>
          <a:bodyPr wrap="square" rtlCol="0">
            <a:spAutoFit/>
          </a:bodyPr>
          <a:lstStyle/>
          <a:p>
            <a:pPr algn="ctr"/>
            <a:r>
              <a:rPr lang="en-GB" sz="1400" b="1" dirty="0">
                <a:solidFill>
                  <a:srgbClr val="120742"/>
                </a:solidFill>
              </a:rPr>
              <a:t>B</a:t>
            </a:r>
            <a:r>
              <a:rPr lang="en-GB" sz="1400" b="1" dirty="0" smtClean="0">
                <a:solidFill>
                  <a:srgbClr val="120742"/>
                </a:solidFill>
              </a:rPr>
              <a:t>arriers to travelling beyond London</a:t>
            </a:r>
            <a:endParaRPr lang="en-GB" sz="1400" b="1" dirty="0">
              <a:solidFill>
                <a:srgbClr val="120742"/>
              </a:solidFill>
            </a:endParaRPr>
          </a:p>
        </p:txBody>
      </p:sp>
      <p:sp>
        <p:nvSpPr>
          <p:cNvPr id="51" name="Oval 50"/>
          <p:cNvSpPr/>
          <p:nvPr/>
        </p:nvSpPr>
        <p:spPr>
          <a:xfrm>
            <a:off x="6217566" y="5435866"/>
            <a:ext cx="319315"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1</a:t>
            </a:r>
            <a:endParaRPr lang="en-GB" sz="1200" dirty="0"/>
          </a:p>
        </p:txBody>
      </p:sp>
      <p:sp>
        <p:nvSpPr>
          <p:cNvPr id="52" name="TextBox 51"/>
          <p:cNvSpPr txBox="1"/>
          <p:nvPr/>
        </p:nvSpPr>
        <p:spPr>
          <a:xfrm>
            <a:off x="6536881" y="5449008"/>
            <a:ext cx="2320466" cy="307777"/>
          </a:xfrm>
          <a:prstGeom prst="rect">
            <a:avLst/>
          </a:prstGeom>
          <a:noFill/>
        </p:spPr>
        <p:txBody>
          <a:bodyPr wrap="square" rtlCol="0">
            <a:spAutoFit/>
          </a:bodyPr>
          <a:lstStyle/>
          <a:p>
            <a:r>
              <a:rPr lang="en-GB" sz="1400" dirty="0" smtClean="0">
                <a:solidFill>
                  <a:srgbClr val="120742"/>
                </a:solidFill>
              </a:rPr>
              <a:t>Driving in GB (64%)</a:t>
            </a:r>
            <a:endParaRPr lang="en-GB" sz="1400" dirty="0">
              <a:solidFill>
                <a:srgbClr val="120742"/>
              </a:solidFill>
            </a:endParaRPr>
          </a:p>
        </p:txBody>
      </p:sp>
      <p:sp>
        <p:nvSpPr>
          <p:cNvPr id="53" name="Oval 52"/>
          <p:cNvSpPr/>
          <p:nvPr/>
        </p:nvSpPr>
        <p:spPr>
          <a:xfrm>
            <a:off x="6217566" y="5813239"/>
            <a:ext cx="319315"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2</a:t>
            </a:r>
            <a:endParaRPr lang="en-GB" sz="1200" dirty="0"/>
          </a:p>
        </p:txBody>
      </p:sp>
      <p:sp>
        <p:nvSpPr>
          <p:cNvPr id="54" name="TextBox 53"/>
          <p:cNvSpPr txBox="1"/>
          <p:nvPr/>
        </p:nvSpPr>
        <p:spPr>
          <a:xfrm>
            <a:off x="6536881" y="5813239"/>
            <a:ext cx="2668812" cy="307777"/>
          </a:xfrm>
          <a:prstGeom prst="rect">
            <a:avLst/>
          </a:prstGeom>
          <a:noFill/>
        </p:spPr>
        <p:txBody>
          <a:bodyPr wrap="square" rtlCol="0">
            <a:spAutoFit/>
          </a:bodyPr>
          <a:lstStyle/>
          <a:p>
            <a:r>
              <a:rPr lang="en-GB" sz="1400" dirty="0" smtClean="0">
                <a:solidFill>
                  <a:srgbClr val="120742"/>
                </a:solidFill>
              </a:rPr>
              <a:t>Places higher up list (50%)</a:t>
            </a:r>
            <a:endParaRPr lang="en-GB" sz="1400" dirty="0">
              <a:solidFill>
                <a:srgbClr val="120742"/>
              </a:solidFill>
            </a:endParaRPr>
          </a:p>
        </p:txBody>
      </p:sp>
      <p:sp>
        <p:nvSpPr>
          <p:cNvPr id="55" name="TextBox 54"/>
          <p:cNvSpPr txBox="1"/>
          <p:nvPr/>
        </p:nvSpPr>
        <p:spPr>
          <a:xfrm>
            <a:off x="6536881" y="6180500"/>
            <a:ext cx="2932087" cy="307777"/>
          </a:xfrm>
          <a:prstGeom prst="rect">
            <a:avLst/>
          </a:prstGeom>
          <a:noFill/>
        </p:spPr>
        <p:txBody>
          <a:bodyPr wrap="square" rtlCol="0">
            <a:spAutoFit/>
          </a:bodyPr>
          <a:lstStyle/>
          <a:p>
            <a:r>
              <a:rPr lang="en-GB" sz="1400" dirty="0" smtClean="0">
                <a:solidFill>
                  <a:srgbClr val="120742"/>
                </a:solidFill>
              </a:rPr>
              <a:t>Enough to do in London (36%)</a:t>
            </a:r>
            <a:endParaRPr lang="en-GB" sz="1400" dirty="0">
              <a:solidFill>
                <a:srgbClr val="120742"/>
              </a:solidFill>
            </a:endParaRPr>
          </a:p>
        </p:txBody>
      </p:sp>
      <p:sp>
        <p:nvSpPr>
          <p:cNvPr id="56" name="Oval 55"/>
          <p:cNvSpPr/>
          <p:nvPr/>
        </p:nvSpPr>
        <p:spPr>
          <a:xfrm>
            <a:off x="6217566" y="6190613"/>
            <a:ext cx="319315" cy="304800"/>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smtClean="0"/>
              <a:t>3</a:t>
            </a:r>
            <a:endParaRPr lang="en-GB" sz="1200" dirty="0"/>
          </a:p>
        </p:txBody>
      </p:sp>
      <p:sp>
        <p:nvSpPr>
          <p:cNvPr id="57" name="Rectangle 56"/>
          <p:cNvSpPr/>
          <p:nvPr/>
        </p:nvSpPr>
        <p:spPr>
          <a:xfrm>
            <a:off x="6080220" y="1983222"/>
            <a:ext cx="2904129" cy="1443898"/>
          </a:xfrm>
          <a:prstGeom prst="rect">
            <a:avLst/>
          </a:prstGeom>
          <a:no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 name="TextBox 57"/>
          <p:cNvSpPr txBox="1"/>
          <p:nvPr/>
        </p:nvSpPr>
        <p:spPr>
          <a:xfrm>
            <a:off x="5852881" y="1991124"/>
            <a:ext cx="3410864" cy="307777"/>
          </a:xfrm>
          <a:prstGeom prst="rect">
            <a:avLst/>
          </a:prstGeom>
          <a:noFill/>
        </p:spPr>
        <p:txBody>
          <a:bodyPr wrap="square" rtlCol="0">
            <a:spAutoFit/>
          </a:bodyPr>
          <a:lstStyle/>
          <a:p>
            <a:pPr algn="ctr"/>
            <a:r>
              <a:rPr lang="en-GB" sz="1400" b="1" dirty="0" smtClean="0">
                <a:solidFill>
                  <a:srgbClr val="120742"/>
                </a:solidFill>
              </a:rPr>
              <a:t>Top 3 awareness of things to do in GB</a:t>
            </a:r>
            <a:endParaRPr lang="en-GB" sz="1400" b="1" dirty="0">
              <a:solidFill>
                <a:srgbClr val="120742"/>
              </a:solidFill>
            </a:endParaRPr>
          </a:p>
        </p:txBody>
      </p:sp>
      <p:graphicFrame>
        <p:nvGraphicFramePr>
          <p:cNvPr id="60" name="Chart 59"/>
          <p:cNvGraphicFramePr/>
          <p:nvPr>
            <p:extLst>
              <p:ext uri="{D42A27DB-BD31-4B8C-83A1-F6EECF244321}">
                <p14:modId xmlns:p14="http://schemas.microsoft.com/office/powerpoint/2010/main" val="2696498295"/>
              </p:ext>
            </p:extLst>
          </p:nvPr>
        </p:nvGraphicFramePr>
        <p:xfrm>
          <a:off x="5601882" y="2307768"/>
          <a:ext cx="3486149" cy="101386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25375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Understanding the holiday needs and behaviours of each life-stage</a:t>
            </a:r>
            <a:br>
              <a:rPr lang="en-GB" dirty="0" smtClean="0"/>
            </a:br>
            <a:r>
              <a:rPr lang="en-GB" dirty="0" smtClean="0"/>
              <a:t/>
            </a:r>
            <a:br>
              <a:rPr lang="en-GB" dirty="0" smtClean="0"/>
            </a:br>
            <a:r>
              <a:rPr lang="en-GB" sz="1400" i="1" dirty="0"/>
              <a:t>Relating to general holiday behaviour – </a:t>
            </a:r>
            <a:r>
              <a:rPr lang="en-GB" sz="1400" i="1" dirty="0" smtClean="0"/>
              <a:t>non-England/GB specific.  </a:t>
            </a:r>
            <a:br>
              <a:rPr lang="en-GB" sz="1400" i="1" dirty="0" smtClean="0"/>
            </a:br>
            <a:r>
              <a:rPr lang="en-GB" dirty="0" smtClean="0"/>
              <a:t/>
            </a:r>
            <a:br>
              <a:rPr lang="en-GB" dirty="0" smtClean="0"/>
            </a:br>
            <a:r>
              <a:rPr lang="en-GB" dirty="0" smtClean="0"/>
              <a:t/>
            </a:r>
            <a:br>
              <a:rPr lang="en-GB" dirty="0" smtClean="0"/>
            </a:br>
            <a:endParaRPr lang="en-GB" sz="2400" dirty="0"/>
          </a:p>
        </p:txBody>
      </p:sp>
      <p:sp>
        <p:nvSpPr>
          <p:cNvPr id="7" name="Text Placeholder 5"/>
          <p:cNvSpPr txBox="1">
            <a:spLocks/>
          </p:cNvSpPr>
          <p:nvPr/>
        </p:nvSpPr>
        <p:spPr>
          <a:xfrm>
            <a:off x="431800" y="2882900"/>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endParaRPr lang="en-GB" sz="1300" dirty="0" smtClean="0"/>
          </a:p>
        </p:txBody>
      </p:sp>
    </p:spTree>
    <p:extLst>
      <p:ext uri="{BB962C8B-B14F-4D97-AF65-F5344CB8AC3E}">
        <p14:creationId xmlns:p14="http://schemas.microsoft.com/office/powerpoint/2010/main" val="3770412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37" y="750140"/>
            <a:ext cx="8149762" cy="810155"/>
          </a:xfrm>
        </p:spPr>
        <p:txBody>
          <a:bodyPr/>
          <a:lstStyle/>
          <a:p>
            <a:r>
              <a:rPr lang="en-GB" sz="2200" dirty="0" smtClean="0">
                <a:solidFill>
                  <a:srgbClr val="C00000"/>
                </a:solidFill>
              </a:rPr>
              <a:t>General holiday needs by life-stage/1</a:t>
            </a:r>
            <a:endParaRPr lang="en-GB" sz="2200" dirty="0"/>
          </a:p>
        </p:txBody>
      </p:sp>
      <p:graphicFrame>
        <p:nvGraphicFramePr>
          <p:cNvPr id="9" name="Table Placeholder 5"/>
          <p:cNvGraphicFramePr>
            <a:graphicFrameLocks/>
          </p:cNvGraphicFramePr>
          <p:nvPr>
            <p:extLst>
              <p:ext uri="{D42A27DB-BD31-4B8C-83A1-F6EECF244321}">
                <p14:modId xmlns:p14="http://schemas.microsoft.com/office/powerpoint/2010/main" val="422373880"/>
              </p:ext>
            </p:extLst>
          </p:nvPr>
        </p:nvGraphicFramePr>
        <p:xfrm>
          <a:off x="342438" y="1311859"/>
          <a:ext cx="8424992" cy="3538447"/>
        </p:xfrm>
        <a:graphic>
          <a:graphicData uri="http://schemas.openxmlformats.org/drawingml/2006/table">
            <a:tbl>
              <a:tblPr firstRow="1" bandRow="1">
                <a:tableStyleId>{5C22544A-7EE6-4342-B048-85BDC9FD1C3A}</a:tableStyleId>
              </a:tblPr>
              <a:tblGrid>
                <a:gridCol w="373960"/>
                <a:gridCol w="3535647"/>
                <a:gridCol w="694675"/>
                <a:gridCol w="764142"/>
                <a:gridCol w="764142"/>
                <a:gridCol w="764142"/>
                <a:gridCol w="764142"/>
                <a:gridCol w="764142"/>
              </a:tblGrid>
              <a:tr h="211886">
                <a:tc grid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1" dirty="0" smtClean="0"/>
                        <a:t>% selecting 6/7 where 0 means wouldn’t want</a:t>
                      </a:r>
                      <a:r>
                        <a:rPr lang="en-GB" sz="1000" b="1" baseline="0" dirty="0" smtClean="0"/>
                        <a:t> at all and 7 means would definitely want in a holiday</a:t>
                      </a:r>
                      <a:endParaRPr lang="en-GB" sz="1000" b="1" dirty="0" smtClean="0"/>
                    </a:p>
                  </a:txBody>
                  <a:tcPr marL="16799"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5216">
                <a:tc gridSpan="2">
                  <a:txBody>
                    <a:bodyPr/>
                    <a:lstStyle/>
                    <a:p>
                      <a:pPr algn="r"/>
                      <a:endParaRPr lang="en-GB" sz="1000" b="1" dirty="0"/>
                    </a:p>
                  </a:txBody>
                  <a:tcPr marL="16799"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dirty="0"/>
                    </a:p>
                  </a:txBody>
                  <a:tcPr marL="16799" marR="16799"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kern="1200" dirty="0" smtClean="0">
                          <a:solidFill>
                            <a:schemeClr val="dk1"/>
                          </a:solidFill>
                          <a:latin typeface="+mn-lt"/>
                          <a:ea typeface="+mn-ea"/>
                          <a:cs typeface="+mn-cs"/>
                        </a:rPr>
                        <a:t>All</a:t>
                      </a:r>
                      <a:endParaRPr lang="en-GB" sz="1000" b="1" kern="1200" dirty="0">
                        <a:solidFill>
                          <a:schemeClr val="dk1"/>
                        </a:solidFill>
                        <a:latin typeface="+mn-lt"/>
                        <a:ea typeface="+mn-ea"/>
                        <a:cs typeface="+mn-cs"/>
                      </a:endParaRPr>
                    </a:p>
                  </a:txBody>
                  <a:tcPr marL="16799"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24810">
                <a:tc>
                  <a:txBody>
                    <a:bodyPr/>
                    <a:lstStyle/>
                    <a:p>
                      <a:pPr>
                        <a:lnSpc>
                          <a:spcPct val="115000"/>
                        </a:lnSpc>
                        <a:spcAft>
                          <a:spcPts val="0"/>
                        </a:spcAft>
                      </a:pPr>
                      <a:r>
                        <a:rPr lang="en-GB" sz="1000" dirty="0" smtClean="0">
                          <a:effectLst/>
                          <a:latin typeface="Calibri"/>
                          <a:ea typeface="Calibri"/>
                          <a:cs typeface="Arial"/>
                        </a:rPr>
                        <a:t>1.</a:t>
                      </a:r>
                      <a:endParaRPr lang="en-GB" sz="1000" dirty="0">
                        <a:effectLst/>
                        <a:latin typeface="Calibri"/>
                        <a:ea typeface="Calibri"/>
                        <a:cs typeface="Arial"/>
                      </a:endParaRPr>
                    </a:p>
                  </a:txBody>
                  <a:tcPr marL="72000" marR="16799" marT="0" marB="0" anchor="ctr">
                    <a:lnT w="38100" cmpd="sng">
                      <a:noFill/>
                    </a:lnT>
                  </a:tcPr>
                </a:tc>
                <a:tc>
                  <a:txBody>
                    <a:bodyPr/>
                    <a:lstStyle/>
                    <a:p>
                      <a:pPr algn="l">
                        <a:lnSpc>
                          <a:spcPct val="115000"/>
                        </a:lnSpc>
                        <a:spcAft>
                          <a:spcPts val="0"/>
                        </a:spcAft>
                      </a:pPr>
                      <a:r>
                        <a:rPr lang="en-GB" sz="1000" dirty="0" smtClean="0">
                          <a:effectLst/>
                          <a:latin typeface="Calibri"/>
                          <a:ea typeface="Calibri"/>
                          <a:cs typeface="Arial"/>
                        </a:rPr>
                        <a:t>Enjoy the beauty</a:t>
                      </a:r>
                      <a:r>
                        <a:rPr lang="en-GB" sz="1000" baseline="0" dirty="0" smtClean="0">
                          <a:effectLst/>
                          <a:latin typeface="Calibri"/>
                          <a:ea typeface="Calibri"/>
                          <a:cs typeface="Arial"/>
                        </a:rPr>
                        <a:t> of the landscape</a:t>
                      </a:r>
                      <a:endParaRPr lang="en-GB" sz="1000" dirty="0">
                        <a:effectLst/>
                        <a:latin typeface="Calibri"/>
                        <a:ea typeface="Calibri"/>
                        <a:cs typeface="Arial"/>
                      </a:endParaRPr>
                    </a:p>
                  </a:txBody>
                  <a:tcPr marL="16799" marR="16799" marT="0" marB="0" anchor="ctr">
                    <a:lnT w="38100" cmpd="sng">
                      <a:noFill/>
                    </a:lnT>
                  </a:tcPr>
                </a:tc>
                <a:tc>
                  <a:txBody>
                    <a:bodyPr/>
                    <a:lstStyle/>
                    <a:p>
                      <a:pPr algn="ctr">
                        <a:lnSpc>
                          <a:spcPct val="115000"/>
                        </a:lnSpc>
                        <a:spcAft>
                          <a:spcPts val="0"/>
                        </a:spcAft>
                      </a:pPr>
                      <a:r>
                        <a:rPr lang="en-GB" sz="1000" b="0" dirty="0" smtClean="0">
                          <a:effectLst/>
                          <a:latin typeface="Calibri"/>
                          <a:ea typeface="Calibri"/>
                          <a:cs typeface="Arial"/>
                        </a:rPr>
                        <a:t>79%</a:t>
                      </a:r>
                      <a:endParaRPr lang="en-GB" sz="1000" b="0" dirty="0">
                        <a:effectLst/>
                        <a:latin typeface="Calibri"/>
                        <a:ea typeface="Calibri"/>
                        <a:cs typeface="Arial"/>
                      </a:endParaRPr>
                    </a:p>
                  </a:txBody>
                  <a:tcPr marL="16799" marR="16799" marT="0"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81%</a:t>
                      </a:r>
                      <a:endParaRPr lang="en-GB" sz="1000" b="0" kern="1200" dirty="0">
                        <a:solidFill>
                          <a:schemeClr val="tx1"/>
                        </a:solidFill>
                        <a:effectLst/>
                        <a:latin typeface="Calibri"/>
                        <a:ea typeface="Calibri"/>
                        <a:cs typeface="Arial"/>
                      </a:endParaRPr>
                    </a:p>
                  </a:txBody>
                  <a:tcPr marL="9525" marR="9525" marT="9525"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76%</a:t>
                      </a:r>
                      <a:endParaRPr lang="en-GB" sz="1000" b="0" kern="1200" dirty="0">
                        <a:solidFill>
                          <a:schemeClr val="tx1"/>
                        </a:solidFill>
                        <a:effectLst/>
                        <a:latin typeface="Calibri"/>
                        <a:ea typeface="Calibri"/>
                        <a:cs typeface="Arial"/>
                      </a:endParaRPr>
                    </a:p>
                  </a:txBody>
                  <a:tcPr marL="9525" marR="9525" marT="9525"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81%</a:t>
                      </a:r>
                      <a:endParaRPr lang="en-GB" sz="1000" b="0" kern="1200" dirty="0">
                        <a:solidFill>
                          <a:schemeClr val="tx1"/>
                        </a:solidFill>
                        <a:effectLst/>
                        <a:latin typeface="Calibri"/>
                        <a:ea typeface="Calibri"/>
                        <a:cs typeface="Arial"/>
                      </a:endParaRPr>
                    </a:p>
                  </a:txBody>
                  <a:tcPr marL="9525" marR="9525" marT="9525"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83%</a:t>
                      </a:r>
                      <a:endParaRPr lang="en-GB" sz="1000" b="0" kern="1200" dirty="0">
                        <a:solidFill>
                          <a:schemeClr val="tx1"/>
                        </a:solidFill>
                        <a:effectLst/>
                        <a:latin typeface="Calibri"/>
                        <a:ea typeface="Calibri"/>
                        <a:cs typeface="Arial"/>
                      </a:endParaRPr>
                    </a:p>
                  </a:txBody>
                  <a:tcPr marL="9525" marR="9525" marT="9525"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79%</a:t>
                      </a:r>
                      <a:endParaRPr lang="en-GB" sz="1000" b="0" kern="1200" dirty="0">
                        <a:solidFill>
                          <a:schemeClr val="tx1"/>
                        </a:solidFill>
                        <a:effectLst/>
                        <a:latin typeface="Calibri"/>
                        <a:ea typeface="Calibri"/>
                        <a:cs typeface="Arial"/>
                      </a:endParaRPr>
                    </a:p>
                  </a:txBody>
                  <a:tcPr marL="9525" marR="9525" marT="9525" marB="0" anchor="ctr">
                    <a:lnT w="38100" cmpd="sng">
                      <a:noFill/>
                    </a:lnT>
                  </a:tcPr>
                </a:tc>
              </a:tr>
              <a:tr h="124810">
                <a:tc>
                  <a:txBody>
                    <a:bodyPr/>
                    <a:lstStyle/>
                    <a:p>
                      <a:pPr>
                        <a:lnSpc>
                          <a:spcPct val="115000"/>
                        </a:lnSpc>
                        <a:spcAft>
                          <a:spcPts val="0"/>
                        </a:spcAft>
                      </a:pPr>
                      <a:r>
                        <a:rPr lang="en-GB" sz="1000" dirty="0" smtClean="0">
                          <a:effectLst/>
                          <a:latin typeface="Calibri"/>
                          <a:ea typeface="Calibri"/>
                          <a:cs typeface="Arial"/>
                        </a:rPr>
                        <a:t>2.</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Have fun and laughter</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78%</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81%</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80%</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80%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73%</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68%</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3.</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See world famous</a:t>
                      </a:r>
                      <a:r>
                        <a:rPr lang="en-GB" sz="1000" baseline="0" dirty="0" smtClean="0">
                          <a:effectLst/>
                          <a:latin typeface="Calibri"/>
                          <a:ea typeface="Calibri"/>
                          <a:cs typeface="Arial"/>
                        </a:rPr>
                        <a:t> sites and places</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74%</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76%</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75%</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77%</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70%</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4.</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Experience things that are new to me</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71%</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75%</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73%</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69%</a:t>
                      </a:r>
                      <a:endParaRPr lang="en-GB" sz="1000" b="0" kern="1200" dirty="0">
                        <a:solidFill>
                          <a:srgbClr val="FF000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62%</a:t>
                      </a:r>
                      <a:endParaRPr lang="en-GB" sz="1000" b="0" kern="1200" dirty="0">
                        <a:solidFill>
                          <a:srgbClr val="FF0000"/>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5.</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Soak up the atmosphere</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71%</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74%</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69%</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74%</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60%</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6.</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Enjoy local specialities (food and drink)</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71%</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74%</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71%</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73%</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68%</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65%</a:t>
                      </a:r>
                      <a:endParaRPr lang="en-GB" sz="1000" b="0" kern="1200" dirty="0">
                        <a:solidFill>
                          <a:schemeClr val="tx1"/>
                        </a:solidFill>
                        <a:effectLst/>
                        <a:latin typeface="Calibri"/>
                        <a:ea typeface="Calibri"/>
                        <a:cs typeface="Arial"/>
                      </a:endParaRPr>
                    </a:p>
                  </a:txBody>
                  <a:tcPr marL="9525" marR="9525" marT="9525" marB="0" anchor="ctr"/>
                </a:tc>
              </a:tr>
              <a:tr h="178844">
                <a:tc>
                  <a:txBody>
                    <a:bodyPr/>
                    <a:lstStyle/>
                    <a:p>
                      <a:pPr>
                        <a:lnSpc>
                          <a:spcPct val="115000"/>
                        </a:lnSpc>
                        <a:spcAft>
                          <a:spcPts val="0"/>
                        </a:spcAft>
                      </a:pPr>
                      <a:r>
                        <a:rPr lang="en-GB" sz="1000" dirty="0" smtClean="0">
                          <a:effectLst/>
                          <a:latin typeface="Calibri"/>
                          <a:ea typeface="Calibri"/>
                          <a:cs typeface="Arial"/>
                        </a:rPr>
                        <a:t>7.</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Explore</a:t>
                      </a:r>
                      <a:r>
                        <a:rPr lang="en-GB" sz="1000" baseline="0" dirty="0" smtClean="0">
                          <a:effectLst/>
                          <a:latin typeface="Calibri"/>
                          <a:ea typeface="Calibri"/>
                          <a:cs typeface="Arial"/>
                        </a:rPr>
                        <a:t> the place</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70%</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dk1"/>
                          </a:solidFill>
                          <a:effectLst/>
                          <a:latin typeface="Calibri"/>
                          <a:ea typeface="Calibri"/>
                          <a:cs typeface="Arial"/>
                        </a:rPr>
                        <a:t>72%</a:t>
                      </a:r>
                      <a:endParaRPr lang="en-GB" sz="1000" b="0" kern="1200" dirty="0">
                        <a:solidFill>
                          <a:schemeClr val="dk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dk1"/>
                          </a:solidFill>
                          <a:effectLst/>
                          <a:latin typeface="Calibri"/>
                          <a:ea typeface="Calibri"/>
                          <a:cs typeface="Arial"/>
                        </a:rPr>
                        <a:t>68%</a:t>
                      </a:r>
                      <a:endParaRPr lang="en-GB" sz="1000" b="0" kern="1200" dirty="0">
                        <a:solidFill>
                          <a:schemeClr val="dk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dk1"/>
                          </a:solidFill>
                          <a:effectLst/>
                          <a:latin typeface="Calibri"/>
                          <a:ea typeface="Calibri"/>
                          <a:cs typeface="Arial"/>
                        </a:rPr>
                        <a:t>72%</a:t>
                      </a:r>
                      <a:endParaRPr lang="en-GB" sz="1000" b="0" kern="1200" dirty="0">
                        <a:solidFill>
                          <a:schemeClr val="dk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dk1"/>
                          </a:solidFill>
                          <a:effectLst/>
                          <a:latin typeface="Calibri"/>
                          <a:ea typeface="Calibri"/>
                          <a:cs typeface="Arial"/>
                        </a:rPr>
                        <a:t>70%</a:t>
                      </a:r>
                      <a:endParaRPr lang="en-GB" sz="1000" b="0" kern="1200" dirty="0">
                        <a:solidFill>
                          <a:schemeClr val="dk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dk1"/>
                          </a:solidFill>
                          <a:effectLst/>
                          <a:latin typeface="Calibri"/>
                          <a:ea typeface="Calibri"/>
                          <a:cs typeface="Arial"/>
                        </a:rPr>
                        <a:t>67%</a:t>
                      </a:r>
                      <a:endParaRPr lang="en-GB" sz="1000" b="0" kern="1200" dirty="0">
                        <a:solidFill>
                          <a:schemeClr val="dk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8.</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Enjoy peace and quiet</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70%</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73%</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69%</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71%</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61%</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9.</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Broaden my mind / stimulate my thinking</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69%</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73%</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69%</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65%</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68%</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10.</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Be physically healthier</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69%</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75%</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66%</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63%</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11.</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Experience activities / places with a wow factor</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69%</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73%</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73%</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63%</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12.</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Chill / slow down to a different pace of life</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69%</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67%</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68%</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51%</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13.</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Feel connected to nature</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68%</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73%</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65%</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54%</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14.</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Visit</a:t>
                      </a:r>
                      <a:r>
                        <a:rPr lang="en-GB" sz="1000" baseline="0" dirty="0" smtClean="0">
                          <a:effectLst/>
                          <a:latin typeface="Calibri"/>
                          <a:ea typeface="Calibri"/>
                          <a:cs typeface="Arial"/>
                        </a:rPr>
                        <a:t> a place with a lot of history / historic sites</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67%</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72%</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63%</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70%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71%</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69%</a:t>
                      </a:r>
                      <a:endParaRPr lang="en-GB" sz="1000" b="0" kern="1200" dirty="0">
                        <a:solidFill>
                          <a:srgbClr val="00B050"/>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15.</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Have dedicated time with my other half</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67%</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72%</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68%</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69%</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62%</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56%</a:t>
                      </a:r>
                      <a:endParaRPr lang="en-GB" sz="1000" b="0" kern="1200" dirty="0">
                        <a:solidFill>
                          <a:schemeClr val="tx1"/>
                        </a:solidFill>
                        <a:effectLst/>
                        <a:latin typeface="Calibri"/>
                        <a:ea typeface="Calibri"/>
                        <a:cs typeface="Arial"/>
                      </a:endParaRPr>
                    </a:p>
                  </a:txBody>
                  <a:tcPr marL="9525" marR="9525" marT="9525" marB="0" anchor="ctr"/>
                </a:tc>
              </a:tr>
              <a:tr h="124810">
                <a:tc>
                  <a:txBody>
                    <a:bodyPr/>
                    <a:lstStyle/>
                    <a:p>
                      <a:pPr>
                        <a:lnSpc>
                          <a:spcPct val="115000"/>
                        </a:lnSpc>
                        <a:spcAft>
                          <a:spcPts val="0"/>
                        </a:spcAft>
                      </a:pPr>
                      <a:r>
                        <a:rPr lang="en-GB" sz="1000" dirty="0" smtClean="0">
                          <a:effectLst/>
                          <a:latin typeface="Calibri"/>
                          <a:ea typeface="Calibri"/>
                          <a:cs typeface="Arial"/>
                        </a:rPr>
                        <a:t>16.</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Do what I want when I want spontaneously</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67%</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71%</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67%</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69%</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61%</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59%</a:t>
                      </a:r>
                      <a:endParaRPr lang="en-GB" sz="1000" b="0" kern="1200" dirty="0">
                        <a:solidFill>
                          <a:schemeClr val="tx1"/>
                        </a:solidFill>
                        <a:effectLst/>
                        <a:latin typeface="Calibri"/>
                        <a:ea typeface="Calibri"/>
                        <a:cs typeface="Arial"/>
                      </a:endParaRPr>
                    </a:p>
                  </a:txBody>
                  <a:tcPr marL="9525" marR="9525" marT="9525" marB="0" anchor="ctr"/>
                </a:tc>
              </a:tr>
              <a:tr h="0">
                <a:tc>
                  <a:txBody>
                    <a:bodyPr/>
                    <a:lstStyle/>
                    <a:p>
                      <a:pPr>
                        <a:lnSpc>
                          <a:spcPct val="115000"/>
                        </a:lnSpc>
                        <a:spcAft>
                          <a:spcPts val="0"/>
                        </a:spcAft>
                      </a:pPr>
                      <a:r>
                        <a:rPr lang="en-GB" sz="1000" dirty="0" smtClean="0">
                          <a:effectLst/>
                          <a:latin typeface="Calibri"/>
                          <a:ea typeface="Calibri"/>
                          <a:cs typeface="Arial"/>
                        </a:rPr>
                        <a:t>17.</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Enjoy high quality food and drink (gourmet)</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b="0" dirty="0" smtClean="0">
                          <a:effectLst/>
                          <a:latin typeface="Calibri"/>
                          <a:ea typeface="Calibri"/>
                          <a:cs typeface="Arial"/>
                        </a:rPr>
                        <a:t>65%</a:t>
                      </a:r>
                      <a:endParaRPr lang="en-GB" sz="1000" b="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00B050"/>
                          </a:solidFill>
                          <a:effectLst/>
                          <a:latin typeface="Calibri"/>
                          <a:ea typeface="Calibri"/>
                          <a:cs typeface="Arial"/>
                        </a:rPr>
                        <a:t>71%</a:t>
                      </a:r>
                      <a:endParaRPr lang="en-GB" sz="1000" b="0" kern="1200" dirty="0">
                        <a:solidFill>
                          <a:srgbClr val="00B050"/>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67%</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67%</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60%</a:t>
                      </a:r>
                      <a:endParaRPr lang="en-GB" sz="1000" b="0" kern="1200" dirty="0">
                        <a:solidFill>
                          <a:schemeClr val="tx1"/>
                        </a:solidFill>
                        <a:effectLst/>
                        <a:latin typeface="Calibri"/>
                        <a:ea typeface="Calibri"/>
                        <a:cs typeface="Arial"/>
                      </a:endParaRPr>
                    </a:p>
                  </a:txBody>
                  <a:tcPr marL="9525" marR="9525" marT="9525"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52%</a:t>
                      </a:r>
                      <a:endParaRPr lang="en-GB" sz="1000" b="0" kern="1200" dirty="0">
                        <a:solidFill>
                          <a:srgbClr val="FF0000"/>
                        </a:solidFill>
                        <a:effectLst/>
                        <a:latin typeface="Calibri"/>
                        <a:ea typeface="Calibri"/>
                        <a:cs typeface="Arial"/>
                      </a:endParaRPr>
                    </a:p>
                  </a:txBody>
                  <a:tcPr marL="9525" marR="9525" marT="9525" marB="0" anchor="ctr"/>
                </a:tc>
              </a:tr>
            </a:tbl>
          </a:graphicData>
        </a:graphic>
      </p:graphicFrame>
      <p:sp>
        <p:nvSpPr>
          <p:cNvPr id="8" name="TextBox 7"/>
          <p:cNvSpPr txBox="1"/>
          <p:nvPr/>
        </p:nvSpPr>
        <p:spPr>
          <a:xfrm>
            <a:off x="285287" y="1096415"/>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14" name="Text Placeholder 5"/>
          <p:cNvSpPr txBox="1">
            <a:spLocks/>
          </p:cNvSpPr>
          <p:nvPr/>
        </p:nvSpPr>
        <p:spPr>
          <a:xfrm>
            <a:off x="342436" y="511677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‘Enjoying the beauty of the landscape’  is of primary importance for each life-stage when choosing their holidays.  ‘Having fun and laughter’ is also important – for Under 35s the most important– as is ‘seeing world famous sites and places’.  </a:t>
            </a:r>
          </a:p>
          <a:p>
            <a:pPr marL="0" indent="0" algn="just">
              <a:buFont typeface="Arial"/>
              <a:buNone/>
            </a:pPr>
            <a:r>
              <a:rPr lang="en-GB" sz="1300" dirty="0" smtClean="0">
                <a:solidFill>
                  <a:srgbClr val="120742"/>
                </a:solidFill>
              </a:rPr>
              <a:t>There are some notable variations in the importance of needs across life-stages.   For under 35s ‘experiencing things that are new to me’ is the 3</a:t>
            </a:r>
            <a:r>
              <a:rPr lang="en-GB" sz="1300" baseline="30000" dirty="0" smtClean="0">
                <a:solidFill>
                  <a:srgbClr val="120742"/>
                </a:solidFill>
              </a:rPr>
              <a:t>rd</a:t>
            </a:r>
            <a:r>
              <a:rPr lang="en-GB" sz="1300" dirty="0" smtClean="0">
                <a:solidFill>
                  <a:srgbClr val="120742"/>
                </a:solidFill>
              </a:rPr>
              <a:t> most important need, compared to the 9</a:t>
            </a:r>
            <a:r>
              <a:rPr lang="en-GB" sz="1300" baseline="30000" dirty="0" smtClean="0">
                <a:solidFill>
                  <a:srgbClr val="120742"/>
                </a:solidFill>
              </a:rPr>
              <a:t>th</a:t>
            </a:r>
            <a:r>
              <a:rPr lang="en-GB" sz="1300" dirty="0" smtClean="0">
                <a:solidFill>
                  <a:srgbClr val="120742"/>
                </a:solidFill>
              </a:rPr>
              <a:t> and 10</a:t>
            </a:r>
            <a:r>
              <a:rPr lang="en-GB" sz="1300" baseline="30000" dirty="0" smtClean="0">
                <a:solidFill>
                  <a:srgbClr val="120742"/>
                </a:solidFill>
              </a:rPr>
              <a:t>th</a:t>
            </a:r>
            <a:r>
              <a:rPr lang="en-GB" sz="1300" dirty="0" smtClean="0">
                <a:solidFill>
                  <a:srgbClr val="120742"/>
                </a:solidFill>
              </a:rPr>
              <a:t> most important for 51-64 and 65+ year olds.  In contrast, to  ‘explore the place’ and ‘visit a place with a lot of history and historic sites’ are most important for 51-64 and 65+ year olds, but less so for younger age groups and families.</a:t>
            </a:r>
          </a:p>
        </p:txBody>
      </p:sp>
    </p:spTree>
    <p:extLst>
      <p:ext uri="{BB962C8B-B14F-4D97-AF65-F5344CB8AC3E}">
        <p14:creationId xmlns:p14="http://schemas.microsoft.com/office/powerpoint/2010/main" val="3996560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Report contents</a:t>
            </a:r>
            <a:endParaRPr lang="en-GB" sz="2200" dirty="0"/>
          </a:p>
        </p:txBody>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mj-lt"/>
              <a:buAutoNum type="arabicPeriod"/>
            </a:pPr>
            <a:r>
              <a:rPr lang="en-GB" sz="1200" b="1" dirty="0">
                <a:solidFill>
                  <a:srgbClr val="120742"/>
                </a:solidFill>
              </a:rPr>
              <a:t>Introduction:  </a:t>
            </a:r>
            <a:r>
              <a:rPr lang="en-GB" sz="1200" dirty="0">
                <a:solidFill>
                  <a:srgbClr val="120742"/>
                </a:solidFill>
              </a:rPr>
              <a:t>Including research sources and report rationale </a:t>
            </a:r>
            <a:r>
              <a:rPr lang="en-GB" sz="1200" i="1" dirty="0">
                <a:solidFill>
                  <a:srgbClr val="120742"/>
                </a:solidFill>
              </a:rPr>
              <a:t>(Pages 3-4)</a:t>
            </a:r>
          </a:p>
          <a:p>
            <a:pPr algn="just">
              <a:buFont typeface="+mj-lt"/>
              <a:buAutoNum type="arabicPeriod"/>
            </a:pPr>
            <a:endParaRPr lang="en-GB" sz="1200" dirty="0">
              <a:solidFill>
                <a:srgbClr val="120742"/>
              </a:solidFill>
            </a:endParaRPr>
          </a:p>
          <a:p>
            <a:pPr algn="just">
              <a:buFont typeface="+mj-lt"/>
              <a:buAutoNum type="arabicPeriod"/>
            </a:pPr>
            <a:r>
              <a:rPr lang="en-GB" sz="1200" b="1" dirty="0">
                <a:solidFill>
                  <a:srgbClr val="120742"/>
                </a:solidFill>
              </a:rPr>
              <a:t>Executive summary:  </a:t>
            </a:r>
            <a:r>
              <a:rPr lang="en-GB" sz="1200" dirty="0">
                <a:solidFill>
                  <a:srgbClr val="120742"/>
                </a:solidFill>
              </a:rPr>
              <a:t>Key results from each chapter </a:t>
            </a:r>
            <a:r>
              <a:rPr lang="en-GB" sz="1200" i="1" dirty="0">
                <a:solidFill>
                  <a:srgbClr val="120742"/>
                </a:solidFill>
              </a:rPr>
              <a:t>(Pages </a:t>
            </a:r>
            <a:r>
              <a:rPr lang="en-GB" sz="1200" i="1" dirty="0" smtClean="0">
                <a:solidFill>
                  <a:srgbClr val="120742"/>
                </a:solidFill>
              </a:rPr>
              <a:t>5-11)</a:t>
            </a:r>
            <a:endParaRPr lang="en-GB" sz="1200" i="1" dirty="0">
              <a:solidFill>
                <a:srgbClr val="120742"/>
              </a:solidFill>
            </a:endParaRPr>
          </a:p>
          <a:p>
            <a:pPr algn="just">
              <a:buFont typeface="+mj-lt"/>
              <a:buAutoNum type="arabicPeriod"/>
            </a:pPr>
            <a:endParaRPr lang="en-GB" sz="1200" b="1" dirty="0" smtClean="0">
              <a:solidFill>
                <a:srgbClr val="120742"/>
              </a:solidFill>
            </a:endParaRPr>
          </a:p>
          <a:p>
            <a:pPr algn="just">
              <a:buFont typeface="+mj-lt"/>
              <a:buAutoNum type="arabicPeriod"/>
            </a:pPr>
            <a:r>
              <a:rPr lang="en-GB" sz="1200" b="1" dirty="0" smtClean="0">
                <a:solidFill>
                  <a:srgbClr val="120742"/>
                </a:solidFill>
              </a:rPr>
              <a:t>Life-stage summary slides:  </a:t>
            </a:r>
            <a:r>
              <a:rPr lang="en-GB" sz="1200" dirty="0" smtClean="0">
                <a:solidFill>
                  <a:srgbClr val="120742"/>
                </a:solidFill>
              </a:rPr>
              <a:t>Dashboards for each of the different life-stages </a:t>
            </a:r>
            <a:r>
              <a:rPr lang="en-GB" sz="1200" i="1" dirty="0" smtClean="0">
                <a:solidFill>
                  <a:srgbClr val="120742"/>
                </a:solidFill>
              </a:rPr>
              <a:t>(Pages 12-17)</a:t>
            </a:r>
            <a:endParaRPr lang="en-GB" sz="1200" i="1" dirty="0">
              <a:solidFill>
                <a:srgbClr val="120742"/>
              </a:solidFill>
            </a:endParaRPr>
          </a:p>
          <a:p>
            <a:pPr algn="just">
              <a:buFont typeface="+mj-lt"/>
              <a:buAutoNum type="arabicPeriod"/>
            </a:pPr>
            <a:endParaRPr lang="en-GB" sz="1200" dirty="0">
              <a:solidFill>
                <a:srgbClr val="120742"/>
              </a:solidFill>
            </a:endParaRPr>
          </a:p>
          <a:p>
            <a:pPr>
              <a:spcBef>
                <a:spcPts val="0"/>
              </a:spcBef>
              <a:buFont typeface="+mj-lt"/>
              <a:buAutoNum type="arabicPeriod"/>
            </a:pPr>
            <a:r>
              <a:rPr lang="en-GB" sz="1200" b="1" dirty="0">
                <a:solidFill>
                  <a:schemeClr val="accent1"/>
                </a:solidFill>
              </a:rPr>
              <a:t>The holiday needs and behaviours of each </a:t>
            </a:r>
            <a:r>
              <a:rPr lang="en-GB" sz="1200" b="1" dirty="0" smtClean="0">
                <a:solidFill>
                  <a:schemeClr val="accent1"/>
                </a:solidFill>
              </a:rPr>
              <a:t>life-stage:  </a:t>
            </a:r>
            <a:r>
              <a:rPr lang="en-GB" sz="1200" dirty="0">
                <a:solidFill>
                  <a:schemeClr val="accent1"/>
                </a:solidFill>
              </a:rPr>
              <a:t>Focussing on the needs and general holiday habits of each life-stage. Drawing on a study conducted by Arkenford Research </a:t>
            </a:r>
            <a:r>
              <a:rPr lang="en-GB" sz="1200" i="1" dirty="0" smtClean="0">
                <a:solidFill>
                  <a:schemeClr val="accent1"/>
                </a:solidFill>
              </a:rPr>
              <a:t>(</a:t>
            </a:r>
            <a:r>
              <a:rPr lang="en-GB" sz="1200" i="1" dirty="0">
                <a:solidFill>
                  <a:schemeClr val="accent1"/>
                </a:solidFill>
              </a:rPr>
              <a:t>Pages </a:t>
            </a:r>
            <a:r>
              <a:rPr lang="en-GB" sz="1200" i="1" dirty="0" smtClean="0">
                <a:solidFill>
                  <a:schemeClr val="accent1"/>
                </a:solidFill>
              </a:rPr>
              <a:t>18-26)</a:t>
            </a:r>
            <a:endParaRPr lang="en-GB" sz="1200" i="1" dirty="0">
              <a:solidFill>
                <a:schemeClr val="accent1"/>
              </a:solidFill>
            </a:endParaRPr>
          </a:p>
          <a:p>
            <a:pPr lvl="1" algn="just"/>
            <a:endParaRPr lang="en-GB" sz="1200" dirty="0">
              <a:solidFill>
                <a:schemeClr val="accent1"/>
              </a:solidFill>
            </a:endParaRPr>
          </a:p>
          <a:p>
            <a:pPr algn="just">
              <a:spcBef>
                <a:spcPts val="0"/>
              </a:spcBef>
              <a:buFont typeface="+mj-lt"/>
              <a:buAutoNum type="arabicPeriod"/>
            </a:pPr>
            <a:r>
              <a:rPr lang="en-GB" sz="1200" b="1" dirty="0" smtClean="0">
                <a:solidFill>
                  <a:srgbClr val="120742"/>
                </a:solidFill>
              </a:rPr>
              <a:t>Holidays </a:t>
            </a:r>
            <a:r>
              <a:rPr lang="en-GB" sz="1200" b="1" dirty="0">
                <a:solidFill>
                  <a:srgbClr val="120742"/>
                </a:solidFill>
              </a:rPr>
              <a:t>in England:  </a:t>
            </a:r>
            <a:r>
              <a:rPr lang="en-GB" sz="1200" dirty="0">
                <a:solidFill>
                  <a:srgbClr val="120742"/>
                </a:solidFill>
              </a:rPr>
              <a:t>Motivations, seasonality, trip length, spend, activities and experience in England.  Drawing on IPS Data </a:t>
            </a:r>
            <a:r>
              <a:rPr lang="en-GB" sz="1200" i="1" dirty="0">
                <a:solidFill>
                  <a:srgbClr val="120742"/>
                </a:solidFill>
              </a:rPr>
              <a:t>(Pages </a:t>
            </a:r>
            <a:r>
              <a:rPr lang="en-GB" sz="1200" i="1" dirty="0" smtClean="0">
                <a:solidFill>
                  <a:srgbClr val="120742"/>
                </a:solidFill>
              </a:rPr>
              <a:t>27-39)</a:t>
            </a:r>
            <a:endParaRPr lang="en-GB" sz="1200" i="1" dirty="0">
              <a:solidFill>
                <a:srgbClr val="120742"/>
              </a:solidFill>
            </a:endParaRPr>
          </a:p>
          <a:p>
            <a:pPr algn="just">
              <a:spcBef>
                <a:spcPts val="0"/>
              </a:spcBef>
              <a:buFont typeface="+mj-lt"/>
              <a:buAutoNum type="arabicPeriod"/>
            </a:pPr>
            <a:endParaRPr lang="en-GB" sz="1200" dirty="0">
              <a:solidFill>
                <a:srgbClr val="120742"/>
              </a:solidFill>
            </a:endParaRPr>
          </a:p>
          <a:p>
            <a:pPr algn="just">
              <a:spcBef>
                <a:spcPts val="0"/>
              </a:spcBef>
              <a:buFont typeface="+mj-lt"/>
              <a:buAutoNum type="arabicPeriod"/>
            </a:pPr>
            <a:r>
              <a:rPr lang="en-GB" sz="1200" b="1" dirty="0">
                <a:solidFill>
                  <a:srgbClr val="120742"/>
                </a:solidFill>
              </a:rPr>
              <a:t>Perceptions of </a:t>
            </a:r>
            <a:r>
              <a:rPr lang="en-GB" sz="1200" b="1" dirty="0" smtClean="0">
                <a:solidFill>
                  <a:srgbClr val="120742"/>
                </a:solidFill>
              </a:rPr>
              <a:t>Britain and </a:t>
            </a:r>
            <a:r>
              <a:rPr lang="en-GB" sz="1200" b="1" dirty="0">
                <a:solidFill>
                  <a:srgbClr val="120742"/>
                </a:solidFill>
              </a:rPr>
              <a:t>Beyond </a:t>
            </a:r>
            <a:r>
              <a:rPr lang="en-GB" sz="1200" b="1" dirty="0" smtClean="0">
                <a:solidFill>
                  <a:srgbClr val="120742"/>
                </a:solidFill>
              </a:rPr>
              <a:t>London:  </a:t>
            </a:r>
            <a:r>
              <a:rPr lang="en-GB" sz="1200" dirty="0">
                <a:solidFill>
                  <a:srgbClr val="120742"/>
                </a:solidFill>
              </a:rPr>
              <a:t>Awareness, interest, barriers and drivers of visiting outside of London </a:t>
            </a:r>
            <a:r>
              <a:rPr lang="en-GB" sz="1200" i="1" dirty="0" smtClean="0">
                <a:solidFill>
                  <a:srgbClr val="120742"/>
                </a:solidFill>
              </a:rPr>
              <a:t>(Pages 40-48)</a:t>
            </a:r>
            <a:endParaRPr lang="en-GB" sz="1200" i="1" dirty="0">
              <a:solidFill>
                <a:srgbClr val="120742"/>
              </a:solidFill>
            </a:endParaRPr>
          </a:p>
          <a:p>
            <a:pPr algn="just">
              <a:spcBef>
                <a:spcPts val="0"/>
              </a:spcBef>
              <a:buFont typeface="+mj-lt"/>
              <a:buAutoNum type="arabicPeriod"/>
            </a:pPr>
            <a:endParaRPr lang="en-GB" sz="1400" dirty="0">
              <a:solidFill>
                <a:schemeClr val="accent2"/>
              </a:solidFill>
            </a:endParaRPr>
          </a:p>
        </p:txBody>
      </p:sp>
    </p:spTree>
    <p:extLst>
      <p:ext uri="{BB962C8B-B14F-4D97-AF65-F5344CB8AC3E}">
        <p14:creationId xmlns:p14="http://schemas.microsoft.com/office/powerpoint/2010/main" val="3762843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37" y="872066"/>
            <a:ext cx="8149762" cy="810155"/>
          </a:xfrm>
        </p:spPr>
        <p:txBody>
          <a:bodyPr/>
          <a:lstStyle/>
          <a:p>
            <a:r>
              <a:rPr lang="en-GB" sz="2200" dirty="0" smtClean="0">
                <a:solidFill>
                  <a:srgbClr val="C00000"/>
                </a:solidFill>
              </a:rPr>
              <a:t>General holiday </a:t>
            </a:r>
            <a:r>
              <a:rPr lang="en-GB" sz="2200" dirty="0">
                <a:solidFill>
                  <a:srgbClr val="C00000"/>
                </a:solidFill>
              </a:rPr>
              <a:t>needs by </a:t>
            </a:r>
            <a:r>
              <a:rPr lang="en-GB" sz="2200" dirty="0" smtClean="0">
                <a:solidFill>
                  <a:srgbClr val="C00000"/>
                </a:solidFill>
              </a:rPr>
              <a:t>life-stage/2</a:t>
            </a:r>
            <a:endParaRPr lang="en-GB" sz="2200" dirty="0"/>
          </a:p>
        </p:txBody>
      </p:sp>
      <p:sp>
        <p:nvSpPr>
          <p:cNvPr id="8" name="TextBox 7"/>
          <p:cNvSpPr txBox="1"/>
          <p:nvPr/>
        </p:nvSpPr>
        <p:spPr>
          <a:xfrm>
            <a:off x="285287" y="1296722"/>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14" name="Text Placeholder 5"/>
          <p:cNvSpPr txBox="1">
            <a:spLocks/>
          </p:cNvSpPr>
          <p:nvPr/>
        </p:nvSpPr>
        <p:spPr>
          <a:xfrm>
            <a:off x="342438" y="5490993"/>
            <a:ext cx="8424992" cy="630407"/>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Although not a leading priority for any age group, ‘good shopping’ assumes relatively greater importance to  younger age groups and families.  ‘</a:t>
            </a:r>
            <a:r>
              <a:rPr lang="en-GB" sz="1300" dirty="0" smtClean="0"/>
              <a:t>Meeting the locals’  is relatively more important for 65+ year olds than any other life-stage</a:t>
            </a:r>
            <a:r>
              <a:rPr lang="en-GB" sz="1300" dirty="0" smtClean="0">
                <a:solidFill>
                  <a:srgbClr val="120742"/>
                </a:solidFill>
              </a:rPr>
              <a:t>.  Unsurprisingly, ‘doing something the children would really enjoy’ is  more important for families.</a:t>
            </a:r>
            <a:endParaRPr lang="en-GB" sz="1200" dirty="0">
              <a:solidFill>
                <a:srgbClr val="120742"/>
              </a:solidFill>
            </a:endParaRPr>
          </a:p>
        </p:txBody>
      </p:sp>
      <p:graphicFrame>
        <p:nvGraphicFramePr>
          <p:cNvPr id="10" name="Table Placeholder 5"/>
          <p:cNvGraphicFramePr>
            <a:graphicFrameLocks/>
          </p:cNvGraphicFramePr>
          <p:nvPr>
            <p:extLst>
              <p:ext uri="{D42A27DB-BD31-4B8C-83A1-F6EECF244321}">
                <p14:modId xmlns:p14="http://schemas.microsoft.com/office/powerpoint/2010/main" val="389823534"/>
              </p:ext>
            </p:extLst>
          </p:nvPr>
        </p:nvGraphicFramePr>
        <p:xfrm>
          <a:off x="342438" y="1548467"/>
          <a:ext cx="8306260" cy="3201262"/>
        </p:xfrm>
        <a:graphic>
          <a:graphicData uri="http://schemas.openxmlformats.org/drawingml/2006/table">
            <a:tbl>
              <a:tblPr firstRow="1" bandRow="1">
                <a:tableStyleId>{5C22544A-7EE6-4342-B048-85BDC9FD1C3A}</a:tableStyleId>
              </a:tblPr>
              <a:tblGrid>
                <a:gridCol w="368690"/>
                <a:gridCol w="3485820"/>
                <a:gridCol w="684885"/>
                <a:gridCol w="753373"/>
                <a:gridCol w="753373"/>
                <a:gridCol w="753373"/>
                <a:gridCol w="753373"/>
                <a:gridCol w="753373"/>
              </a:tblGrid>
              <a:tr h="211886">
                <a:tc gridSpan="8">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000" b="1" dirty="0" smtClean="0"/>
                        <a:t>% selecting 6/7 where 0 means wouldn’t want</a:t>
                      </a:r>
                      <a:r>
                        <a:rPr lang="en-GB" sz="1000" b="1" baseline="0" dirty="0" smtClean="0"/>
                        <a:t> at all and 7 means would definitely want</a:t>
                      </a:r>
                      <a:endParaRPr lang="en-GB" sz="1000" b="1" dirty="0" smtClean="0"/>
                    </a:p>
                  </a:txBody>
                  <a:tcPr marL="16799"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5216">
                <a:tc gridSpan="3">
                  <a:txBody>
                    <a:bodyPr/>
                    <a:lstStyle/>
                    <a:p>
                      <a:pPr algn="l"/>
                      <a:r>
                        <a:rPr lang="en-GB" sz="1000" b="1" dirty="0" smtClean="0"/>
                        <a:t>All</a:t>
                      </a:r>
                      <a:endParaRPr lang="en-GB" sz="1000" b="1" dirty="0"/>
                    </a:p>
                  </a:txBody>
                  <a:tcPr marL="16799"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dirty="0"/>
                    </a:p>
                  </a:txBody>
                  <a:tcPr marL="16799" marR="16799" marT="0" marB="0">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dirty="0"/>
                    </a:p>
                  </a:txBody>
                  <a:tcPr marL="16799" marR="16799" marT="0" marB="0"/>
                </a:tc>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24810">
                <a:tc>
                  <a:txBody>
                    <a:bodyPr/>
                    <a:lstStyle/>
                    <a:p>
                      <a:pPr algn="l">
                        <a:lnSpc>
                          <a:spcPct val="115000"/>
                        </a:lnSpc>
                        <a:spcAft>
                          <a:spcPts val="0"/>
                        </a:spcAft>
                      </a:pPr>
                      <a:r>
                        <a:rPr lang="en-GB" sz="1000" dirty="0" smtClean="0">
                          <a:effectLst/>
                          <a:latin typeface="Calibri"/>
                          <a:ea typeface="Calibri"/>
                          <a:cs typeface="Arial"/>
                        </a:rPr>
                        <a:t>18.</a:t>
                      </a:r>
                      <a:endParaRPr lang="en-GB" sz="1000" dirty="0">
                        <a:effectLst/>
                        <a:latin typeface="Calibri"/>
                        <a:ea typeface="Calibri"/>
                        <a:cs typeface="Arial"/>
                      </a:endParaRPr>
                    </a:p>
                  </a:txBody>
                  <a:tcPr marL="72000" marR="16799" marT="0" marB="0" anchor="ctr">
                    <a:lnT w="38100" cmpd="sng">
                      <a:noFill/>
                    </a:lnT>
                  </a:tcPr>
                </a:tc>
                <a:tc>
                  <a:txBody>
                    <a:bodyPr/>
                    <a:lstStyle/>
                    <a:p>
                      <a:pPr algn="l">
                        <a:lnSpc>
                          <a:spcPct val="115000"/>
                        </a:lnSpc>
                        <a:spcAft>
                          <a:spcPts val="0"/>
                        </a:spcAft>
                      </a:pPr>
                      <a:r>
                        <a:rPr lang="en-GB" sz="1000" dirty="0" smtClean="0">
                          <a:effectLst/>
                          <a:latin typeface="Calibri"/>
                          <a:ea typeface="Calibri"/>
                          <a:cs typeface="Arial"/>
                        </a:rPr>
                        <a:t>Get some sun</a:t>
                      </a:r>
                      <a:endParaRPr lang="en-GB" sz="1000" dirty="0">
                        <a:effectLst/>
                        <a:latin typeface="Calibri"/>
                        <a:ea typeface="Calibri"/>
                        <a:cs typeface="Arial"/>
                      </a:endParaRPr>
                    </a:p>
                  </a:txBody>
                  <a:tcPr marL="16799" marR="16799" marT="0" marB="0" anchor="ctr">
                    <a:lnT w="38100" cmpd="sng">
                      <a:noFill/>
                    </a:lnT>
                  </a:tcPr>
                </a:tc>
                <a:tc>
                  <a:txBody>
                    <a:bodyPr/>
                    <a:lstStyle/>
                    <a:p>
                      <a:pPr algn="ctr">
                        <a:lnSpc>
                          <a:spcPct val="115000"/>
                        </a:lnSpc>
                        <a:spcAft>
                          <a:spcPts val="0"/>
                        </a:spcAft>
                      </a:pPr>
                      <a:r>
                        <a:rPr lang="en-GB" sz="1000" dirty="0" smtClean="0">
                          <a:effectLst/>
                          <a:latin typeface="Calibri"/>
                          <a:ea typeface="Calibri"/>
                          <a:cs typeface="Arial"/>
                        </a:rPr>
                        <a:t>62%</a:t>
                      </a:r>
                      <a:endParaRPr lang="en-GB" sz="1000" dirty="0">
                        <a:effectLst/>
                        <a:latin typeface="Calibri"/>
                        <a:ea typeface="Calibri"/>
                        <a:cs typeface="Arial"/>
                      </a:endParaRPr>
                    </a:p>
                  </a:txBody>
                  <a:tcPr marL="16799" marR="16799" marT="0"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68%</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63%</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65%</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56%</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47%</a:t>
                      </a:r>
                      <a:endParaRPr lang="en-GB" sz="1000" b="0" kern="1200" dirty="0">
                        <a:solidFill>
                          <a:srgbClr val="FF0000"/>
                        </a:solidFill>
                        <a:effectLst/>
                        <a:latin typeface="Calibri"/>
                        <a:ea typeface="Calibri"/>
                        <a:cs typeface="Arial"/>
                      </a:endParaRPr>
                    </a:p>
                  </a:txBody>
                  <a:tcPr marL="72000" marR="16799" marT="0" marB="0" anchor="ctr">
                    <a:lnT w="38100" cmpd="sng">
                      <a:noFill/>
                    </a:lnT>
                  </a:tcPr>
                </a:tc>
              </a:tr>
              <a:tr h="124810">
                <a:tc>
                  <a:txBody>
                    <a:bodyPr/>
                    <a:lstStyle/>
                    <a:p>
                      <a:pPr algn="l">
                        <a:lnSpc>
                          <a:spcPct val="115000"/>
                        </a:lnSpc>
                        <a:spcAft>
                          <a:spcPts val="0"/>
                        </a:spcAft>
                      </a:pPr>
                      <a:r>
                        <a:rPr lang="en-GB" sz="1000" dirty="0" smtClean="0">
                          <a:effectLst/>
                          <a:latin typeface="Calibri"/>
                          <a:ea typeface="Calibri"/>
                          <a:cs typeface="Arial"/>
                        </a:rPr>
                        <a:t>19.</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Feel special or spoilt</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56%</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63%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39%</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20.</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Good shopping</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55%</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1" kern="1200" dirty="0" smtClean="0">
                          <a:solidFill>
                            <a:srgbClr val="00B050"/>
                          </a:solidFill>
                          <a:effectLst/>
                          <a:latin typeface="Calibri"/>
                          <a:ea typeface="Calibri"/>
                          <a:cs typeface="Arial"/>
                        </a:rPr>
                        <a:t>64%</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1" kern="1200" dirty="0" smtClean="0">
                          <a:solidFill>
                            <a:srgbClr val="00B050"/>
                          </a:solidFill>
                          <a:effectLst/>
                          <a:latin typeface="Calibri"/>
                          <a:ea typeface="Calibri"/>
                          <a:cs typeface="Arial"/>
                        </a:rPr>
                        <a:t>59%</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1" kern="1200" dirty="0" smtClean="0">
                          <a:solidFill>
                            <a:srgbClr val="00B050"/>
                          </a:solidFill>
                          <a:effectLst/>
                          <a:latin typeface="Calibri"/>
                          <a:ea typeface="Calibri"/>
                          <a:cs typeface="Arial"/>
                        </a:rPr>
                        <a:t>59%</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31%</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21.</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Revisit places of nostalgic importance to me</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55%</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48%</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22.</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Get off the beaten track</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52%</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53%</a:t>
                      </a: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46%</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23.</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Do something environmentally sustainable / green</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48%</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51%</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36%</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24.</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Visit</a:t>
                      </a:r>
                      <a:r>
                        <a:rPr lang="en-GB" sz="1000" baseline="0" dirty="0" smtClean="0">
                          <a:effectLst/>
                          <a:latin typeface="Calibri"/>
                          <a:ea typeface="Calibri"/>
                          <a:cs typeface="Arial"/>
                        </a:rPr>
                        <a:t> </a:t>
                      </a:r>
                      <a:r>
                        <a:rPr lang="en-GB" sz="1000" dirty="0" smtClean="0">
                          <a:effectLst/>
                          <a:latin typeface="Calibri"/>
                          <a:ea typeface="Calibri"/>
                          <a:cs typeface="Arial"/>
                        </a:rPr>
                        <a:t>places important to my family’s history</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48%</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42%</a:t>
                      </a:r>
                      <a:endParaRPr lang="en-GB" sz="1000" b="0" kern="1200" dirty="0">
                        <a:solidFill>
                          <a:schemeClr val="tx1"/>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25.</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Meet the locals</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48%</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1" kern="1200" dirty="0" smtClean="0">
                          <a:solidFill>
                            <a:srgbClr val="00B050"/>
                          </a:solidFill>
                          <a:effectLst/>
                          <a:latin typeface="Calibri"/>
                          <a:ea typeface="Calibri"/>
                          <a:cs typeface="Arial"/>
                        </a:rPr>
                        <a:t>50%</a:t>
                      </a:r>
                      <a:endParaRPr lang="en-GB" sz="1000" b="1" kern="1200" dirty="0">
                        <a:solidFill>
                          <a:srgbClr val="00B05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26.</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Meet and have fun with other tourists</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46%</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37%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40%</a:t>
                      </a:r>
                      <a:endParaRPr lang="en-GB" sz="1000" b="0" kern="1200" dirty="0">
                        <a:solidFill>
                          <a:schemeClr val="tx1"/>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27.</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Experience adrenalin filled adventures</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43%</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23%</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29%</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28.</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Go somewhere that provided lots of laid on entertainment      </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42%</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30%</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21%</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29.</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Do something the children would really enjoy</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41%</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1" kern="1200" dirty="0" smtClean="0">
                          <a:solidFill>
                            <a:srgbClr val="00B050"/>
                          </a:solidFill>
                          <a:effectLst/>
                          <a:latin typeface="Calibri"/>
                          <a:ea typeface="Calibri"/>
                          <a:cs typeface="Arial"/>
                        </a:rPr>
                        <a:t>73%</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39%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55%</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20%</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20%</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30.</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Party</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40%</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24%</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21%</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31.</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To participate in an active pastime or sport</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38%</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45%</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41%</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21%</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20%</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32.</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Watch a sporting event</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37%</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27%</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21%</a:t>
                      </a:r>
                      <a:endParaRPr lang="en-GB" sz="1000" b="0" kern="1200" dirty="0">
                        <a:solidFill>
                          <a:srgbClr val="FF0000"/>
                        </a:solidFill>
                        <a:effectLst/>
                        <a:latin typeface="Calibri"/>
                        <a:ea typeface="Calibri"/>
                        <a:cs typeface="Arial"/>
                      </a:endParaRPr>
                    </a:p>
                  </a:txBody>
                  <a:tcPr marL="72000" marR="16799" marT="0" marB="0" anchor="ctr"/>
                </a:tc>
              </a:tr>
              <a:tr h="124810">
                <a:tc>
                  <a:txBody>
                    <a:bodyPr/>
                    <a:lstStyle/>
                    <a:p>
                      <a:pPr algn="l">
                        <a:lnSpc>
                          <a:spcPct val="115000"/>
                        </a:lnSpc>
                        <a:spcAft>
                          <a:spcPts val="0"/>
                        </a:spcAft>
                      </a:pPr>
                      <a:r>
                        <a:rPr lang="en-GB" sz="1000" dirty="0" smtClean="0">
                          <a:effectLst/>
                          <a:latin typeface="Calibri"/>
                          <a:ea typeface="Calibri"/>
                          <a:cs typeface="Arial"/>
                        </a:rPr>
                        <a:t>33.</a:t>
                      </a:r>
                      <a:endParaRPr lang="en-GB" sz="1000" dirty="0">
                        <a:effectLst/>
                        <a:latin typeface="Calibri"/>
                        <a:ea typeface="Calibri"/>
                        <a:cs typeface="Arial"/>
                      </a:endParaRPr>
                    </a:p>
                  </a:txBody>
                  <a:tcPr marL="72000" marR="16799" marT="0" marB="0" anchor="ctr"/>
                </a:tc>
                <a:tc>
                  <a:txBody>
                    <a:bodyPr/>
                    <a:lstStyle/>
                    <a:p>
                      <a:pPr algn="l">
                        <a:lnSpc>
                          <a:spcPct val="115000"/>
                        </a:lnSpc>
                        <a:spcAft>
                          <a:spcPts val="0"/>
                        </a:spcAft>
                      </a:pPr>
                      <a:r>
                        <a:rPr lang="en-GB" sz="1000" dirty="0" smtClean="0">
                          <a:effectLst/>
                          <a:latin typeface="Calibri"/>
                          <a:ea typeface="Calibri"/>
                          <a:cs typeface="Arial"/>
                        </a:rPr>
                        <a:t>Do something useful like volunteering to help on a project</a:t>
                      </a:r>
                      <a:endParaRPr lang="en-GB" sz="1000" dirty="0">
                        <a:effectLst/>
                        <a:latin typeface="Calibri"/>
                        <a:ea typeface="Calibri"/>
                        <a:cs typeface="Arial"/>
                      </a:endParaRPr>
                    </a:p>
                  </a:txBody>
                  <a:tcPr marL="16799" marR="16799" marT="0" marB="0" anchor="ctr"/>
                </a:tc>
                <a:tc>
                  <a:txBody>
                    <a:bodyPr/>
                    <a:lstStyle/>
                    <a:p>
                      <a:pPr algn="ctr">
                        <a:lnSpc>
                          <a:spcPct val="115000"/>
                        </a:lnSpc>
                        <a:spcAft>
                          <a:spcPts val="0"/>
                        </a:spcAft>
                      </a:pPr>
                      <a:r>
                        <a:rPr lang="en-GB" sz="1000" dirty="0" smtClean="0">
                          <a:effectLst/>
                          <a:latin typeface="Calibri"/>
                          <a:ea typeface="Calibri"/>
                          <a:cs typeface="Arial"/>
                        </a:rPr>
                        <a:t>36%</a:t>
                      </a:r>
                      <a:endParaRPr lang="en-GB" sz="1000" dirty="0">
                        <a:effectLst/>
                        <a:latin typeface="Calibri"/>
                        <a:ea typeface="Calibri"/>
                        <a:cs typeface="Arial"/>
                      </a:endParaRPr>
                    </a:p>
                  </a:txBody>
                  <a:tcPr marL="16799"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39%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chemeClr val="tx1"/>
                          </a:solidFill>
                          <a:effectLst/>
                          <a:latin typeface="Calibri"/>
                          <a:ea typeface="Calibri"/>
                          <a:cs typeface="Arial"/>
                        </a:rPr>
                        <a:t>40%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23%</a:t>
                      </a:r>
                      <a:endParaRPr lang="en-GB" sz="10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fontAlgn="b" latinLnBrk="0" hangingPunct="1">
                        <a:lnSpc>
                          <a:spcPct val="115000"/>
                        </a:lnSpc>
                        <a:spcAft>
                          <a:spcPts val="0"/>
                        </a:spcAft>
                      </a:pPr>
                      <a:r>
                        <a:rPr lang="en-GB" sz="1000" b="0" kern="1200" dirty="0" smtClean="0">
                          <a:solidFill>
                            <a:srgbClr val="FF0000"/>
                          </a:solidFill>
                          <a:effectLst/>
                          <a:latin typeface="Calibri"/>
                          <a:ea typeface="Calibri"/>
                          <a:cs typeface="Arial"/>
                        </a:rPr>
                        <a:t>22%</a:t>
                      </a:r>
                      <a:endParaRPr lang="en-GB" sz="1000" b="0" kern="1200" dirty="0">
                        <a:solidFill>
                          <a:srgbClr val="FF0000"/>
                        </a:solidFill>
                        <a:effectLst/>
                        <a:latin typeface="Calibri"/>
                        <a:ea typeface="Calibri"/>
                        <a:cs typeface="Arial"/>
                      </a:endParaRPr>
                    </a:p>
                  </a:txBody>
                  <a:tcPr marL="72000" marR="16799" marT="0" marB="0" anchor="ctr"/>
                </a:tc>
              </a:tr>
            </a:tbl>
          </a:graphicData>
        </a:graphic>
      </p:graphicFrame>
    </p:spTree>
    <p:extLst>
      <p:ext uri="{BB962C8B-B14F-4D97-AF65-F5344CB8AC3E}">
        <p14:creationId xmlns:p14="http://schemas.microsoft.com/office/powerpoint/2010/main" val="3750485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872066"/>
            <a:ext cx="8368384" cy="810155"/>
          </a:xfrm>
        </p:spPr>
        <p:txBody>
          <a:bodyPr/>
          <a:lstStyle/>
          <a:p>
            <a:pPr>
              <a:lnSpc>
                <a:spcPts val="2600"/>
              </a:lnSpc>
            </a:pPr>
            <a:r>
              <a:rPr lang="en-GB" sz="2200" dirty="0" smtClean="0">
                <a:solidFill>
                  <a:srgbClr val="C00000"/>
                </a:solidFill>
              </a:rPr>
              <a:t>Types of holiday taken in the past 3-5 years</a:t>
            </a:r>
            <a:endParaRPr lang="en-GB" sz="2200" dirty="0"/>
          </a:p>
        </p:txBody>
      </p:sp>
      <p:graphicFrame>
        <p:nvGraphicFramePr>
          <p:cNvPr id="18" name="Chart 17"/>
          <p:cNvGraphicFramePr/>
          <p:nvPr>
            <p:extLst>
              <p:ext uri="{D42A27DB-BD31-4B8C-83A1-F6EECF244321}">
                <p14:modId xmlns:p14="http://schemas.microsoft.com/office/powerpoint/2010/main" val="1342732068"/>
              </p:ext>
            </p:extLst>
          </p:nvPr>
        </p:nvGraphicFramePr>
        <p:xfrm>
          <a:off x="342438" y="1564389"/>
          <a:ext cx="4212496" cy="3026983"/>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285286" y="1325657"/>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21" name="Text Placeholder 5"/>
          <p:cNvSpPr txBox="1">
            <a:spLocks/>
          </p:cNvSpPr>
          <p:nvPr/>
        </p:nvSpPr>
        <p:spPr>
          <a:xfrm>
            <a:off x="342438" y="4891750"/>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‘Beach holidays’ are the most popular holiday type taken in the last 3-5 years amongst </a:t>
            </a:r>
            <a:r>
              <a:rPr lang="en-GB" sz="1300" dirty="0">
                <a:solidFill>
                  <a:srgbClr val="120742"/>
                </a:solidFill>
              </a:rPr>
              <a:t>f</a:t>
            </a:r>
            <a:r>
              <a:rPr lang="en-GB" sz="1300" dirty="0" smtClean="0">
                <a:solidFill>
                  <a:srgbClr val="120742"/>
                </a:solidFill>
              </a:rPr>
              <a:t>amilies and people aged 50 and under.  For those aged over 50, a ‘holiday to visit friends/relatives’ is the most  popular type of holiday.</a:t>
            </a:r>
            <a:endParaRPr lang="en-GB" sz="1300" dirty="0">
              <a:solidFill>
                <a:srgbClr val="120742"/>
              </a:solidFill>
            </a:endParaRPr>
          </a:p>
        </p:txBody>
      </p:sp>
      <p:graphicFrame>
        <p:nvGraphicFramePr>
          <p:cNvPr id="10" name="Picture Placeholder 4"/>
          <p:cNvGraphicFramePr>
            <a:graphicFrameLocks/>
          </p:cNvGraphicFramePr>
          <p:nvPr>
            <p:extLst>
              <p:ext uri="{D42A27DB-BD31-4B8C-83A1-F6EECF244321}">
                <p14:modId xmlns:p14="http://schemas.microsoft.com/office/powerpoint/2010/main" val="636002394"/>
              </p:ext>
            </p:extLst>
          </p:nvPr>
        </p:nvGraphicFramePr>
        <p:xfrm>
          <a:off x="4641665" y="1410225"/>
          <a:ext cx="3872155" cy="3187846"/>
        </p:xfrm>
        <a:graphic>
          <a:graphicData uri="http://schemas.openxmlformats.org/drawingml/2006/table">
            <a:tbl>
              <a:tblPr firstRow="1" bandRow="1">
                <a:tableStyleId>{5C22544A-7EE6-4342-B048-85BDC9FD1C3A}</a:tableStyleId>
              </a:tblPr>
              <a:tblGrid>
                <a:gridCol w="774431"/>
                <a:gridCol w="774431"/>
                <a:gridCol w="774431"/>
                <a:gridCol w="774431"/>
                <a:gridCol w="774431"/>
              </a:tblGrid>
              <a:tr h="155765">
                <a:tc gridSpan="5">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5765">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5355">
                <a:tc>
                  <a:txBody>
                    <a:bodyPr/>
                    <a:lstStyle/>
                    <a:p>
                      <a:pPr algn="ctr">
                        <a:lnSpc>
                          <a:spcPct val="115000"/>
                        </a:lnSpc>
                        <a:spcAft>
                          <a:spcPts val="0"/>
                        </a:spcAft>
                      </a:pPr>
                      <a:r>
                        <a:rPr lang="en-GB" sz="850" b="1" dirty="0" smtClean="0">
                          <a:solidFill>
                            <a:srgbClr val="00B050"/>
                          </a:solidFill>
                          <a:effectLst/>
                          <a:latin typeface="Calibri"/>
                          <a:ea typeface="Calibri"/>
                          <a:cs typeface="Arial"/>
                        </a:rPr>
                        <a:t>84%</a:t>
                      </a:r>
                      <a:endParaRPr lang="en-GB" sz="850" b="1" dirty="0">
                        <a:solidFill>
                          <a:srgbClr val="00B050"/>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50" b="1" dirty="0" smtClean="0">
                          <a:solidFill>
                            <a:srgbClr val="00B050"/>
                          </a:solidFill>
                          <a:effectLst/>
                          <a:latin typeface="Calibri"/>
                          <a:ea typeface="Calibri"/>
                          <a:cs typeface="Arial"/>
                        </a:rPr>
                        <a:t>80%</a:t>
                      </a:r>
                      <a:endParaRPr lang="en-GB" sz="850" b="1" dirty="0">
                        <a:solidFill>
                          <a:srgbClr val="00B050"/>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50" b="1" dirty="0" smtClean="0">
                          <a:solidFill>
                            <a:srgbClr val="00B050"/>
                          </a:solidFill>
                          <a:effectLst/>
                          <a:latin typeface="Calibri"/>
                          <a:ea typeface="Calibri"/>
                          <a:cs typeface="Arial"/>
                        </a:rPr>
                        <a:t>81%</a:t>
                      </a:r>
                      <a:endParaRPr lang="en-GB" sz="850" b="1" dirty="0">
                        <a:solidFill>
                          <a:srgbClr val="00B050"/>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50" dirty="0" smtClean="0">
                          <a:effectLst/>
                          <a:latin typeface="Calibri"/>
                          <a:ea typeface="Calibri"/>
                          <a:cs typeface="Arial"/>
                        </a:rPr>
                        <a:t>64%</a:t>
                      </a:r>
                      <a:endParaRPr lang="en-GB" sz="850" dirty="0">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50" dirty="0" smtClean="0">
                          <a:effectLst/>
                          <a:latin typeface="Calibri"/>
                          <a:ea typeface="Calibri"/>
                          <a:cs typeface="Arial"/>
                        </a:rPr>
                        <a:t>52%</a:t>
                      </a:r>
                      <a:endParaRPr lang="en-GB" sz="850" dirty="0">
                        <a:effectLst/>
                        <a:latin typeface="Calibri"/>
                        <a:ea typeface="Calibri"/>
                        <a:cs typeface="Arial"/>
                      </a:endParaRPr>
                    </a:p>
                  </a:txBody>
                  <a:tcPr marL="72000" marR="16799" marT="0" marB="0" anchor="ctr">
                    <a:lnT w="38100" cmpd="sng">
                      <a:noFill/>
                    </a:lnT>
                  </a:tcPr>
                </a:tc>
              </a:tr>
              <a:tr h="155355">
                <a:tc>
                  <a:txBody>
                    <a:bodyPr/>
                    <a:lstStyle/>
                    <a:p>
                      <a:pPr algn="ctr">
                        <a:lnSpc>
                          <a:spcPct val="115000"/>
                        </a:lnSpc>
                        <a:spcAft>
                          <a:spcPts val="0"/>
                        </a:spcAft>
                      </a:pPr>
                      <a:r>
                        <a:rPr lang="en-GB" sz="850" dirty="0" smtClean="0">
                          <a:effectLst/>
                          <a:latin typeface="Calibri"/>
                          <a:ea typeface="Calibri"/>
                          <a:cs typeface="Arial"/>
                        </a:rPr>
                        <a:t>79%</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dirty="0" smtClean="0">
                          <a:effectLst/>
                          <a:latin typeface="Calibri"/>
                          <a:ea typeface="Calibri"/>
                          <a:cs typeface="Arial"/>
                        </a:rPr>
                        <a:t>77%</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dirty="0" smtClean="0">
                          <a:effectLst/>
                          <a:latin typeface="Calibri"/>
                          <a:ea typeface="Calibri"/>
                          <a:cs typeface="Arial"/>
                        </a:rPr>
                        <a:t>77%</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dirty="0" smtClean="0">
                          <a:effectLst/>
                          <a:latin typeface="Calibri"/>
                          <a:ea typeface="Calibri"/>
                          <a:cs typeface="Arial"/>
                        </a:rPr>
                        <a:t>67%</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dirty="0" smtClean="0">
                          <a:effectLst/>
                          <a:latin typeface="Calibri"/>
                          <a:ea typeface="Calibri"/>
                          <a:cs typeface="Arial"/>
                        </a:rPr>
                        <a:t>67%</a:t>
                      </a:r>
                      <a:endParaRPr lang="en-GB" sz="850" dirty="0">
                        <a:effectLst/>
                        <a:latin typeface="Calibri"/>
                        <a:ea typeface="Calibri"/>
                        <a:cs typeface="Arial"/>
                      </a:endParaRPr>
                    </a:p>
                  </a:txBody>
                  <a:tcPr marL="72000" marR="16799" marT="0" marB="0" anchor="ctr"/>
                </a:tc>
              </a:tr>
              <a:tr h="155355">
                <a:tc>
                  <a:txBody>
                    <a:bodyPr/>
                    <a:lstStyle/>
                    <a:p>
                      <a:pPr algn="ctr">
                        <a:lnSpc>
                          <a:spcPct val="115000"/>
                        </a:lnSpc>
                        <a:spcAft>
                          <a:spcPts val="0"/>
                        </a:spcAft>
                      </a:pPr>
                      <a:r>
                        <a:rPr lang="en-GB" sz="850" dirty="0" smtClean="0">
                          <a:effectLst/>
                          <a:latin typeface="Calibri"/>
                          <a:ea typeface="Calibri"/>
                          <a:cs typeface="Arial"/>
                        </a:rPr>
                        <a:t>74%</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dirty="0" smtClean="0">
                          <a:effectLst/>
                          <a:latin typeface="Calibri"/>
                          <a:ea typeface="Calibri"/>
                          <a:cs typeface="Arial"/>
                        </a:rPr>
                        <a:t>76%</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dirty="0" smtClean="0">
                          <a:effectLst/>
                          <a:latin typeface="Calibri"/>
                          <a:ea typeface="Calibri"/>
                          <a:cs typeface="Arial"/>
                        </a:rPr>
                        <a:t>68%</a:t>
                      </a:r>
                      <a:endParaRPr lang="en-GB" sz="850" dirty="0">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b="1" dirty="0" smtClean="0">
                          <a:solidFill>
                            <a:srgbClr val="00B050"/>
                          </a:solidFill>
                          <a:effectLst/>
                          <a:latin typeface="Calibri"/>
                          <a:ea typeface="Calibri"/>
                          <a:cs typeface="Arial"/>
                        </a:rPr>
                        <a:t>69%</a:t>
                      </a:r>
                      <a:endParaRPr lang="en-GB" sz="850" b="1" dirty="0">
                        <a:solidFill>
                          <a:srgbClr val="00B050"/>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50" b="1" dirty="0" smtClean="0">
                          <a:solidFill>
                            <a:srgbClr val="00B050"/>
                          </a:solidFill>
                          <a:effectLst/>
                          <a:latin typeface="Calibri"/>
                          <a:ea typeface="Calibri"/>
                          <a:cs typeface="Arial"/>
                        </a:rPr>
                        <a:t>75%</a:t>
                      </a:r>
                      <a:endParaRPr lang="en-GB" sz="850" b="1" dirty="0">
                        <a:solidFill>
                          <a:srgbClr val="00B05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78%</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70%</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72%</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63%</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65%</a:t>
                      </a:r>
                      <a:endParaRPr lang="en-GB" sz="850" kern="1200" dirty="0">
                        <a:solidFill>
                          <a:schemeClr val="dk1"/>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75%</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72%</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70%</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55%</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65%</a:t>
                      </a:r>
                      <a:endParaRPr lang="en-GB" sz="850" kern="1200" dirty="0">
                        <a:solidFill>
                          <a:schemeClr val="dk1"/>
                        </a:solidFill>
                        <a:effectLst/>
                        <a:latin typeface="Calibri"/>
                        <a:ea typeface="Calibri"/>
                        <a:cs typeface="Arial"/>
                      </a:endParaRPr>
                    </a:p>
                  </a:txBody>
                  <a:tcPr marL="72000" marR="16799" marT="0" marB="0" anchor="ctr"/>
                </a:tc>
              </a:tr>
              <a:tr h="172617">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69%</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64%</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64%</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48%</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46%</a:t>
                      </a:r>
                      <a:endParaRPr lang="en-GB" sz="850" kern="1200" dirty="0">
                        <a:solidFill>
                          <a:srgbClr val="FF0000"/>
                        </a:solidFill>
                        <a:effectLst/>
                        <a:latin typeface="Calibri"/>
                        <a:ea typeface="Calibri"/>
                        <a:cs typeface="Arial"/>
                      </a:endParaRPr>
                    </a:p>
                  </a:txBody>
                  <a:tcPr marL="72000" marR="16799" marT="0" marB="0" anchor="ctr"/>
                </a:tc>
              </a:tr>
              <a:tr h="172617">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67%</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59%</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tx1"/>
                          </a:solidFill>
                          <a:effectLst/>
                          <a:latin typeface="Calibri"/>
                          <a:ea typeface="Calibri"/>
                          <a:cs typeface="Arial"/>
                        </a:rPr>
                        <a:t>63%</a:t>
                      </a:r>
                      <a:endParaRPr lang="en-GB" sz="85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54%</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45%</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67%</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64%</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60%</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50%</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50%</a:t>
                      </a:r>
                      <a:endParaRPr lang="en-GB" sz="850" kern="1200" dirty="0">
                        <a:solidFill>
                          <a:srgbClr val="FF0000"/>
                        </a:solidFill>
                        <a:effectLst/>
                        <a:latin typeface="Calibri"/>
                        <a:ea typeface="Calibri"/>
                        <a:cs typeface="Arial"/>
                      </a:endParaRPr>
                    </a:p>
                  </a:txBody>
                  <a:tcPr marL="72000" marR="16799" marT="0" marB="0" anchor="ctr"/>
                </a:tc>
              </a:tr>
              <a:tr h="144131">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67%</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60%</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60%</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43%</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27%</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63%</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61%</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tx1"/>
                          </a:solidFill>
                          <a:effectLst/>
                          <a:latin typeface="Calibri"/>
                          <a:ea typeface="Calibri"/>
                          <a:cs typeface="Arial"/>
                        </a:rPr>
                        <a:t>59%</a:t>
                      </a:r>
                      <a:endParaRPr lang="en-GB" sz="85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35%</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38%</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58%</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59%</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52%</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26%</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21%</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54%</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50%</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45%</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28%</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37%</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52%</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51%</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44%</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22%</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18%</a:t>
                      </a:r>
                      <a:endParaRPr lang="en-GB" sz="850" kern="1200" dirty="0">
                        <a:solidFill>
                          <a:srgbClr val="FF0000"/>
                        </a:solidFill>
                        <a:effectLst/>
                        <a:latin typeface="Calibri"/>
                        <a:ea typeface="Calibri"/>
                        <a:cs typeface="Arial"/>
                      </a:endParaRPr>
                    </a:p>
                  </a:txBody>
                  <a:tcPr marL="72000" marR="16799" marT="0" marB="0" anchor="ctr"/>
                </a:tc>
              </a:tr>
              <a:tr h="172617">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48%</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45%</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44%</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22%</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22%</a:t>
                      </a:r>
                      <a:endParaRPr lang="en-GB" sz="850" kern="1200" dirty="0">
                        <a:solidFill>
                          <a:srgbClr val="FF0000"/>
                        </a:solidFill>
                        <a:effectLst/>
                        <a:latin typeface="Calibri"/>
                        <a:ea typeface="Calibri"/>
                        <a:cs typeface="Arial"/>
                      </a:endParaRPr>
                    </a:p>
                  </a:txBody>
                  <a:tcPr marL="72000" marR="16799" marT="0" marB="0" anchor="ctr"/>
                </a:tc>
              </a:tr>
              <a:tr h="172617">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46%</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48%</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38%</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20%</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17%</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45%</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44%</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39%</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20%</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26%</a:t>
                      </a:r>
                      <a:endParaRPr lang="en-GB" sz="850" kern="1200" dirty="0">
                        <a:solidFill>
                          <a:srgbClr val="FF0000"/>
                        </a:solidFill>
                        <a:effectLst/>
                        <a:latin typeface="Calibri"/>
                        <a:ea typeface="Calibri"/>
                        <a:cs typeface="Arial"/>
                      </a:endParaRPr>
                    </a:p>
                  </a:txBody>
                  <a:tcPr marL="72000" marR="16799" marT="0" marB="0" anchor="ctr"/>
                </a:tc>
              </a:tr>
              <a:tr h="155355">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46%</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43%</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39%</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17%</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20%</a:t>
                      </a:r>
                      <a:endParaRPr lang="en-GB" sz="850" kern="1200" dirty="0">
                        <a:solidFill>
                          <a:srgbClr val="FF0000"/>
                        </a:solidFill>
                        <a:effectLst/>
                        <a:latin typeface="Calibri"/>
                        <a:ea typeface="Calibri"/>
                        <a:cs typeface="Arial"/>
                      </a:endParaRPr>
                    </a:p>
                  </a:txBody>
                  <a:tcPr marL="72000" marR="16799" marT="0" marB="0" anchor="ctr"/>
                </a:tc>
              </a:tr>
              <a:tr h="172617">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45%</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00B050"/>
                          </a:solidFill>
                          <a:effectLst/>
                          <a:latin typeface="Calibri"/>
                          <a:ea typeface="Calibri"/>
                          <a:cs typeface="Arial"/>
                        </a:rPr>
                        <a:t>42%</a:t>
                      </a:r>
                      <a:endParaRPr lang="en-GB" sz="85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chemeClr val="dk1"/>
                          </a:solidFill>
                          <a:effectLst/>
                          <a:latin typeface="Calibri"/>
                          <a:ea typeface="Calibri"/>
                          <a:cs typeface="Arial"/>
                        </a:rPr>
                        <a:t>37%</a:t>
                      </a:r>
                      <a:endParaRPr lang="en-GB" sz="85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14%</a:t>
                      </a:r>
                      <a:endParaRPr lang="en-GB" sz="85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50" kern="1200" dirty="0" smtClean="0">
                          <a:solidFill>
                            <a:srgbClr val="FF0000"/>
                          </a:solidFill>
                          <a:effectLst/>
                          <a:latin typeface="Calibri"/>
                          <a:ea typeface="Calibri"/>
                          <a:cs typeface="Arial"/>
                        </a:rPr>
                        <a:t>17%</a:t>
                      </a:r>
                      <a:endParaRPr lang="en-GB" sz="850" kern="1200" dirty="0">
                        <a:solidFill>
                          <a:srgbClr val="FF0000"/>
                        </a:solidFill>
                        <a:effectLst/>
                        <a:latin typeface="Calibri"/>
                        <a:ea typeface="Calibri"/>
                        <a:cs typeface="Arial"/>
                      </a:endParaRPr>
                    </a:p>
                  </a:txBody>
                  <a:tcPr marL="72000" marR="16799" marT="0" marB="0" anchor="ctr"/>
                </a:tc>
              </a:tr>
            </a:tbl>
          </a:graphicData>
        </a:graphic>
      </p:graphicFrame>
      <p:cxnSp>
        <p:nvCxnSpPr>
          <p:cNvPr id="9" name="Straight Connector 8"/>
          <p:cNvCxnSpPr/>
          <p:nvPr/>
        </p:nvCxnSpPr>
        <p:spPr>
          <a:xfrm>
            <a:off x="518984" y="2174791"/>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8984" y="264379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9273" y="3154292"/>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529274" y="3612292"/>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11335" y="4112282"/>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5141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46" y="872066"/>
            <a:ext cx="8350967" cy="810155"/>
          </a:xfrm>
        </p:spPr>
        <p:txBody>
          <a:bodyPr/>
          <a:lstStyle/>
          <a:p>
            <a:pPr>
              <a:lnSpc>
                <a:spcPts val="2400"/>
              </a:lnSpc>
            </a:pPr>
            <a:r>
              <a:rPr lang="en-GB" sz="2200" dirty="0" smtClean="0">
                <a:solidFill>
                  <a:srgbClr val="C00000"/>
                </a:solidFill>
              </a:rPr>
              <a:t>Favourite type of holiday destination in past 3-5 years</a:t>
            </a:r>
            <a:endParaRPr lang="en-GB" sz="2200" dirty="0"/>
          </a:p>
        </p:txBody>
      </p:sp>
      <p:graphicFrame>
        <p:nvGraphicFramePr>
          <p:cNvPr id="5" name="Picture Placeholder 4"/>
          <p:cNvGraphicFramePr>
            <a:graphicFrameLocks noGrp="1"/>
          </p:cNvGraphicFramePr>
          <p:nvPr>
            <p:ph type="pic" sz="quarter" idx="4294967295"/>
            <p:extLst>
              <p:ext uri="{D42A27DB-BD31-4B8C-83A1-F6EECF244321}">
                <p14:modId xmlns:p14="http://schemas.microsoft.com/office/powerpoint/2010/main" val="2468236331"/>
              </p:ext>
            </p:extLst>
          </p:nvPr>
        </p:nvGraphicFramePr>
        <p:xfrm>
          <a:off x="4641668" y="1558673"/>
          <a:ext cx="3943530" cy="2969778"/>
        </p:xfrm>
        <a:graphic>
          <a:graphicData uri="http://schemas.openxmlformats.org/drawingml/2006/table">
            <a:tbl>
              <a:tblPr firstRow="1" bandRow="1">
                <a:tableStyleId>{5C22544A-7EE6-4342-B048-85BDC9FD1C3A}</a:tableStyleId>
              </a:tblPr>
              <a:tblGrid>
                <a:gridCol w="788706"/>
                <a:gridCol w="788706"/>
                <a:gridCol w="788706"/>
                <a:gridCol w="788706"/>
                <a:gridCol w="788706"/>
              </a:tblGrid>
              <a:tr h="180124">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0124">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60953">
                <a:tc>
                  <a:txBody>
                    <a:bodyPr/>
                    <a:lstStyle/>
                    <a:p>
                      <a:pPr algn="ctr" fontAlgn="b"/>
                      <a:r>
                        <a:rPr lang="en-GB" sz="1100" b="0" i="0" u="none" strike="noStrike" dirty="0" smtClean="0">
                          <a:solidFill>
                            <a:srgbClr val="000000"/>
                          </a:solidFill>
                          <a:effectLst/>
                          <a:latin typeface="Calibri"/>
                        </a:rPr>
                        <a:t>41%</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43%</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40%</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31%</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36%</a:t>
                      </a:r>
                      <a:endParaRPr lang="en-GB" sz="1100" b="0" i="0" u="none" strike="noStrike" dirty="0">
                        <a:solidFill>
                          <a:srgbClr val="000000"/>
                        </a:solidFill>
                        <a:effectLst/>
                        <a:latin typeface="Calibri"/>
                      </a:endParaRPr>
                    </a:p>
                  </a:txBody>
                  <a:tcPr marL="9525" marR="9525" marT="9525" marB="0" anchor="b">
                    <a:lnT w="38100" cmpd="sng">
                      <a:noFill/>
                    </a:lnT>
                  </a:tcPr>
                </a:tc>
              </a:tr>
              <a:tr h="260953">
                <a:tc>
                  <a:txBody>
                    <a:bodyPr/>
                    <a:lstStyle/>
                    <a:p>
                      <a:pPr algn="ctr" fontAlgn="b"/>
                      <a:r>
                        <a:rPr lang="en-GB" sz="1100" b="0" i="0" u="none" strike="noStrike" dirty="0" smtClean="0">
                          <a:solidFill>
                            <a:srgbClr val="000000"/>
                          </a:solidFill>
                          <a:effectLst/>
                          <a:latin typeface="Calibri"/>
                        </a:rPr>
                        <a:t>28%</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13%</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12%</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9%</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8%</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14%</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6%</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a:t>
                      </a:r>
                      <a:endParaRPr lang="en-GB" sz="1100" b="0" i="0" u="none" strike="noStrike" dirty="0">
                        <a:solidFill>
                          <a:srgbClr val="000000"/>
                        </a:solidFill>
                        <a:effectLst/>
                        <a:latin typeface="Calibri"/>
                      </a:endParaRPr>
                    </a:p>
                  </a:txBody>
                  <a:tcPr marL="9525" marR="9525" marT="9525" marB="0" anchor="b"/>
                </a:tc>
              </a:tr>
              <a:tr h="260953">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a:t>
                      </a:r>
                      <a:endParaRPr lang="en-GB" sz="1100" b="0" i="0" u="none" strike="noStrike" dirty="0">
                        <a:solidFill>
                          <a:srgbClr val="000000"/>
                        </a:solidFill>
                        <a:effectLst/>
                        <a:latin typeface="Calibri"/>
                      </a:endParaRPr>
                    </a:p>
                  </a:txBody>
                  <a:tcPr marL="9525" marR="9525" marT="9525" marB="0" anchor="b"/>
                </a:tc>
              </a:tr>
            </a:tbl>
          </a:graphicData>
        </a:graphic>
      </p:graphicFrame>
      <p:graphicFrame>
        <p:nvGraphicFramePr>
          <p:cNvPr id="12" name="Chart 11"/>
          <p:cNvGraphicFramePr/>
          <p:nvPr>
            <p:extLst>
              <p:ext uri="{D42A27DB-BD31-4B8C-83A1-F6EECF244321}">
                <p14:modId xmlns:p14="http://schemas.microsoft.com/office/powerpoint/2010/main" val="2483557212"/>
              </p:ext>
            </p:extLst>
          </p:nvPr>
        </p:nvGraphicFramePr>
        <p:xfrm>
          <a:off x="322144" y="1733402"/>
          <a:ext cx="4094735" cy="295221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85286" y="1517957"/>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15" name="Text Placeholder 5"/>
          <p:cNvSpPr txBox="1">
            <a:spLocks/>
          </p:cNvSpPr>
          <p:nvPr/>
        </p:nvSpPr>
        <p:spPr>
          <a:xfrm>
            <a:off x="342438" y="49251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Despite the prevalence of beach holidays,  ‘Cities’ were regarded as the favourite type of holiday destination for all life-stages.  That said, there is some variation.  Families are the group most likely to favour beach/seaside resorts (28% citing them as their favourite), 65+ year olds least likely to (13% citing this).    65+ year olds are  the life-stage most likely to cite ‘mountain areas’ and ‘cruise’.</a:t>
            </a:r>
            <a:endParaRPr lang="en-GB" sz="1200" dirty="0">
              <a:solidFill>
                <a:srgbClr val="120742"/>
              </a:solidFill>
            </a:endParaRPr>
          </a:p>
        </p:txBody>
      </p:sp>
      <p:cxnSp>
        <p:nvCxnSpPr>
          <p:cNvPr id="6" name="Straight Connector 5"/>
          <p:cNvCxnSpPr/>
          <p:nvPr/>
        </p:nvCxnSpPr>
        <p:spPr>
          <a:xfrm>
            <a:off x="1013254" y="2710249"/>
            <a:ext cx="7974227"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023845" y="3496962"/>
            <a:ext cx="7974227"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85282" y="4685612"/>
            <a:ext cx="7075976" cy="230832"/>
          </a:xfrm>
          <a:prstGeom prst="rect">
            <a:avLst/>
          </a:prstGeom>
          <a:noFill/>
        </p:spPr>
        <p:txBody>
          <a:bodyPr wrap="none" rtlCol="0">
            <a:spAutoFit/>
          </a:bodyPr>
          <a:lstStyle/>
          <a:p>
            <a:r>
              <a:rPr lang="en-GB" sz="900" dirty="0" smtClean="0">
                <a:solidFill>
                  <a:srgbClr val="120742"/>
                </a:solidFill>
              </a:rPr>
              <a:t>N.B.  This question was ‘single choice’ meaning there is less opportunity for deviation by life-stage.  Results are therefore presented as percentages.</a:t>
            </a:r>
            <a:endParaRPr lang="en-GB" sz="900" dirty="0">
              <a:solidFill>
                <a:srgbClr val="120742"/>
              </a:solidFill>
            </a:endParaRPr>
          </a:p>
        </p:txBody>
      </p:sp>
    </p:spTree>
    <p:extLst>
      <p:ext uri="{BB962C8B-B14F-4D97-AF65-F5344CB8AC3E}">
        <p14:creationId xmlns:p14="http://schemas.microsoft.com/office/powerpoint/2010/main" val="138392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872066"/>
            <a:ext cx="8368384" cy="810155"/>
          </a:xfrm>
        </p:spPr>
        <p:txBody>
          <a:bodyPr/>
          <a:lstStyle/>
          <a:p>
            <a:pPr>
              <a:lnSpc>
                <a:spcPts val="2400"/>
              </a:lnSpc>
            </a:pPr>
            <a:r>
              <a:rPr lang="en-GB" sz="2200" dirty="0" smtClean="0">
                <a:solidFill>
                  <a:srgbClr val="C00000"/>
                </a:solidFill>
              </a:rPr>
              <a:t>Activities taken part in on a general holiday in past 3-5 years/ 1</a:t>
            </a:r>
            <a:endParaRPr lang="en-GB" sz="2200" dirty="0"/>
          </a:p>
        </p:txBody>
      </p:sp>
      <p:graphicFrame>
        <p:nvGraphicFramePr>
          <p:cNvPr id="14" name="Chart 13"/>
          <p:cNvGraphicFramePr/>
          <p:nvPr>
            <p:extLst>
              <p:ext uri="{D42A27DB-BD31-4B8C-83A1-F6EECF244321}">
                <p14:modId xmlns:p14="http://schemas.microsoft.com/office/powerpoint/2010/main" val="3901687051"/>
              </p:ext>
            </p:extLst>
          </p:nvPr>
        </p:nvGraphicFramePr>
        <p:xfrm>
          <a:off x="322144" y="1773228"/>
          <a:ext cx="4094735" cy="2953384"/>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p:cNvSpPr txBox="1"/>
          <p:nvPr/>
        </p:nvSpPr>
        <p:spPr>
          <a:xfrm>
            <a:off x="285286" y="1517957"/>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5" name="TextBox 4"/>
          <p:cNvSpPr txBox="1"/>
          <p:nvPr/>
        </p:nvSpPr>
        <p:spPr>
          <a:xfrm>
            <a:off x="2353733" y="1691066"/>
            <a:ext cx="978153" cy="230832"/>
          </a:xfrm>
          <a:prstGeom prst="rect">
            <a:avLst/>
          </a:prstGeom>
          <a:noFill/>
        </p:spPr>
        <p:txBody>
          <a:bodyPr wrap="none" rtlCol="0">
            <a:spAutoFit/>
          </a:bodyPr>
          <a:lstStyle/>
          <a:p>
            <a:r>
              <a:rPr lang="en-GB" sz="900" b="1" dirty="0" smtClean="0">
                <a:solidFill>
                  <a:srgbClr val="120742"/>
                </a:solidFill>
              </a:rPr>
              <a:t>Top 20 Activities</a:t>
            </a:r>
            <a:endParaRPr lang="en-GB" sz="900" b="1" dirty="0">
              <a:solidFill>
                <a:srgbClr val="120742"/>
              </a:solidFill>
            </a:endParaRPr>
          </a:p>
        </p:txBody>
      </p:sp>
      <p:sp>
        <p:nvSpPr>
          <p:cNvPr id="12" name="Text Placeholder 5"/>
          <p:cNvSpPr txBox="1">
            <a:spLocks/>
          </p:cNvSpPr>
          <p:nvPr/>
        </p:nvSpPr>
        <p:spPr>
          <a:xfrm>
            <a:off x="342438" y="5016339"/>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200" dirty="0">
              <a:solidFill>
                <a:srgbClr val="120742"/>
              </a:solidFill>
            </a:endParaRPr>
          </a:p>
        </p:txBody>
      </p:sp>
      <p:graphicFrame>
        <p:nvGraphicFramePr>
          <p:cNvPr id="13" name="Picture Placeholder 4"/>
          <p:cNvGraphicFramePr>
            <a:graphicFrameLocks/>
          </p:cNvGraphicFramePr>
          <p:nvPr>
            <p:extLst>
              <p:ext uri="{D42A27DB-BD31-4B8C-83A1-F6EECF244321}">
                <p14:modId xmlns:p14="http://schemas.microsoft.com/office/powerpoint/2010/main" val="4130710997"/>
              </p:ext>
            </p:extLst>
          </p:nvPr>
        </p:nvGraphicFramePr>
        <p:xfrm>
          <a:off x="4641668" y="1560017"/>
          <a:ext cx="4125760" cy="3168906"/>
        </p:xfrm>
        <a:graphic>
          <a:graphicData uri="http://schemas.openxmlformats.org/drawingml/2006/table">
            <a:tbl>
              <a:tblPr firstRow="1" bandRow="1">
                <a:tableStyleId>{5C22544A-7EE6-4342-B048-85BDC9FD1C3A}</a:tableStyleId>
              </a:tblPr>
              <a:tblGrid>
                <a:gridCol w="825152"/>
                <a:gridCol w="825152"/>
                <a:gridCol w="825152"/>
                <a:gridCol w="825152"/>
                <a:gridCol w="825152"/>
              </a:tblGrid>
              <a:tr h="151772">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1772">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39630">
                <a:tc>
                  <a:txBody>
                    <a:bodyPr/>
                    <a:lstStyle/>
                    <a:p>
                      <a:pPr algn="ctr">
                        <a:lnSpc>
                          <a:spcPct val="115000"/>
                        </a:lnSpc>
                        <a:spcAft>
                          <a:spcPts val="0"/>
                        </a:spcAft>
                      </a:pPr>
                      <a:r>
                        <a:rPr lang="en-GB" sz="800" b="0" dirty="0" smtClean="0">
                          <a:solidFill>
                            <a:schemeClr val="tx1"/>
                          </a:solidFill>
                          <a:effectLst/>
                          <a:latin typeface="Calibri"/>
                          <a:ea typeface="Calibri"/>
                          <a:cs typeface="Arial"/>
                        </a:rPr>
                        <a:t>84%</a:t>
                      </a:r>
                      <a:endParaRPr lang="en-GB" sz="800" b="0" dirty="0">
                        <a:solidFill>
                          <a:schemeClr val="tx1"/>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82%</a:t>
                      </a:r>
                      <a:endParaRPr lang="en-GB" sz="800" b="0" dirty="0">
                        <a:solidFill>
                          <a:schemeClr val="tx1"/>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83%</a:t>
                      </a:r>
                      <a:endParaRPr lang="en-GB" sz="800" b="0" dirty="0">
                        <a:solidFill>
                          <a:schemeClr val="tx1"/>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00" b="1" dirty="0" smtClean="0">
                          <a:solidFill>
                            <a:srgbClr val="00B050"/>
                          </a:solidFill>
                          <a:effectLst/>
                          <a:latin typeface="Calibri"/>
                          <a:ea typeface="Calibri"/>
                          <a:cs typeface="Arial"/>
                        </a:rPr>
                        <a:t>82%</a:t>
                      </a:r>
                      <a:endParaRPr lang="en-GB" sz="800" b="1" dirty="0">
                        <a:solidFill>
                          <a:srgbClr val="00B050"/>
                        </a:solidFill>
                        <a:effectLst/>
                        <a:latin typeface="Calibri"/>
                        <a:ea typeface="Calibri"/>
                        <a:cs typeface="Arial"/>
                      </a:endParaRPr>
                    </a:p>
                  </a:txBody>
                  <a:tcPr marL="72000" marR="16799" marT="0" marB="0" anchor="ctr">
                    <a:lnT w="38100" cmpd="sng">
                      <a:noFill/>
                    </a:lnT>
                  </a:tcPr>
                </a:tc>
                <a:tc>
                  <a:txBody>
                    <a:bodyPr/>
                    <a:lstStyle/>
                    <a:p>
                      <a:pPr algn="ctr">
                        <a:lnSpc>
                          <a:spcPct val="115000"/>
                        </a:lnSpc>
                        <a:spcAft>
                          <a:spcPts val="0"/>
                        </a:spcAft>
                      </a:pPr>
                      <a:r>
                        <a:rPr lang="en-GB" sz="800" b="1" dirty="0" smtClean="0">
                          <a:solidFill>
                            <a:srgbClr val="00B050"/>
                          </a:solidFill>
                          <a:effectLst/>
                          <a:latin typeface="Calibri"/>
                          <a:ea typeface="Calibri"/>
                          <a:cs typeface="Arial"/>
                        </a:rPr>
                        <a:t>85%</a:t>
                      </a:r>
                      <a:endParaRPr lang="en-GB" sz="800" b="1" dirty="0">
                        <a:solidFill>
                          <a:srgbClr val="00B050"/>
                        </a:solidFill>
                        <a:effectLst/>
                        <a:latin typeface="Calibri"/>
                        <a:ea typeface="Calibri"/>
                        <a:cs typeface="Arial"/>
                      </a:endParaRPr>
                    </a:p>
                  </a:txBody>
                  <a:tcPr marL="72000" marR="16799" marT="0" marB="0" anchor="ctr">
                    <a:lnT w="38100" cmpd="sng">
                      <a:noFill/>
                    </a:lnT>
                  </a:tcPr>
                </a:tc>
              </a:tr>
              <a:tr h="139630">
                <a:tc>
                  <a:txBody>
                    <a:bodyPr/>
                    <a:lstStyle/>
                    <a:p>
                      <a:pPr algn="ctr">
                        <a:lnSpc>
                          <a:spcPct val="115000"/>
                        </a:lnSpc>
                        <a:spcAft>
                          <a:spcPts val="0"/>
                        </a:spcAft>
                      </a:pPr>
                      <a:r>
                        <a:rPr lang="en-GB" sz="800" b="0" dirty="0" smtClean="0">
                          <a:solidFill>
                            <a:srgbClr val="00B050"/>
                          </a:solidFill>
                          <a:effectLst/>
                          <a:latin typeface="Calibri"/>
                          <a:ea typeface="Calibri"/>
                          <a:cs typeface="Arial"/>
                        </a:rPr>
                        <a:t>87%</a:t>
                      </a:r>
                      <a:endParaRPr lang="en-GB" sz="800" b="0" dirty="0">
                        <a:solidFill>
                          <a:srgbClr val="00B050"/>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rgbClr val="00B050"/>
                          </a:solidFill>
                          <a:effectLst/>
                          <a:latin typeface="Calibri"/>
                          <a:ea typeface="Calibri"/>
                          <a:cs typeface="Arial"/>
                        </a:rPr>
                        <a:t>84%</a:t>
                      </a:r>
                      <a:endParaRPr lang="en-GB" sz="800" b="0" dirty="0">
                        <a:solidFill>
                          <a:srgbClr val="00B050"/>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86%</a:t>
                      </a:r>
                      <a:endParaRPr lang="en-GB" sz="800" b="0" dirty="0">
                        <a:solidFill>
                          <a:schemeClr val="tx1"/>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79%</a:t>
                      </a:r>
                      <a:endParaRPr lang="en-GB" sz="800" b="0" dirty="0">
                        <a:solidFill>
                          <a:schemeClr val="tx1"/>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71%</a:t>
                      </a:r>
                      <a:endParaRPr lang="en-GB" sz="800" b="0" dirty="0">
                        <a:solidFill>
                          <a:schemeClr val="tx1"/>
                        </a:solidFill>
                        <a:effectLst/>
                        <a:latin typeface="Calibri"/>
                        <a:ea typeface="Calibri"/>
                        <a:cs typeface="Arial"/>
                      </a:endParaRPr>
                    </a:p>
                  </a:txBody>
                  <a:tcPr marL="72000" marR="16799" marT="0" marB="0" anchor="ctr"/>
                </a:tc>
              </a:tr>
              <a:tr h="139630">
                <a:tc>
                  <a:txBody>
                    <a:bodyPr/>
                    <a:lstStyle/>
                    <a:p>
                      <a:pPr algn="ctr">
                        <a:lnSpc>
                          <a:spcPct val="115000"/>
                        </a:lnSpc>
                        <a:spcAft>
                          <a:spcPts val="0"/>
                        </a:spcAft>
                      </a:pPr>
                      <a:r>
                        <a:rPr lang="en-GB" sz="800" b="0" dirty="0" smtClean="0">
                          <a:solidFill>
                            <a:schemeClr val="tx1"/>
                          </a:solidFill>
                          <a:effectLst/>
                          <a:latin typeface="Calibri"/>
                          <a:ea typeface="Calibri"/>
                          <a:cs typeface="Arial"/>
                        </a:rPr>
                        <a:t>84%</a:t>
                      </a:r>
                      <a:endParaRPr lang="en-GB" sz="800" b="0" dirty="0">
                        <a:solidFill>
                          <a:schemeClr val="tx1"/>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81%</a:t>
                      </a:r>
                      <a:endParaRPr lang="en-GB" sz="800" b="0" dirty="0">
                        <a:solidFill>
                          <a:schemeClr val="tx1"/>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85%</a:t>
                      </a:r>
                      <a:endParaRPr lang="en-GB" sz="800" b="0" dirty="0">
                        <a:solidFill>
                          <a:schemeClr val="tx1"/>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79%</a:t>
                      </a:r>
                      <a:endParaRPr lang="en-GB" sz="800" b="0" dirty="0">
                        <a:solidFill>
                          <a:schemeClr val="tx1"/>
                        </a:solidFill>
                        <a:effectLst/>
                        <a:latin typeface="Calibri"/>
                        <a:ea typeface="Calibri"/>
                        <a:cs typeface="Arial"/>
                      </a:endParaRPr>
                    </a:p>
                  </a:txBody>
                  <a:tcPr marL="72000" marR="16799" marT="0" marB="0" anchor="ctr"/>
                </a:tc>
                <a:tc>
                  <a:txBody>
                    <a:bodyPr/>
                    <a:lstStyle/>
                    <a:p>
                      <a:pPr algn="ctr">
                        <a:lnSpc>
                          <a:spcPct val="115000"/>
                        </a:lnSpc>
                        <a:spcAft>
                          <a:spcPts val="0"/>
                        </a:spcAft>
                      </a:pPr>
                      <a:r>
                        <a:rPr lang="en-GB" sz="800" b="0" dirty="0" smtClean="0">
                          <a:solidFill>
                            <a:schemeClr val="tx1"/>
                          </a:solidFill>
                          <a:effectLst/>
                          <a:latin typeface="Calibri"/>
                          <a:ea typeface="Calibri"/>
                          <a:cs typeface="Arial"/>
                        </a:rPr>
                        <a:t>77%</a:t>
                      </a:r>
                      <a:endParaRPr lang="en-GB" sz="800" b="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rgbClr val="00B050"/>
                          </a:solidFill>
                          <a:effectLst/>
                          <a:latin typeface="Calibri"/>
                          <a:ea typeface="Calibri"/>
                          <a:cs typeface="Arial"/>
                        </a:rPr>
                        <a:t>85%</a:t>
                      </a:r>
                      <a:endParaRPr lang="en-GB" sz="800" b="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00B050"/>
                          </a:solidFill>
                          <a:effectLst/>
                          <a:latin typeface="Calibri"/>
                          <a:ea typeface="Calibri"/>
                          <a:cs typeface="Arial"/>
                        </a:rPr>
                        <a:t>82%</a:t>
                      </a:r>
                      <a:endParaRPr lang="en-GB" sz="800" b="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00B050"/>
                          </a:solidFill>
                          <a:effectLst/>
                          <a:latin typeface="Calibri"/>
                          <a:ea typeface="Calibri"/>
                          <a:cs typeface="Arial"/>
                        </a:rPr>
                        <a:t>84%</a:t>
                      </a:r>
                      <a:endParaRPr lang="en-GB" sz="800" b="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59%</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83%</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81%</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71%</a:t>
                      </a:r>
                      <a:endParaRPr lang="en-GB" sz="800" b="0" kern="1200" dirty="0">
                        <a:solidFill>
                          <a:schemeClr val="tx1"/>
                        </a:solidFill>
                        <a:effectLst/>
                        <a:latin typeface="Calibri"/>
                        <a:ea typeface="Calibri"/>
                        <a:cs typeface="Arial"/>
                      </a:endParaRPr>
                    </a:p>
                  </a:txBody>
                  <a:tcPr marL="72000" marR="16799" marT="0" marB="0" anchor="ctr"/>
                </a:tc>
              </a:tr>
              <a:tr h="142769">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84%</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78%</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80%</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80%</a:t>
                      </a:r>
                      <a:endParaRPr lang="en-GB" sz="800" b="0" kern="1200" dirty="0">
                        <a:solidFill>
                          <a:schemeClr val="tx1"/>
                        </a:solidFill>
                        <a:effectLst/>
                        <a:latin typeface="Calibri"/>
                        <a:ea typeface="Calibri"/>
                        <a:cs typeface="Arial"/>
                      </a:endParaRPr>
                    </a:p>
                  </a:txBody>
                  <a:tcPr marL="72000" marR="16799" marT="0" marB="0" anchor="ctr"/>
                </a:tc>
              </a:tr>
              <a:tr h="151685">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81%</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74%</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73%</a:t>
                      </a:r>
                      <a:endParaRPr lang="en-GB" sz="800" b="0" kern="1200" dirty="0">
                        <a:solidFill>
                          <a:schemeClr val="tx1"/>
                        </a:solidFill>
                        <a:effectLst/>
                        <a:latin typeface="Calibri"/>
                        <a:ea typeface="Calibri"/>
                        <a:cs typeface="Arial"/>
                      </a:endParaRPr>
                    </a:p>
                  </a:txBody>
                  <a:tcPr marL="72000" marR="16799" marT="0" marB="0" anchor="ctr"/>
                </a:tc>
              </a:tr>
              <a:tr h="151685">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80%</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78%</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78%</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78%</a:t>
                      </a:r>
                      <a:endParaRPr lang="en-GB" sz="800" b="0" kern="1200" dirty="0">
                        <a:solidFill>
                          <a:schemeClr val="tx1"/>
                        </a:solidFill>
                        <a:effectLst/>
                        <a:latin typeface="Calibri"/>
                        <a:ea typeface="Calibri"/>
                        <a:cs typeface="Arial"/>
                      </a:endParaRPr>
                    </a:p>
                  </a:txBody>
                  <a:tcPr marL="72000" marR="16799" marT="0" marB="0" anchor="ctr"/>
                </a:tc>
              </a:tr>
              <a:tr h="151685">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80%</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75%</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80%</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51%</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78%</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71%</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76%</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74%</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66%</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80%</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72%</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78%</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FF0000"/>
                          </a:solidFill>
                          <a:effectLst/>
                          <a:latin typeface="Calibri"/>
                          <a:ea typeface="Calibri"/>
                          <a:cs typeface="Arial"/>
                        </a:rPr>
                        <a:t>65%</a:t>
                      </a:r>
                      <a:endParaRPr lang="en-GB" sz="8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FF0000"/>
                          </a:solidFill>
                          <a:effectLst/>
                          <a:latin typeface="Calibri"/>
                          <a:ea typeface="Calibri"/>
                          <a:cs typeface="Arial"/>
                        </a:rPr>
                        <a:t>53%</a:t>
                      </a:r>
                      <a:endParaRPr lang="en-GB" sz="800" b="0" kern="1200" dirty="0">
                        <a:solidFill>
                          <a:srgbClr val="FF0000"/>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73%</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66%</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71%</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60%</a:t>
                      </a:r>
                      <a:endParaRPr lang="en-GB" sz="800" b="0" kern="1200" dirty="0">
                        <a:solidFill>
                          <a:schemeClr val="tx1"/>
                        </a:solidFill>
                        <a:effectLst/>
                        <a:latin typeface="Calibri"/>
                        <a:ea typeface="Calibri"/>
                        <a:cs typeface="Arial"/>
                      </a:endParaRPr>
                    </a:p>
                  </a:txBody>
                  <a:tcPr marL="72000" marR="16799" marT="0" marB="0" anchor="ctr"/>
                </a:tc>
              </a:tr>
              <a:tr h="151685">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70%</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00B050"/>
                          </a:solidFill>
                          <a:effectLst/>
                          <a:latin typeface="Calibri"/>
                          <a:ea typeface="Calibri"/>
                          <a:cs typeface="Arial"/>
                        </a:rPr>
                        <a:t>72%</a:t>
                      </a:r>
                      <a:endParaRPr lang="en-GB" sz="800" b="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00B050"/>
                          </a:solidFill>
                          <a:effectLst/>
                          <a:latin typeface="Calibri"/>
                          <a:ea typeface="Calibri"/>
                          <a:cs typeface="Arial"/>
                        </a:rPr>
                        <a:t>68%</a:t>
                      </a:r>
                      <a:endParaRPr lang="en-GB" sz="800" b="0" kern="1200" dirty="0">
                        <a:solidFill>
                          <a:srgbClr val="00B050"/>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71%</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66%</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65%</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68%</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65%</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67%</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72%</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77%</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70%</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71%</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FF0000"/>
                          </a:solidFill>
                          <a:effectLst/>
                          <a:latin typeface="Calibri"/>
                          <a:ea typeface="Calibri"/>
                          <a:cs typeface="Arial"/>
                        </a:rPr>
                        <a:t>47%</a:t>
                      </a:r>
                      <a:endParaRPr lang="en-GB" sz="8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FF0000"/>
                          </a:solidFill>
                          <a:effectLst/>
                          <a:latin typeface="Calibri"/>
                          <a:ea typeface="Calibri"/>
                          <a:cs typeface="Arial"/>
                        </a:rPr>
                        <a:t>48%</a:t>
                      </a:r>
                      <a:endParaRPr lang="en-GB" sz="800" b="0" kern="1200" dirty="0">
                        <a:solidFill>
                          <a:srgbClr val="FF0000"/>
                        </a:solidFill>
                        <a:effectLst/>
                        <a:latin typeface="Calibri"/>
                        <a:ea typeface="Calibri"/>
                        <a:cs typeface="Arial"/>
                      </a:endParaRPr>
                    </a:p>
                  </a:txBody>
                  <a:tcPr marL="72000" marR="16799" marT="0" marB="0" anchor="ctr"/>
                </a:tc>
              </a:tr>
              <a:tr h="151685">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70%</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66%</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61%</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60%</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72%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49%</a:t>
                      </a:r>
                      <a:endParaRPr lang="en-GB" sz="800" b="0" kern="1200" dirty="0">
                        <a:solidFill>
                          <a:schemeClr val="tx1"/>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63%</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59%</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62%</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FF0000"/>
                          </a:solidFill>
                          <a:effectLst/>
                          <a:latin typeface="Calibri"/>
                          <a:ea typeface="Calibri"/>
                          <a:cs typeface="Arial"/>
                        </a:rPr>
                        <a:t>51%</a:t>
                      </a:r>
                      <a:endParaRPr lang="en-GB" sz="800" b="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rgbClr val="FF0000"/>
                          </a:solidFill>
                          <a:effectLst/>
                          <a:latin typeface="Calibri"/>
                          <a:ea typeface="Calibri"/>
                          <a:cs typeface="Arial"/>
                        </a:rPr>
                        <a:t>47%</a:t>
                      </a:r>
                      <a:endParaRPr lang="en-GB" sz="800" b="0" kern="1200" dirty="0">
                        <a:solidFill>
                          <a:srgbClr val="FF0000"/>
                        </a:solidFill>
                        <a:effectLst/>
                        <a:latin typeface="Calibri"/>
                        <a:ea typeface="Calibri"/>
                        <a:cs typeface="Arial"/>
                      </a:endParaRPr>
                    </a:p>
                  </a:txBody>
                  <a:tcPr marL="72000" marR="16799" marT="0" marB="0" anchor="ctr"/>
                </a:tc>
              </a:tr>
              <a:tr h="139630">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58%</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55%</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55%</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0" kern="1200" dirty="0" smtClean="0">
                          <a:solidFill>
                            <a:schemeClr val="tx1"/>
                          </a:solidFill>
                          <a:effectLst/>
                          <a:latin typeface="Calibri"/>
                          <a:ea typeface="Calibri"/>
                          <a:cs typeface="Arial"/>
                        </a:rPr>
                        <a:t>53%</a:t>
                      </a:r>
                      <a:endParaRPr lang="en-GB" sz="8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59%</a:t>
                      </a:r>
                      <a:endParaRPr lang="en-GB" sz="800" b="1" kern="1200" dirty="0">
                        <a:solidFill>
                          <a:srgbClr val="00B050"/>
                        </a:solidFill>
                        <a:effectLst/>
                        <a:latin typeface="Calibri"/>
                        <a:ea typeface="Calibri"/>
                        <a:cs typeface="Arial"/>
                      </a:endParaRPr>
                    </a:p>
                  </a:txBody>
                  <a:tcPr marL="72000" marR="16799" marT="0" marB="0" anchor="ctr"/>
                </a:tc>
              </a:tr>
            </a:tbl>
          </a:graphicData>
        </a:graphic>
      </p:graphicFrame>
      <p:cxnSp>
        <p:nvCxnSpPr>
          <p:cNvPr id="10" name="Straight Connector 9"/>
          <p:cNvCxnSpPr/>
          <p:nvPr/>
        </p:nvCxnSpPr>
        <p:spPr>
          <a:xfrm>
            <a:off x="518984" y="2277508"/>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8983" y="2693774"/>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41261" y="314465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37810" y="3558747"/>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7809" y="4004632"/>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37808" y="4418764"/>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20" name="Text Placeholder 5"/>
          <p:cNvSpPr txBox="1">
            <a:spLocks/>
          </p:cNvSpPr>
          <p:nvPr/>
        </p:nvSpPr>
        <p:spPr>
          <a:xfrm>
            <a:off x="342438" y="49251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There is some variation in the activities different life-stages have conducted on a holiday in the last 3-5 years.   Those aged under 50 tend to conduct a wide spread of activities, whilst </a:t>
            </a:r>
            <a:r>
              <a:rPr lang="en-GB" sz="1300" dirty="0">
                <a:solidFill>
                  <a:srgbClr val="120742"/>
                </a:solidFill>
              </a:rPr>
              <a:t>51-64 and 65+ </a:t>
            </a:r>
            <a:r>
              <a:rPr lang="en-GB" sz="1300" dirty="0" smtClean="0">
                <a:solidFill>
                  <a:srgbClr val="120742"/>
                </a:solidFill>
              </a:rPr>
              <a:t>year olds tend to index relatively highly on culture and heritage activities – in particular visiting ‘an historic monument’, ‘a museum’ and ‘a garden’.  Older generations’ interest in culture also extends to a desire to purchase locally made products.   In contrast, families and younger life-stages are more likely to have visited ‘a paid wildlife attraction’ or ‘a theme park’, ‘been on a walk/hike in the countryside/by the coast’ and to have ‘shopped for clothes’.  Younger life-stages are also more likely to have ‘sunbathed on a beach/pool’</a:t>
            </a:r>
            <a:endParaRPr lang="en-GB" sz="1200" dirty="0">
              <a:solidFill>
                <a:srgbClr val="120742"/>
              </a:solidFill>
            </a:endParaRPr>
          </a:p>
        </p:txBody>
      </p:sp>
    </p:spTree>
    <p:extLst>
      <p:ext uri="{BB962C8B-B14F-4D97-AF65-F5344CB8AC3E}">
        <p14:creationId xmlns:p14="http://schemas.microsoft.com/office/powerpoint/2010/main" val="2916130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872066"/>
            <a:ext cx="8368384" cy="810155"/>
          </a:xfrm>
        </p:spPr>
        <p:txBody>
          <a:bodyPr/>
          <a:lstStyle/>
          <a:p>
            <a:pPr>
              <a:lnSpc>
                <a:spcPts val="2400"/>
              </a:lnSpc>
            </a:pPr>
            <a:r>
              <a:rPr lang="en-GB" sz="2200" dirty="0" smtClean="0">
                <a:solidFill>
                  <a:srgbClr val="C00000"/>
                </a:solidFill>
              </a:rPr>
              <a:t>Activities taken part in on a general holiday in past 3-5 years/ 2</a:t>
            </a:r>
            <a:endParaRPr lang="en-GB" sz="2200" dirty="0"/>
          </a:p>
        </p:txBody>
      </p:sp>
      <p:sp>
        <p:nvSpPr>
          <p:cNvPr id="25" name="TextBox 24"/>
          <p:cNvSpPr txBox="1"/>
          <p:nvPr/>
        </p:nvSpPr>
        <p:spPr>
          <a:xfrm>
            <a:off x="285286" y="1517957"/>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5" name="TextBox 4"/>
          <p:cNvSpPr txBox="1"/>
          <p:nvPr/>
        </p:nvSpPr>
        <p:spPr>
          <a:xfrm>
            <a:off x="2353733" y="1691066"/>
            <a:ext cx="1159292" cy="230832"/>
          </a:xfrm>
          <a:prstGeom prst="rect">
            <a:avLst/>
          </a:prstGeom>
          <a:noFill/>
        </p:spPr>
        <p:txBody>
          <a:bodyPr wrap="none" rtlCol="0">
            <a:spAutoFit/>
          </a:bodyPr>
          <a:lstStyle/>
          <a:p>
            <a:r>
              <a:rPr lang="en-GB" sz="900" b="1" dirty="0" smtClean="0">
                <a:solidFill>
                  <a:srgbClr val="120742"/>
                </a:solidFill>
              </a:rPr>
              <a:t>Bottom 19 Activities</a:t>
            </a:r>
            <a:endParaRPr lang="en-GB" sz="900" b="1" dirty="0">
              <a:solidFill>
                <a:srgbClr val="120742"/>
              </a:solidFill>
            </a:endParaRPr>
          </a:p>
        </p:txBody>
      </p:sp>
      <p:sp>
        <p:nvSpPr>
          <p:cNvPr id="12" name="Text Placeholder 5"/>
          <p:cNvSpPr txBox="1">
            <a:spLocks/>
          </p:cNvSpPr>
          <p:nvPr/>
        </p:nvSpPr>
        <p:spPr>
          <a:xfrm>
            <a:off x="342438" y="517510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200" dirty="0">
              <a:solidFill>
                <a:srgbClr val="120742"/>
              </a:solidFill>
            </a:endParaRPr>
          </a:p>
        </p:txBody>
      </p:sp>
      <p:graphicFrame>
        <p:nvGraphicFramePr>
          <p:cNvPr id="13" name="Chart 12"/>
          <p:cNvGraphicFramePr/>
          <p:nvPr>
            <p:extLst>
              <p:ext uri="{D42A27DB-BD31-4B8C-83A1-F6EECF244321}">
                <p14:modId xmlns:p14="http://schemas.microsoft.com/office/powerpoint/2010/main" val="1798239768"/>
              </p:ext>
            </p:extLst>
          </p:nvPr>
        </p:nvGraphicFramePr>
        <p:xfrm>
          <a:off x="322144" y="1733402"/>
          <a:ext cx="4094735" cy="3002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Picture Placeholder 4"/>
          <p:cNvGraphicFramePr>
            <a:graphicFrameLocks/>
          </p:cNvGraphicFramePr>
          <p:nvPr>
            <p:extLst>
              <p:ext uri="{D42A27DB-BD31-4B8C-83A1-F6EECF244321}">
                <p14:modId xmlns:p14="http://schemas.microsoft.com/office/powerpoint/2010/main" val="2656168419"/>
              </p:ext>
            </p:extLst>
          </p:nvPr>
        </p:nvGraphicFramePr>
        <p:xfrm>
          <a:off x="4629285" y="1482973"/>
          <a:ext cx="4174530" cy="3226657"/>
        </p:xfrm>
        <a:graphic>
          <a:graphicData uri="http://schemas.openxmlformats.org/drawingml/2006/table">
            <a:tbl>
              <a:tblPr firstRow="1" bandRow="1">
                <a:tableStyleId>{5C22544A-7EE6-4342-B048-85BDC9FD1C3A}</a:tableStyleId>
              </a:tblPr>
              <a:tblGrid>
                <a:gridCol w="834906"/>
                <a:gridCol w="834906"/>
                <a:gridCol w="834906"/>
                <a:gridCol w="834906"/>
                <a:gridCol w="834906"/>
              </a:tblGrid>
              <a:tr h="159330">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52504">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59%</a:t>
                      </a:r>
                      <a:endParaRPr lang="en-GB" sz="800" kern="1200" dirty="0">
                        <a:solidFill>
                          <a:schemeClr val="dk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57%</a:t>
                      </a:r>
                      <a:endParaRPr lang="en-GB" sz="800" kern="1200" dirty="0">
                        <a:solidFill>
                          <a:schemeClr val="dk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53%</a:t>
                      </a:r>
                      <a:endParaRPr lang="en-GB" sz="800" kern="1200" dirty="0">
                        <a:solidFill>
                          <a:schemeClr val="dk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42%</a:t>
                      </a:r>
                      <a:endParaRPr lang="en-GB" sz="800" kern="1200" dirty="0">
                        <a:solidFill>
                          <a:schemeClr val="dk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31%</a:t>
                      </a:r>
                      <a:endParaRPr lang="en-GB" sz="800" kern="1200" dirty="0">
                        <a:solidFill>
                          <a:schemeClr val="dk1"/>
                        </a:solidFill>
                        <a:effectLst/>
                        <a:latin typeface="Calibri"/>
                        <a:ea typeface="Calibri"/>
                        <a:cs typeface="Arial"/>
                      </a:endParaRPr>
                    </a:p>
                  </a:txBody>
                  <a:tcPr marL="72000" marR="16799" marT="0" marB="0" anchor="ctr">
                    <a:lnT w="38100" cmpd="sng">
                      <a:noFill/>
                    </a:lnT>
                  </a:tcPr>
                </a:tc>
              </a:tr>
              <a:tr h="160997">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60%</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56%</a:t>
                      </a:r>
                      <a:endParaRPr lang="en-GB" sz="8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39%</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16%</a:t>
                      </a:r>
                      <a:endParaRPr lang="en-GB" sz="800" kern="1200" dirty="0">
                        <a:solidFill>
                          <a:schemeClr val="dk1"/>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56%</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55%</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34%</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28%</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54%</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35%</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45%</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57%</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49%</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39%</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39%</a:t>
                      </a:r>
                      <a:endParaRPr lang="en-GB" sz="800" kern="1200" dirty="0">
                        <a:solidFill>
                          <a:srgbClr val="FF0000"/>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55%</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47%</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52%</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45%</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40%</a:t>
                      </a:r>
                      <a:endParaRPr lang="en-GB" sz="800" kern="1200" dirty="0">
                        <a:solidFill>
                          <a:schemeClr val="dk1"/>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57%</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34%</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25%</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53%</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52%</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48%</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32%</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25%</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45%</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48%</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35%</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17%</a:t>
                      </a:r>
                      <a:endParaRPr lang="en-GB" sz="800" kern="1200" dirty="0">
                        <a:solidFill>
                          <a:srgbClr val="FF0000"/>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46%</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44%</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40%</a:t>
                      </a:r>
                      <a:endParaRPr lang="en-GB" sz="800" b="1" kern="1200" dirty="0">
                        <a:solidFill>
                          <a:srgbClr val="00B050"/>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49%</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52%</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18%</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15%</a:t>
                      </a:r>
                      <a:endParaRPr lang="en-GB" sz="800" kern="1200" dirty="0">
                        <a:solidFill>
                          <a:srgbClr val="FF0000"/>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42%</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46%</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38%</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29%</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23%</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46%</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43%</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20%</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20%</a:t>
                      </a:r>
                      <a:endParaRPr lang="en-GB" sz="800" kern="1200" dirty="0">
                        <a:solidFill>
                          <a:srgbClr val="FF0000"/>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46%</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43%</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23%</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15%</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43%</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39%</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37%</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19%</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4%</a:t>
                      </a:r>
                      <a:endParaRPr lang="en-GB" sz="800" kern="1200" dirty="0">
                        <a:solidFill>
                          <a:srgbClr val="FF0000"/>
                        </a:solidFill>
                        <a:effectLst/>
                        <a:latin typeface="Calibri"/>
                        <a:ea typeface="Calibri"/>
                        <a:cs typeface="Arial"/>
                      </a:endParaRPr>
                    </a:p>
                  </a:txBody>
                  <a:tcPr marL="72000" marR="16799" marT="0" marB="0" anchor="ctr"/>
                </a:tc>
              </a:tr>
              <a:tr h="160997">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34%</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32%</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33%</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28%</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b="1" kern="1200" dirty="0" smtClean="0">
                          <a:solidFill>
                            <a:srgbClr val="00B050"/>
                          </a:solidFill>
                          <a:effectLst/>
                          <a:latin typeface="Calibri"/>
                          <a:ea typeface="Calibri"/>
                          <a:cs typeface="Arial"/>
                        </a:rPr>
                        <a:t>30%</a:t>
                      </a:r>
                      <a:endParaRPr lang="en-GB" sz="800" b="1" kern="1200" dirty="0">
                        <a:solidFill>
                          <a:srgbClr val="00B05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33%</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27%</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30%</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16%</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9%</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29%</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31%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22%</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12%</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4%</a:t>
                      </a:r>
                      <a:endParaRPr lang="en-GB" sz="800" kern="1200" dirty="0">
                        <a:solidFill>
                          <a:srgbClr val="FF0000"/>
                        </a:solidFill>
                        <a:effectLst/>
                        <a:latin typeface="Calibri"/>
                        <a:ea typeface="Calibri"/>
                        <a:cs typeface="Arial"/>
                      </a:endParaRPr>
                    </a:p>
                  </a:txBody>
                  <a:tcPr marL="72000" marR="16799" marT="0" marB="0" anchor="ctr"/>
                </a:tc>
              </a:tr>
              <a:tr h="146585">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26%</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25%</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chemeClr val="dk1"/>
                          </a:solidFill>
                          <a:effectLst/>
                          <a:latin typeface="Calibri"/>
                          <a:ea typeface="Calibri"/>
                          <a:cs typeface="Arial"/>
                        </a:rPr>
                        <a:t>21%</a:t>
                      </a:r>
                      <a:endParaRPr lang="en-GB" sz="8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13%</a:t>
                      </a:r>
                      <a:endParaRPr lang="en-GB" sz="8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800" kern="1200" dirty="0" smtClean="0">
                          <a:solidFill>
                            <a:srgbClr val="FF0000"/>
                          </a:solidFill>
                          <a:effectLst/>
                          <a:latin typeface="Calibri"/>
                          <a:ea typeface="Calibri"/>
                          <a:cs typeface="Arial"/>
                        </a:rPr>
                        <a:t>7%</a:t>
                      </a:r>
                      <a:endParaRPr lang="en-GB" sz="800" kern="1200" dirty="0">
                        <a:solidFill>
                          <a:srgbClr val="FF0000"/>
                        </a:solidFill>
                        <a:effectLst/>
                        <a:latin typeface="Calibri"/>
                        <a:ea typeface="Calibri"/>
                        <a:cs typeface="Arial"/>
                      </a:endParaRPr>
                    </a:p>
                  </a:txBody>
                  <a:tcPr marL="72000" marR="16799" marT="0" marB="0" anchor="ctr"/>
                </a:tc>
              </a:tr>
            </a:tbl>
          </a:graphicData>
        </a:graphic>
      </p:graphicFrame>
      <p:cxnSp>
        <p:nvCxnSpPr>
          <p:cNvPr id="10" name="Straight Connector 9"/>
          <p:cNvCxnSpPr/>
          <p:nvPr/>
        </p:nvCxnSpPr>
        <p:spPr>
          <a:xfrm>
            <a:off x="512310" y="2260517"/>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24786" y="272675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984" y="3188065"/>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12311" y="3660175"/>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4786" y="411197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Text Placeholder 5"/>
          <p:cNvSpPr txBox="1">
            <a:spLocks/>
          </p:cNvSpPr>
          <p:nvPr/>
        </p:nvSpPr>
        <p:spPr>
          <a:xfrm>
            <a:off x="342438" y="49251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Families and 35-50 year olds are most likely to have shopped for luxury/designer products.</a:t>
            </a:r>
            <a:endParaRPr lang="en-GB" sz="1200" dirty="0">
              <a:solidFill>
                <a:srgbClr val="120742"/>
              </a:solidFill>
            </a:endParaRPr>
          </a:p>
        </p:txBody>
      </p:sp>
    </p:spTree>
    <p:extLst>
      <p:ext uri="{BB962C8B-B14F-4D97-AF65-F5344CB8AC3E}">
        <p14:creationId xmlns:p14="http://schemas.microsoft.com/office/powerpoint/2010/main" val="2701207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787446947"/>
              </p:ext>
            </p:extLst>
          </p:nvPr>
        </p:nvGraphicFramePr>
        <p:xfrm>
          <a:off x="342438" y="1733401"/>
          <a:ext cx="4094735" cy="30024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35429" y="872066"/>
            <a:ext cx="8368384" cy="810155"/>
          </a:xfrm>
        </p:spPr>
        <p:txBody>
          <a:bodyPr/>
          <a:lstStyle/>
          <a:p>
            <a:pPr>
              <a:lnSpc>
                <a:spcPts val="2400"/>
              </a:lnSpc>
            </a:pPr>
            <a:r>
              <a:rPr lang="en-GB" sz="2200" dirty="0" smtClean="0">
                <a:solidFill>
                  <a:srgbClr val="C00000"/>
                </a:solidFill>
              </a:rPr>
              <a:t>Information sources influencing destination choice (Top 10)</a:t>
            </a:r>
            <a:endParaRPr lang="en-GB" sz="2200" dirty="0"/>
          </a:p>
        </p:txBody>
      </p:sp>
      <p:sp>
        <p:nvSpPr>
          <p:cNvPr id="25" name="TextBox 24"/>
          <p:cNvSpPr txBox="1"/>
          <p:nvPr/>
        </p:nvSpPr>
        <p:spPr>
          <a:xfrm>
            <a:off x="285286" y="1517957"/>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12" name="Text Placeholder 5"/>
          <p:cNvSpPr txBox="1">
            <a:spLocks/>
          </p:cNvSpPr>
          <p:nvPr/>
        </p:nvSpPr>
        <p:spPr>
          <a:xfrm>
            <a:off x="342438" y="517510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200" dirty="0">
              <a:solidFill>
                <a:srgbClr val="120742"/>
              </a:solidFill>
            </a:endParaRPr>
          </a:p>
        </p:txBody>
      </p:sp>
      <p:graphicFrame>
        <p:nvGraphicFramePr>
          <p:cNvPr id="14" name="Picture Placeholder 4"/>
          <p:cNvGraphicFramePr>
            <a:graphicFrameLocks/>
          </p:cNvGraphicFramePr>
          <p:nvPr>
            <p:extLst>
              <p:ext uri="{D42A27DB-BD31-4B8C-83A1-F6EECF244321}">
                <p14:modId xmlns:p14="http://schemas.microsoft.com/office/powerpoint/2010/main" val="2563526040"/>
              </p:ext>
            </p:extLst>
          </p:nvPr>
        </p:nvGraphicFramePr>
        <p:xfrm>
          <a:off x="4641667" y="1409705"/>
          <a:ext cx="4162145" cy="3257544"/>
        </p:xfrm>
        <a:graphic>
          <a:graphicData uri="http://schemas.openxmlformats.org/drawingml/2006/table">
            <a:tbl>
              <a:tblPr firstRow="1" bandRow="1">
                <a:tableStyleId>{5C22544A-7EE6-4342-B048-85BDC9FD1C3A}</a:tableStyleId>
              </a:tblPr>
              <a:tblGrid>
                <a:gridCol w="832429"/>
                <a:gridCol w="832429"/>
                <a:gridCol w="832429"/>
                <a:gridCol w="832429"/>
                <a:gridCol w="832429"/>
              </a:tblGrid>
              <a:tr h="237070">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57729">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64491">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60%</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64%</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57%</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64%</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r>
              <a:tr h="288058">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60%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1" kern="1200" dirty="0" smtClean="0">
                          <a:solidFill>
                            <a:schemeClr val="accent2"/>
                          </a:solidFill>
                          <a:effectLst/>
                          <a:latin typeface="Calibri"/>
                          <a:ea typeface="Calibri"/>
                          <a:cs typeface="Arial"/>
                        </a:rPr>
                        <a:t>36%</a:t>
                      </a:r>
                      <a:endParaRPr lang="en-GB" sz="1000" b="1" kern="1200" dirty="0">
                        <a:solidFill>
                          <a:schemeClr val="accent2"/>
                        </a:solidFill>
                        <a:effectLst/>
                        <a:latin typeface="Calibri"/>
                        <a:ea typeface="Calibri"/>
                        <a:cs typeface="Arial"/>
                      </a:endParaRPr>
                    </a:p>
                  </a:txBody>
                  <a:tcPr marL="72000" marR="16799" marT="0" marB="0" anchor="ctr"/>
                </a:tc>
              </a:tr>
              <a:tr h="288058">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55%</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54%</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1" kern="1200" dirty="0" smtClean="0">
                          <a:solidFill>
                            <a:schemeClr val="accent2"/>
                          </a:solidFill>
                          <a:effectLst/>
                          <a:latin typeface="Calibri"/>
                          <a:ea typeface="Calibri"/>
                          <a:cs typeface="Arial"/>
                        </a:rPr>
                        <a:t>42%</a:t>
                      </a:r>
                      <a:endParaRPr lang="en-GB" sz="1000" b="1" kern="1200" dirty="0">
                        <a:solidFill>
                          <a:schemeClr val="accent2"/>
                        </a:solidFill>
                        <a:effectLst/>
                        <a:latin typeface="Calibri"/>
                        <a:ea typeface="Calibri"/>
                        <a:cs typeface="Arial"/>
                      </a:endParaRPr>
                    </a:p>
                  </a:txBody>
                  <a:tcPr marL="72000" marR="16799" marT="0" marB="0" anchor="ctr"/>
                </a:tc>
              </a:tr>
              <a:tr h="264491">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accent2"/>
                          </a:solidFill>
                          <a:effectLst/>
                          <a:latin typeface="Calibri"/>
                          <a:ea typeface="Calibri"/>
                          <a:cs typeface="Arial"/>
                        </a:rPr>
                        <a:t>48%</a:t>
                      </a:r>
                      <a:endParaRPr lang="en-GB" sz="1000" b="0" kern="1200" dirty="0">
                        <a:solidFill>
                          <a:schemeClr val="accent2"/>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rgbClr val="00B050"/>
                          </a:solidFill>
                          <a:effectLst/>
                          <a:latin typeface="Calibri"/>
                          <a:ea typeface="Calibri"/>
                          <a:cs typeface="Arial"/>
                        </a:rPr>
                        <a:t>55%</a:t>
                      </a:r>
                      <a:endParaRPr lang="en-GB" sz="1000" b="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rgbClr val="00B050"/>
                          </a:solidFill>
                          <a:effectLst/>
                          <a:latin typeface="Calibri"/>
                          <a:ea typeface="Calibri"/>
                          <a:cs typeface="Arial"/>
                        </a:rPr>
                        <a:t>55%</a:t>
                      </a:r>
                      <a:endParaRPr lang="en-GB" sz="1000" b="0" kern="1200" dirty="0">
                        <a:solidFill>
                          <a:srgbClr val="00B050"/>
                        </a:solidFill>
                        <a:effectLst/>
                        <a:latin typeface="Calibri"/>
                        <a:ea typeface="Calibri"/>
                        <a:cs typeface="Arial"/>
                      </a:endParaRPr>
                    </a:p>
                  </a:txBody>
                  <a:tcPr marL="72000" marR="16799" marT="0" marB="0" anchor="ctr"/>
                </a:tc>
              </a:tr>
              <a:tr h="264491">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38%</a:t>
                      </a:r>
                      <a:endParaRPr lang="en-GB" sz="1000" b="0" kern="1200" dirty="0">
                        <a:solidFill>
                          <a:schemeClr val="tx1"/>
                        </a:solidFill>
                        <a:effectLst/>
                        <a:latin typeface="Calibri"/>
                        <a:ea typeface="Calibri"/>
                        <a:cs typeface="Arial"/>
                      </a:endParaRPr>
                    </a:p>
                  </a:txBody>
                  <a:tcPr marL="72000" marR="16799" marT="0" marB="0" anchor="ctr"/>
                </a:tc>
              </a:tr>
              <a:tr h="288058">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51%</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50%</a:t>
                      </a:r>
                      <a:endParaRPr lang="en-GB" sz="1000" b="0" kern="1200" dirty="0">
                        <a:solidFill>
                          <a:schemeClr val="tx1"/>
                        </a:solidFill>
                        <a:effectLst/>
                        <a:latin typeface="Calibri"/>
                        <a:ea typeface="Calibri"/>
                        <a:cs typeface="Arial"/>
                      </a:endParaRPr>
                    </a:p>
                  </a:txBody>
                  <a:tcPr marL="72000" marR="16799" marT="0" marB="0" anchor="ctr"/>
                </a:tc>
              </a:tr>
              <a:tr h="288058">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48%</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49%</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37%</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32%</a:t>
                      </a:r>
                      <a:endParaRPr lang="en-GB" sz="1000" b="0" kern="1200" dirty="0">
                        <a:solidFill>
                          <a:schemeClr val="tx1"/>
                        </a:solidFill>
                        <a:effectLst/>
                        <a:latin typeface="Calibri"/>
                        <a:ea typeface="Calibri"/>
                        <a:cs typeface="Arial"/>
                      </a:endParaRPr>
                    </a:p>
                  </a:txBody>
                  <a:tcPr marL="72000" marR="16799" marT="0" marB="0" anchor="ctr"/>
                </a:tc>
              </a:tr>
              <a:tr h="264491">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41%</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51%</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r>
              <a:tr h="264491">
                <a:tc>
                  <a:txBody>
                    <a:bodyPr/>
                    <a:lstStyle/>
                    <a:p>
                      <a:pPr marL="0" algn="ctr" defTabSz="457200" rtl="0" eaLnBrk="1" latinLnBrk="0" hangingPunct="1">
                        <a:lnSpc>
                          <a:spcPct val="115000"/>
                        </a:lnSpc>
                        <a:spcAft>
                          <a:spcPts val="0"/>
                        </a:spcAft>
                      </a:pPr>
                      <a:r>
                        <a:rPr lang="en-GB" sz="1000" b="1" kern="1200" dirty="0" smtClean="0">
                          <a:solidFill>
                            <a:srgbClr val="00B050"/>
                          </a:solidFill>
                          <a:effectLst/>
                          <a:latin typeface="Calibri"/>
                          <a:ea typeface="Calibri"/>
                          <a:cs typeface="Arial"/>
                        </a:rPr>
                        <a:t>52%</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1" kern="1200" dirty="0" smtClean="0">
                          <a:solidFill>
                            <a:srgbClr val="00B050"/>
                          </a:solidFill>
                          <a:effectLst/>
                          <a:latin typeface="Calibri"/>
                          <a:ea typeface="Calibri"/>
                          <a:cs typeface="Arial"/>
                        </a:rPr>
                        <a:t>52%</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1" kern="1200" dirty="0" smtClean="0">
                          <a:solidFill>
                            <a:srgbClr val="00B050"/>
                          </a:solidFill>
                          <a:effectLst/>
                          <a:latin typeface="Calibri"/>
                          <a:ea typeface="Calibri"/>
                          <a:cs typeface="Arial"/>
                        </a:rPr>
                        <a:t>47%</a:t>
                      </a:r>
                      <a:endParaRPr lang="en-GB" sz="1000" b="1"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23%</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15%</a:t>
                      </a:r>
                      <a:endParaRPr lang="en-GB" sz="1000" b="0" kern="1200" dirty="0">
                        <a:solidFill>
                          <a:schemeClr val="tx1"/>
                        </a:solidFill>
                        <a:effectLst/>
                        <a:latin typeface="Calibri"/>
                        <a:ea typeface="Calibri"/>
                        <a:cs typeface="Arial"/>
                      </a:endParaRPr>
                    </a:p>
                  </a:txBody>
                  <a:tcPr marL="72000" marR="16799" marT="0" marB="0" anchor="ctr"/>
                </a:tc>
              </a:tr>
              <a:tr h="288058">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46%</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42%</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45%</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40%</a:t>
                      </a:r>
                      <a:endParaRPr lang="en-GB" sz="1000" b="0" kern="1200" dirty="0">
                        <a:solidFill>
                          <a:schemeClr val="tx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42%</a:t>
                      </a:r>
                      <a:endParaRPr lang="en-GB" sz="1000" b="0" kern="1200" dirty="0">
                        <a:solidFill>
                          <a:schemeClr val="tx1"/>
                        </a:solidFill>
                        <a:effectLst/>
                        <a:latin typeface="Calibri"/>
                        <a:ea typeface="Calibri"/>
                        <a:cs typeface="Arial"/>
                      </a:endParaRPr>
                    </a:p>
                  </a:txBody>
                  <a:tcPr marL="72000" marR="16799" marT="0" marB="0" anchor="ctr"/>
                </a:tc>
              </a:tr>
            </a:tbl>
          </a:graphicData>
        </a:graphic>
      </p:graphicFrame>
      <p:cxnSp>
        <p:nvCxnSpPr>
          <p:cNvPr id="10" name="Straight Connector 9"/>
          <p:cNvCxnSpPr/>
          <p:nvPr/>
        </p:nvCxnSpPr>
        <p:spPr>
          <a:xfrm>
            <a:off x="518984" y="2434285"/>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8984" y="299215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984" y="354049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12311" y="410785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9" name="Text Placeholder 5"/>
          <p:cNvSpPr txBox="1">
            <a:spLocks/>
          </p:cNvSpPr>
          <p:nvPr/>
        </p:nvSpPr>
        <p:spPr>
          <a:xfrm>
            <a:off x="342438" y="4939471"/>
            <a:ext cx="8424992" cy="1618118"/>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Friends/relatives and colleagues tend to be a fairly constant influence on the choice of holiday destination across life-stages.  However, the impact of other information sources is more varied.   ‘Travel Guide’ and ‘travel agents/tour operator websites’ such as Lonely Planet are a strong influence for all life-stages aside from the 65+ group.   ‘Talking to online friends on a social network’ and ‘travel blogs/forums’ is an influence for families and those aged 50 and under, but significantly less so for older life-stages.  </a:t>
            </a:r>
            <a:endParaRPr lang="en-GB" sz="1300" dirty="0">
              <a:solidFill>
                <a:srgbClr val="120742"/>
              </a:solidFill>
            </a:endParaRPr>
          </a:p>
          <a:p>
            <a:pPr marL="0" indent="0" algn="just">
              <a:buNone/>
            </a:pPr>
            <a:r>
              <a:rPr lang="en-GB" sz="1300" dirty="0" smtClean="0">
                <a:solidFill>
                  <a:srgbClr val="120742"/>
                </a:solidFill>
              </a:rPr>
              <a:t>Traditional media such as ‘official tourist brochures’ are most likely to influence older age groups, as are online  sources such as  ‘accommodation provider’ and ‘official tourist </a:t>
            </a:r>
            <a:r>
              <a:rPr lang="en-GB" sz="1300" dirty="0" smtClean="0"/>
              <a:t>organisation</a:t>
            </a:r>
            <a:r>
              <a:rPr lang="en-GB" sz="1300" dirty="0" smtClean="0">
                <a:solidFill>
                  <a:srgbClr val="120742"/>
                </a:solidFill>
              </a:rPr>
              <a:t>’ websites.</a:t>
            </a:r>
          </a:p>
        </p:txBody>
      </p:sp>
    </p:spTree>
    <p:extLst>
      <p:ext uri="{BB962C8B-B14F-4D97-AF65-F5344CB8AC3E}">
        <p14:creationId xmlns:p14="http://schemas.microsoft.com/office/powerpoint/2010/main" val="2481852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890852502"/>
              </p:ext>
            </p:extLst>
          </p:nvPr>
        </p:nvGraphicFramePr>
        <p:xfrm>
          <a:off x="322144" y="1733402"/>
          <a:ext cx="4094735" cy="30024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35429" y="872066"/>
            <a:ext cx="8368384" cy="810155"/>
          </a:xfrm>
        </p:spPr>
        <p:txBody>
          <a:bodyPr/>
          <a:lstStyle/>
          <a:p>
            <a:pPr>
              <a:lnSpc>
                <a:spcPts val="2400"/>
              </a:lnSpc>
            </a:pPr>
            <a:r>
              <a:rPr lang="en-GB" sz="2200" dirty="0" smtClean="0">
                <a:solidFill>
                  <a:srgbClr val="C00000"/>
                </a:solidFill>
              </a:rPr>
              <a:t>Types of accommodation used in the past 3 years </a:t>
            </a:r>
            <a:endParaRPr lang="en-GB" sz="2200" dirty="0"/>
          </a:p>
        </p:txBody>
      </p:sp>
      <p:sp>
        <p:nvSpPr>
          <p:cNvPr id="25" name="TextBox 24"/>
          <p:cNvSpPr txBox="1"/>
          <p:nvPr/>
        </p:nvSpPr>
        <p:spPr>
          <a:xfrm>
            <a:off x="285286" y="1517957"/>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12" name="Text Placeholder 5"/>
          <p:cNvSpPr txBox="1">
            <a:spLocks/>
          </p:cNvSpPr>
          <p:nvPr/>
        </p:nvSpPr>
        <p:spPr>
          <a:xfrm>
            <a:off x="342438" y="517510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200" dirty="0">
              <a:solidFill>
                <a:srgbClr val="120742"/>
              </a:solidFill>
            </a:endParaRPr>
          </a:p>
        </p:txBody>
      </p:sp>
      <p:graphicFrame>
        <p:nvGraphicFramePr>
          <p:cNvPr id="14" name="Picture Placeholder 4"/>
          <p:cNvGraphicFramePr>
            <a:graphicFrameLocks/>
          </p:cNvGraphicFramePr>
          <p:nvPr>
            <p:extLst>
              <p:ext uri="{D42A27DB-BD31-4B8C-83A1-F6EECF244321}">
                <p14:modId xmlns:p14="http://schemas.microsoft.com/office/powerpoint/2010/main" val="3051892071"/>
              </p:ext>
            </p:extLst>
          </p:nvPr>
        </p:nvGraphicFramePr>
        <p:xfrm>
          <a:off x="4641667" y="1386780"/>
          <a:ext cx="4162145" cy="3305331"/>
        </p:xfrm>
        <a:graphic>
          <a:graphicData uri="http://schemas.openxmlformats.org/drawingml/2006/table">
            <a:tbl>
              <a:tblPr firstRow="1" bandRow="1">
                <a:tableStyleId>{5C22544A-7EE6-4342-B048-85BDC9FD1C3A}</a:tableStyleId>
              </a:tblPr>
              <a:tblGrid>
                <a:gridCol w="832429"/>
                <a:gridCol w="832429"/>
                <a:gridCol w="832429"/>
                <a:gridCol w="832429"/>
                <a:gridCol w="832429"/>
              </a:tblGrid>
              <a:tr h="224478">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24478">
                <a:tc>
                  <a:txBody>
                    <a:bodyPr/>
                    <a:lstStyle/>
                    <a:p>
                      <a:pPr algn="ctr"/>
                      <a:r>
                        <a:rPr lang="en-GB" sz="1000" b="1" dirty="0" smtClean="0"/>
                        <a:t>Families</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Under 35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35-50</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51-64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82823">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77%</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73%</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76%</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73%</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c>
                  <a:txBody>
                    <a:bodyPr/>
                    <a:lstStyle/>
                    <a:p>
                      <a:pPr marL="0" algn="ctr" defTabSz="457200" rtl="0" eaLnBrk="1" latinLnBrk="0" hangingPunct="1">
                        <a:lnSpc>
                          <a:spcPct val="115000"/>
                        </a:lnSpc>
                        <a:spcAft>
                          <a:spcPts val="0"/>
                        </a:spcAft>
                      </a:pPr>
                      <a:r>
                        <a:rPr lang="en-GB" sz="1000" b="0" kern="1200" dirty="0" smtClean="0">
                          <a:solidFill>
                            <a:schemeClr val="tx1"/>
                          </a:solidFill>
                          <a:effectLst/>
                          <a:latin typeface="Calibri"/>
                          <a:ea typeface="Calibri"/>
                          <a:cs typeface="Arial"/>
                        </a:rPr>
                        <a:t>74%</a:t>
                      </a:r>
                      <a:endParaRPr lang="en-GB" sz="1000" b="0" kern="1200" dirty="0">
                        <a:solidFill>
                          <a:schemeClr val="tx1"/>
                        </a:solidFill>
                        <a:effectLst/>
                        <a:latin typeface="Calibri"/>
                        <a:ea typeface="Calibri"/>
                        <a:cs typeface="Arial"/>
                      </a:endParaRPr>
                    </a:p>
                  </a:txBody>
                  <a:tcPr marL="72000" marR="16799" marT="0" marB="0" anchor="ctr">
                    <a:lnT w="38100" cmpd="sng">
                      <a:noFill/>
                    </a:lnT>
                  </a:tcPr>
                </a:tc>
              </a:tr>
              <a:tr h="199113">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76%</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68%</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75%</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61%</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60%</a:t>
                      </a:r>
                      <a:endParaRPr lang="en-GB" sz="1000" kern="1200" dirty="0">
                        <a:solidFill>
                          <a:srgbClr val="FF0000"/>
                        </a:solidFill>
                        <a:effectLst/>
                        <a:latin typeface="Calibri"/>
                        <a:ea typeface="Calibri"/>
                        <a:cs typeface="Arial"/>
                      </a:endParaRPr>
                    </a:p>
                  </a:txBody>
                  <a:tcPr marL="72000" marR="16799" marT="0" marB="0" anchor="ctr"/>
                </a:tc>
              </a:tr>
              <a:tr h="19911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57%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61%</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51%</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49%</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43%</a:t>
                      </a:r>
                      <a:endParaRPr lang="en-GB" sz="1000" kern="1200" dirty="0">
                        <a:solidFill>
                          <a:srgbClr val="FF0000"/>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51%</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59%</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45%</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48%</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52%</a:t>
                      </a:r>
                      <a:endParaRPr lang="en-GB" sz="1000" kern="1200" dirty="0">
                        <a:solidFill>
                          <a:schemeClr val="dk1"/>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54%</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46%</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50%</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33%</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20%</a:t>
                      </a:r>
                      <a:endParaRPr lang="en-GB" sz="1000" kern="1200" dirty="0">
                        <a:solidFill>
                          <a:srgbClr val="FF0000"/>
                        </a:solidFill>
                        <a:effectLst/>
                        <a:latin typeface="Calibri"/>
                        <a:ea typeface="Calibri"/>
                        <a:cs typeface="Arial"/>
                      </a:endParaRPr>
                    </a:p>
                  </a:txBody>
                  <a:tcPr marL="72000" marR="16799" marT="0" marB="0" anchor="ctr"/>
                </a:tc>
              </a:tr>
              <a:tr h="19911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46%</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49%</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38%</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44%</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43%</a:t>
                      </a:r>
                      <a:endParaRPr lang="en-GB" sz="1000" kern="1200" dirty="0">
                        <a:solidFill>
                          <a:schemeClr val="dk1"/>
                        </a:solidFill>
                        <a:effectLst/>
                        <a:latin typeface="Calibri"/>
                        <a:ea typeface="Calibri"/>
                        <a:cs typeface="Arial"/>
                      </a:endParaRPr>
                    </a:p>
                  </a:txBody>
                  <a:tcPr marL="72000" marR="16799" marT="0" marB="0" anchor="ctr"/>
                </a:tc>
              </a:tr>
              <a:tr h="199113">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42%</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48%</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37%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29%</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26%</a:t>
                      </a:r>
                      <a:endParaRPr lang="en-GB" sz="1000" kern="1200" dirty="0">
                        <a:solidFill>
                          <a:srgbClr val="FF0000"/>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31%</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24%</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21%</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29%</a:t>
                      </a:r>
                      <a:endParaRPr lang="en-GB" sz="1000" kern="1200" dirty="0">
                        <a:solidFill>
                          <a:schemeClr val="dk1"/>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28%</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34%</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19%</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14%</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15%</a:t>
                      </a:r>
                      <a:endParaRPr lang="en-GB" sz="1000" kern="1200" dirty="0">
                        <a:solidFill>
                          <a:srgbClr val="FF0000"/>
                        </a:solidFill>
                        <a:effectLst/>
                        <a:latin typeface="Calibri"/>
                        <a:ea typeface="Calibri"/>
                        <a:cs typeface="Arial"/>
                      </a:endParaRPr>
                    </a:p>
                  </a:txBody>
                  <a:tcPr marL="72000" marR="16799" marT="0" marB="0" anchor="ctr"/>
                </a:tc>
              </a:tr>
              <a:tr h="19911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34%</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20%</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11%</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5%</a:t>
                      </a:r>
                      <a:endParaRPr lang="en-GB" sz="1000" kern="1200" dirty="0">
                        <a:solidFill>
                          <a:srgbClr val="FF0000"/>
                        </a:solidFill>
                        <a:effectLst/>
                        <a:latin typeface="Calibri"/>
                        <a:ea typeface="Calibri"/>
                        <a:cs typeface="Arial"/>
                      </a:endParaRPr>
                    </a:p>
                  </a:txBody>
                  <a:tcPr marL="72000" marR="16799" marT="0" marB="0" anchor="ctr"/>
                </a:tc>
              </a:tr>
              <a:tr h="199113">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26%</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26%</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20%</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11%</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7%</a:t>
                      </a:r>
                      <a:endParaRPr lang="en-GB" sz="1000" kern="1200" dirty="0">
                        <a:solidFill>
                          <a:srgbClr val="FF0000"/>
                        </a:solidFill>
                        <a:effectLst/>
                        <a:latin typeface="Calibri"/>
                        <a:ea typeface="Calibri"/>
                        <a:cs typeface="Arial"/>
                      </a:endParaRPr>
                    </a:p>
                  </a:txBody>
                  <a:tcPr marL="72000" marR="16799" marT="0" marB="0" anchor="ctr"/>
                </a:tc>
              </a:tr>
              <a:tr h="19911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23%</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25%</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9%</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13%</a:t>
                      </a:r>
                      <a:endParaRPr lang="en-GB" sz="1000" kern="1200" dirty="0">
                        <a:solidFill>
                          <a:srgbClr val="FF0000"/>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17%</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00B050"/>
                          </a:solidFill>
                          <a:effectLst/>
                          <a:latin typeface="Calibri"/>
                          <a:ea typeface="Calibri"/>
                          <a:cs typeface="Arial"/>
                        </a:rPr>
                        <a:t>18%</a:t>
                      </a:r>
                      <a:endParaRPr lang="en-GB" sz="1000" kern="1200" dirty="0">
                        <a:solidFill>
                          <a:srgbClr val="00B05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12%</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9%</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3%</a:t>
                      </a:r>
                      <a:endParaRPr lang="en-GB" sz="1000" kern="1200" dirty="0">
                        <a:solidFill>
                          <a:srgbClr val="FF0000"/>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15%</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14%</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11%</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4%</a:t>
                      </a:r>
                      <a:endParaRPr lang="en-GB" sz="1000" kern="1200" dirty="0">
                        <a:solidFill>
                          <a:srgbClr val="FF0000"/>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rgbClr val="FF0000"/>
                          </a:solidFill>
                          <a:effectLst/>
                          <a:latin typeface="Calibri"/>
                          <a:ea typeface="Calibri"/>
                          <a:cs typeface="Arial"/>
                        </a:rPr>
                        <a:t>4%</a:t>
                      </a:r>
                      <a:endParaRPr lang="en-GB" sz="1000" kern="1200" dirty="0">
                        <a:solidFill>
                          <a:srgbClr val="FF0000"/>
                        </a:solidFill>
                        <a:effectLst/>
                        <a:latin typeface="Calibri"/>
                        <a:ea typeface="Calibri"/>
                        <a:cs typeface="Arial"/>
                      </a:endParaRPr>
                    </a:p>
                  </a:txBody>
                  <a:tcPr marL="72000" marR="16799" marT="0" marB="0" anchor="ctr"/>
                </a:tc>
              </a:tr>
              <a:tr h="182823">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12%</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17%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7%</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8%</a:t>
                      </a:r>
                      <a:endParaRPr lang="en-GB" sz="1000" kern="1200" dirty="0">
                        <a:solidFill>
                          <a:schemeClr val="dk1"/>
                        </a:solidFill>
                        <a:effectLst/>
                        <a:latin typeface="Calibri"/>
                        <a:ea typeface="Calibri"/>
                        <a:cs typeface="Arial"/>
                      </a:endParaRPr>
                    </a:p>
                  </a:txBody>
                  <a:tcPr marL="72000" marR="16799" marT="0" marB="0" anchor="ctr"/>
                </a:tc>
                <a:tc>
                  <a:txBody>
                    <a:bodyPr/>
                    <a:lstStyle/>
                    <a:p>
                      <a:pPr marL="0" algn="ctr" defTabSz="457200" rtl="0" eaLnBrk="1" latinLnBrk="0" hangingPunct="1">
                        <a:lnSpc>
                          <a:spcPct val="115000"/>
                        </a:lnSpc>
                        <a:spcAft>
                          <a:spcPts val="0"/>
                        </a:spcAft>
                      </a:pPr>
                      <a:r>
                        <a:rPr lang="en-GB" sz="1000" kern="1200" dirty="0" smtClean="0">
                          <a:solidFill>
                            <a:schemeClr val="dk1"/>
                          </a:solidFill>
                          <a:effectLst/>
                          <a:latin typeface="Calibri"/>
                          <a:ea typeface="Calibri"/>
                          <a:cs typeface="Arial"/>
                        </a:rPr>
                        <a:t>2%</a:t>
                      </a:r>
                      <a:endParaRPr lang="en-GB" sz="1000" kern="1200" dirty="0">
                        <a:solidFill>
                          <a:schemeClr val="dk1"/>
                        </a:solidFill>
                        <a:effectLst/>
                        <a:latin typeface="Calibri"/>
                        <a:ea typeface="Calibri"/>
                        <a:cs typeface="Arial"/>
                      </a:endParaRPr>
                    </a:p>
                  </a:txBody>
                  <a:tcPr marL="72000" marR="16799" marT="0" marB="0" anchor="ctr"/>
                </a:tc>
              </a:tr>
            </a:tbl>
          </a:graphicData>
        </a:graphic>
      </p:graphicFrame>
      <p:cxnSp>
        <p:nvCxnSpPr>
          <p:cNvPr id="10" name="Straight Connector 9"/>
          <p:cNvCxnSpPr/>
          <p:nvPr/>
        </p:nvCxnSpPr>
        <p:spPr>
          <a:xfrm>
            <a:off x="518984" y="2434285"/>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18984" y="299215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8984" y="354049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12311" y="410785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8" name="Text Placeholder 5"/>
          <p:cNvSpPr txBox="1">
            <a:spLocks/>
          </p:cNvSpPr>
          <p:nvPr/>
        </p:nvSpPr>
        <p:spPr>
          <a:xfrm>
            <a:off x="342438" y="49251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Accommodation type on a holiday tends to be consistent across different life-stages, each group most likely to have stayed in a ‘mid-range hotel’, followed by  ‘a 4-star hotel’ and ‘a budget hotel’.</a:t>
            </a:r>
          </a:p>
        </p:txBody>
      </p:sp>
    </p:spTree>
    <p:extLst>
      <p:ext uri="{BB962C8B-B14F-4D97-AF65-F5344CB8AC3E}">
        <p14:creationId xmlns:p14="http://schemas.microsoft.com/office/powerpoint/2010/main" val="18887916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1535854"/>
          </a:xfrm>
        </p:spPr>
        <p:txBody>
          <a:bodyPr/>
          <a:lstStyle/>
          <a:p>
            <a:r>
              <a:rPr lang="en-GB" dirty="0" smtClean="0"/>
              <a:t>Holidays in England</a:t>
            </a:r>
            <a:r>
              <a:rPr lang="en-GB" dirty="0">
                <a:solidFill>
                  <a:srgbClr val="C00000"/>
                </a:solidFill>
              </a:rPr>
              <a:t/>
            </a:r>
            <a:br>
              <a:rPr lang="en-GB" dirty="0">
                <a:solidFill>
                  <a:srgbClr val="C00000"/>
                </a:solidFill>
              </a:rPr>
            </a:br>
            <a:r>
              <a:rPr lang="en-GB" dirty="0" smtClean="0">
                <a:solidFill>
                  <a:srgbClr val="C00000"/>
                </a:solidFill>
              </a:rPr>
              <a:t/>
            </a:r>
            <a:br>
              <a:rPr lang="en-GB" dirty="0" smtClean="0">
                <a:solidFill>
                  <a:srgbClr val="C00000"/>
                </a:solidFill>
              </a:rPr>
            </a:br>
            <a:r>
              <a:rPr lang="en-GB" sz="1400" i="1" dirty="0" smtClean="0">
                <a:solidFill>
                  <a:srgbClr val="C00000"/>
                </a:solidFill>
              </a:rPr>
              <a:t>Relating </a:t>
            </a:r>
            <a:r>
              <a:rPr lang="en-GB" sz="1400" i="1" dirty="0">
                <a:solidFill>
                  <a:srgbClr val="C00000"/>
                </a:solidFill>
              </a:rPr>
              <a:t>to </a:t>
            </a:r>
            <a:r>
              <a:rPr lang="en-GB" sz="1400" i="1" dirty="0" smtClean="0">
                <a:solidFill>
                  <a:srgbClr val="C00000"/>
                </a:solidFill>
              </a:rPr>
              <a:t>holidays taken in England</a:t>
            </a:r>
            <a:endParaRPr lang="en-GB" dirty="0"/>
          </a:p>
        </p:txBody>
      </p:sp>
    </p:spTree>
    <p:extLst>
      <p:ext uri="{BB962C8B-B14F-4D97-AF65-F5344CB8AC3E}">
        <p14:creationId xmlns:p14="http://schemas.microsoft.com/office/powerpoint/2010/main" val="42836223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Annual trends in trips to England by life-stage*</a:t>
            </a:r>
            <a:endParaRPr lang="en-GB" sz="2200" dirty="0"/>
          </a:p>
        </p:txBody>
      </p:sp>
      <p:graphicFrame>
        <p:nvGraphicFramePr>
          <p:cNvPr id="6" name="Chart 5"/>
          <p:cNvGraphicFramePr/>
          <p:nvPr>
            <p:extLst>
              <p:ext uri="{D42A27DB-BD31-4B8C-83A1-F6EECF244321}">
                <p14:modId xmlns:p14="http://schemas.microsoft.com/office/powerpoint/2010/main" val="325699008"/>
              </p:ext>
            </p:extLst>
          </p:nvPr>
        </p:nvGraphicFramePr>
        <p:xfrm>
          <a:off x="511903" y="1695450"/>
          <a:ext cx="7730397" cy="305254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35-54 year olds consistently make up the highest numbers of visitors to England on a holiday, and have generated the greatest growth since 2010.   16-34 year olds are the next most well-represented</a:t>
            </a:r>
            <a:r>
              <a:rPr lang="en-GB" sz="1300" dirty="0">
                <a:solidFill>
                  <a:srgbClr val="120742"/>
                </a:solidFill>
              </a:rPr>
              <a:t> </a:t>
            </a:r>
            <a:r>
              <a:rPr lang="en-GB" sz="1300" dirty="0" smtClean="0">
                <a:solidFill>
                  <a:srgbClr val="120742"/>
                </a:solidFill>
              </a:rPr>
              <a:t>and have also grown significantly in number since 2010.   65+ year olds visit England in the fewest numbers.</a:t>
            </a:r>
            <a:endParaRPr lang="en-GB" sz="1300" dirty="0">
              <a:solidFill>
                <a:srgbClr val="120742"/>
              </a:solidFill>
            </a:endParaRPr>
          </a:p>
        </p:txBody>
      </p:sp>
      <p:sp>
        <p:nvSpPr>
          <p:cNvPr id="15" name="Text Placeholder 5"/>
          <p:cNvSpPr txBox="1">
            <a:spLocks/>
          </p:cNvSpPr>
          <p:nvPr/>
        </p:nvSpPr>
        <p:spPr>
          <a:xfrm>
            <a:off x="378821" y="1808955"/>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sp>
        <p:nvSpPr>
          <p:cNvPr id="8" name="TextBox 1"/>
          <p:cNvSpPr txBox="1"/>
          <p:nvPr/>
        </p:nvSpPr>
        <p:spPr>
          <a:xfrm>
            <a:off x="3392572" y="1695450"/>
            <a:ext cx="2324719" cy="346315"/>
          </a:xfrm>
          <a:prstGeom prst="rect">
            <a:avLst/>
          </a:prstGeom>
        </p:spPr>
        <p:txBody>
          <a:bodyPr wrap="square" rtlCol="0"/>
          <a:lstStyle>
            <a:defPPr>
              <a:defRPr lang="en-US"/>
            </a:defPPr>
            <a:lvl1pPr indent="0" algn="ctr">
              <a:defRPr sz="1200" b="1">
                <a:solidFill>
                  <a:srgbClr val="120742"/>
                </a:solidFill>
              </a:defRPr>
            </a:lvl1pPr>
            <a:lvl2pPr indent="0">
              <a:defRPr sz="1100"/>
            </a:lvl2pPr>
            <a:lvl3pPr indent="0">
              <a:defRPr sz="1100"/>
            </a:lvl3pPr>
            <a:lvl4pPr indent="0">
              <a:defRPr sz="1100"/>
            </a:lvl4pPr>
            <a:lvl5pPr indent="0">
              <a:defRPr sz="1100"/>
            </a:lvl5pPr>
            <a:lvl6pPr indent="0">
              <a:defRPr sz="1100"/>
            </a:lvl6pPr>
            <a:lvl7pPr indent="0">
              <a:defRPr sz="1100"/>
            </a:lvl7pPr>
            <a:lvl8pPr indent="0">
              <a:defRPr sz="1100"/>
            </a:lvl8pPr>
            <a:lvl9pPr indent="0">
              <a:defRPr sz="1100"/>
            </a:lvl9pPr>
          </a:lstStyle>
          <a:p>
            <a:r>
              <a:rPr lang="en-GB" dirty="0"/>
              <a:t>Holiday trips per year (000s)</a:t>
            </a:r>
          </a:p>
        </p:txBody>
      </p:sp>
      <p:sp>
        <p:nvSpPr>
          <p:cNvPr id="10" name="TextBox 9"/>
          <p:cNvSpPr txBox="1"/>
          <p:nvPr/>
        </p:nvSpPr>
        <p:spPr>
          <a:xfrm>
            <a:off x="349250" y="6294969"/>
            <a:ext cx="8197850" cy="246221"/>
          </a:xfrm>
          <a:prstGeom prst="rect">
            <a:avLst/>
          </a:prstGeom>
          <a:noFill/>
        </p:spPr>
        <p:txBody>
          <a:bodyPr wrap="square" rtlCol="0">
            <a:spAutoFit/>
          </a:bodyPr>
          <a:lstStyle/>
          <a:p>
            <a:r>
              <a:rPr lang="en-GB" sz="1000" b="1" i="1" dirty="0" smtClean="0">
                <a:solidFill>
                  <a:srgbClr val="120742"/>
                </a:solidFill>
              </a:rPr>
              <a:t>*Due to sampling methodology, volumes are indicative rather than exact.  See page 4 for a more detailed explanation</a:t>
            </a:r>
            <a:endParaRPr lang="en-GB" sz="1000" b="1" i="1" dirty="0">
              <a:solidFill>
                <a:srgbClr val="120742"/>
              </a:solidFill>
            </a:endParaRPr>
          </a:p>
        </p:txBody>
      </p:sp>
    </p:spTree>
    <p:extLst>
      <p:ext uri="{BB962C8B-B14F-4D97-AF65-F5344CB8AC3E}">
        <p14:creationId xmlns:p14="http://schemas.microsoft.com/office/powerpoint/2010/main" val="28821585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Number of trips to England by life-stage and market*</a:t>
            </a:r>
            <a:endParaRPr lang="en-GB" sz="2200" dirty="0"/>
          </a:p>
        </p:txBody>
      </p:sp>
      <p:graphicFrame>
        <p:nvGraphicFramePr>
          <p:cNvPr id="10" name="Picture Placeholder 9"/>
          <p:cNvGraphicFramePr>
            <a:graphicFrameLocks noGrp="1"/>
          </p:cNvGraphicFramePr>
          <p:nvPr>
            <p:ph type="pic" sz="quarter" idx="14"/>
            <p:extLst>
              <p:ext uri="{D42A27DB-BD31-4B8C-83A1-F6EECF244321}">
                <p14:modId xmlns:p14="http://schemas.microsoft.com/office/powerpoint/2010/main" val="649506643"/>
              </p:ext>
            </p:extLst>
          </p:nvPr>
        </p:nvGraphicFramePr>
        <p:xfrm>
          <a:off x="654051" y="1971939"/>
          <a:ext cx="7658104" cy="23285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p:cNvSpPr txBox="1">
            <a:spLocks/>
          </p:cNvSpPr>
          <p:nvPr/>
        </p:nvSpPr>
        <p:spPr>
          <a:xfrm>
            <a:off x="342437" y="1808955"/>
            <a:ext cx="2276937"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2013-2015 </a:t>
            </a:r>
            <a:endParaRPr lang="en-GB" sz="800" dirty="0">
              <a:solidFill>
                <a:srgbClr val="120742"/>
              </a:solidFill>
            </a:endParaRPr>
          </a:p>
        </p:txBody>
      </p:sp>
      <p:sp>
        <p:nvSpPr>
          <p:cNvPr id="12" name="TextBox 11"/>
          <p:cNvSpPr txBox="1"/>
          <p:nvPr/>
        </p:nvSpPr>
        <p:spPr>
          <a:xfrm>
            <a:off x="2687107" y="1890447"/>
            <a:ext cx="4427815" cy="230832"/>
          </a:xfrm>
          <a:prstGeom prst="rect">
            <a:avLst/>
          </a:prstGeom>
          <a:noFill/>
        </p:spPr>
        <p:txBody>
          <a:bodyPr wrap="none" rtlCol="0">
            <a:spAutoFit/>
          </a:bodyPr>
          <a:lstStyle/>
          <a:p>
            <a:r>
              <a:rPr lang="en-GB" sz="900" b="1" dirty="0" smtClean="0">
                <a:solidFill>
                  <a:srgbClr val="120742"/>
                </a:solidFill>
              </a:rPr>
              <a:t>Average yearly holiday trips by life-stage within key markets (000s) (Average of 2013-15)</a:t>
            </a:r>
            <a:endParaRPr lang="en-GB" sz="900" b="1" dirty="0">
              <a:solidFill>
                <a:srgbClr val="120742"/>
              </a:solidFill>
            </a:endParaRPr>
          </a:p>
        </p:txBody>
      </p:sp>
      <p:sp>
        <p:nvSpPr>
          <p:cNvPr id="14"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There are some notable differences in trip numbers by market.  Visitors from France, for example, include the highest number of 16-34 and 35-54 year olds, but only a relatively number of 65+ year olds.  Conversely, visitors from the United States are most likely to be aged over 65 but 4th most likely to be aged 16-34. </a:t>
            </a:r>
            <a:endParaRPr lang="en-GB" sz="1300" dirty="0">
              <a:solidFill>
                <a:srgbClr val="120742"/>
              </a:solidFill>
            </a:endParaRPr>
          </a:p>
        </p:txBody>
      </p:sp>
      <p:sp>
        <p:nvSpPr>
          <p:cNvPr id="15" name="TextBox 14"/>
          <p:cNvSpPr txBox="1"/>
          <p:nvPr/>
        </p:nvSpPr>
        <p:spPr>
          <a:xfrm>
            <a:off x="349250" y="6294969"/>
            <a:ext cx="8197850" cy="246221"/>
          </a:xfrm>
          <a:prstGeom prst="rect">
            <a:avLst/>
          </a:prstGeom>
          <a:noFill/>
        </p:spPr>
        <p:txBody>
          <a:bodyPr wrap="square" rtlCol="0">
            <a:spAutoFit/>
          </a:bodyPr>
          <a:lstStyle/>
          <a:p>
            <a:r>
              <a:rPr lang="en-GB" sz="1000" b="1" i="1" dirty="0" smtClean="0">
                <a:solidFill>
                  <a:srgbClr val="120742"/>
                </a:solidFill>
              </a:rPr>
              <a:t>*Due to sampling methodology, volumes are indicative rather than exact.  See page 4 for a more detailed explanation</a:t>
            </a:r>
            <a:endParaRPr lang="en-GB" sz="1000" b="1" i="1" dirty="0">
              <a:solidFill>
                <a:srgbClr val="120742"/>
              </a:solidFill>
            </a:endParaRPr>
          </a:p>
        </p:txBody>
      </p:sp>
    </p:spTree>
    <p:extLst>
      <p:ext uri="{BB962C8B-B14F-4D97-AF65-F5344CB8AC3E}">
        <p14:creationId xmlns:p14="http://schemas.microsoft.com/office/powerpoint/2010/main" val="1016138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Background</a:t>
            </a:r>
            <a:endParaRPr lang="en-GB" sz="2200" dirty="0"/>
          </a:p>
        </p:txBody>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dirty="0">
                <a:solidFill>
                  <a:srgbClr val="120742"/>
                </a:solidFill>
              </a:rPr>
              <a:t>The three-year £40million Discover England Fund was announced by the Government in 2015, with the objective of ensuring that England stays competitive in the rapidly growing global tourism industry, by offering world-class English tourism products to the right customers at the right time.  The fund will be awarded to external bidders, with awards for two blocks of projects. </a:t>
            </a:r>
          </a:p>
          <a:p>
            <a:pPr marL="0" indent="0" algn="just">
              <a:buNone/>
            </a:pPr>
            <a:r>
              <a:rPr lang="en-GB" sz="1200" dirty="0">
                <a:solidFill>
                  <a:srgbClr val="120742"/>
                </a:solidFill>
              </a:rPr>
              <a:t>It is vital that funding is awarded to bids which are in line with consumer and business trends, and to this end, the fund will also support additional research, to ensure that project teams and potential bidders have access to relevant market intelligence. The research will include the delivery of both broad insights (that is, with potential relevance to any project) and research into specific areas. </a:t>
            </a:r>
          </a:p>
          <a:p>
            <a:pPr marL="0" indent="0" algn="just">
              <a:buNone/>
            </a:pPr>
            <a:r>
              <a:rPr lang="en-GB" sz="1200" dirty="0">
                <a:solidFill>
                  <a:srgbClr val="120742"/>
                </a:solidFill>
              </a:rPr>
              <a:t>In considering the types of research relevant for the Discover England Fund, it became evident that much of the information that bidders might require is actually already in existence. This includes information on the VisitBritain Insights pages, the dataset from the International Passenger Survey, other research carried out in the past by VisitBritain, or other secondary data sources. </a:t>
            </a:r>
          </a:p>
          <a:p>
            <a:pPr marL="0" indent="0" algn="just">
              <a:buNone/>
            </a:pPr>
            <a:r>
              <a:rPr lang="en-GB" sz="1200" dirty="0">
                <a:solidFill>
                  <a:srgbClr val="120742"/>
                </a:solidFill>
              </a:rPr>
              <a:t>For these reasons, VisitEngland have commissioned BDRC Continental </a:t>
            </a:r>
            <a:r>
              <a:rPr lang="en-GB" sz="1200" dirty="0" smtClean="0">
                <a:solidFill>
                  <a:srgbClr val="120742"/>
                </a:solidFill>
              </a:rPr>
              <a:t>to undertake </a:t>
            </a:r>
            <a:r>
              <a:rPr lang="en-GB" sz="1200" dirty="0">
                <a:solidFill>
                  <a:srgbClr val="120742"/>
                </a:solidFill>
              </a:rPr>
              <a:t>a substantial programme of tailored secondary research to ensure that bidders can easily access and use existing market intelligence to shape both year 1 and years 2-3 projects. The focus of this programme is the international consumer – while the fund is also intended to stimulate domestic tourism, bids must in the first instance demonstrate their potential to generate growth from inbound markets – and therefore all analysis should be focused on inbound markets.</a:t>
            </a:r>
          </a:p>
          <a:p>
            <a:pPr marL="0" indent="0" algn="just">
              <a:buNone/>
            </a:pPr>
            <a:endParaRPr lang="en-GB" sz="1200" dirty="0">
              <a:solidFill>
                <a:srgbClr val="120742"/>
              </a:solidFill>
            </a:endParaRPr>
          </a:p>
          <a:p>
            <a:pPr marL="0" indent="0" algn="just">
              <a:buNone/>
            </a:pPr>
            <a:r>
              <a:rPr lang="en-GB" sz="1200" dirty="0">
                <a:solidFill>
                  <a:srgbClr val="120742"/>
                </a:solidFill>
              </a:rPr>
              <a:t>This report focuses upon understanding life-stages </a:t>
            </a:r>
            <a:r>
              <a:rPr lang="en-GB" sz="1200" dirty="0" smtClean="0">
                <a:solidFill>
                  <a:srgbClr val="120742"/>
                </a:solidFill>
              </a:rPr>
              <a:t>, in particular (and depending on data source):</a:t>
            </a:r>
          </a:p>
          <a:p>
            <a:pPr marL="0" indent="0" algn="just">
              <a:buNone/>
            </a:pPr>
            <a:endParaRPr lang="en-GB" sz="1200" dirty="0">
              <a:solidFill>
                <a:srgbClr val="120742"/>
              </a:solidFill>
            </a:endParaRPr>
          </a:p>
          <a:p>
            <a:pPr marL="228600" indent="-228600" algn="just">
              <a:buFont typeface="+mj-lt"/>
              <a:buAutoNum type="arabicPeriod"/>
            </a:pPr>
            <a:r>
              <a:rPr lang="en-GB" sz="1200" dirty="0" smtClean="0">
                <a:solidFill>
                  <a:srgbClr val="120742"/>
                </a:solidFill>
              </a:rPr>
              <a:t>Families</a:t>
            </a:r>
            <a:r>
              <a:rPr lang="en-GB" sz="1200" dirty="0" smtClean="0"/>
              <a:t>/</a:t>
            </a:r>
            <a:r>
              <a:rPr lang="en-GB" sz="1200" dirty="0"/>
              <a:t> </a:t>
            </a:r>
            <a:r>
              <a:rPr lang="en-GB" sz="1200" dirty="0" smtClean="0"/>
              <a:t>0-15 year olds</a:t>
            </a:r>
          </a:p>
          <a:p>
            <a:pPr marL="228600" indent="-228600" algn="just">
              <a:buFont typeface="+mj-lt"/>
              <a:buAutoNum type="arabicPeriod"/>
            </a:pPr>
            <a:r>
              <a:rPr lang="en-GB" sz="1200" dirty="0" smtClean="0">
                <a:solidFill>
                  <a:srgbClr val="120742"/>
                </a:solidFill>
              </a:rPr>
              <a:t>Under 35 year olds</a:t>
            </a:r>
          </a:p>
          <a:p>
            <a:pPr marL="228600" indent="-228600" algn="just">
              <a:buFont typeface="+mj-lt"/>
              <a:buAutoNum type="arabicPeriod"/>
            </a:pPr>
            <a:r>
              <a:rPr lang="en-GB" sz="1200" dirty="0" smtClean="0">
                <a:solidFill>
                  <a:srgbClr val="120742"/>
                </a:solidFill>
              </a:rPr>
              <a:t>35-50/35-54 year olds</a:t>
            </a:r>
          </a:p>
          <a:p>
            <a:pPr marL="228600" indent="-228600" algn="just">
              <a:buFont typeface="+mj-lt"/>
              <a:buAutoNum type="arabicPeriod"/>
            </a:pPr>
            <a:r>
              <a:rPr lang="en-GB" sz="1200" dirty="0" smtClean="0">
                <a:solidFill>
                  <a:srgbClr val="120742"/>
                </a:solidFill>
              </a:rPr>
              <a:t>51-64/55-64 year olds</a:t>
            </a:r>
          </a:p>
          <a:p>
            <a:pPr marL="228600" indent="-228600" algn="just">
              <a:buFont typeface="+mj-lt"/>
              <a:buAutoNum type="arabicPeriod"/>
            </a:pPr>
            <a:r>
              <a:rPr lang="en-GB" sz="1200" dirty="0" smtClean="0">
                <a:solidFill>
                  <a:srgbClr val="120742"/>
                </a:solidFill>
              </a:rPr>
              <a:t>65+ year olds</a:t>
            </a:r>
          </a:p>
          <a:p>
            <a:pPr marL="228600" indent="-228600" algn="just">
              <a:buFont typeface="+mj-lt"/>
              <a:buAutoNum type="arabicPeriod"/>
            </a:pPr>
            <a:endParaRPr lang="en-GB" sz="1200" dirty="0">
              <a:solidFill>
                <a:srgbClr val="120742"/>
              </a:solidFill>
            </a:endParaRPr>
          </a:p>
        </p:txBody>
      </p:sp>
    </p:spTree>
    <p:extLst>
      <p:ext uri="{BB962C8B-B14F-4D97-AF65-F5344CB8AC3E}">
        <p14:creationId xmlns:p14="http://schemas.microsoft.com/office/powerpoint/2010/main" val="191017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Annual trends in spend by life-stage</a:t>
            </a:r>
            <a:endParaRPr lang="en-GB" sz="2200" dirty="0"/>
          </a:p>
        </p:txBody>
      </p:sp>
      <p:graphicFrame>
        <p:nvGraphicFramePr>
          <p:cNvPr id="6" name="Chart 5"/>
          <p:cNvGraphicFramePr/>
          <p:nvPr>
            <p:extLst>
              <p:ext uri="{D42A27DB-BD31-4B8C-83A1-F6EECF244321}">
                <p14:modId xmlns:p14="http://schemas.microsoft.com/office/powerpoint/2010/main" val="3495624780"/>
              </p:ext>
            </p:extLst>
          </p:nvPr>
        </p:nvGraphicFramePr>
        <p:xfrm>
          <a:off x="511903" y="1695450"/>
          <a:ext cx="7730397" cy="305254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
          <p:cNvSpPr txBox="1"/>
          <p:nvPr/>
        </p:nvSpPr>
        <p:spPr>
          <a:xfrm>
            <a:off x="2575392" y="1675895"/>
            <a:ext cx="4178545" cy="2661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200" b="1" dirty="0" smtClean="0">
                <a:solidFill>
                  <a:srgbClr val="120742"/>
                </a:solidFill>
              </a:rPr>
              <a:t>Spend on holiday trips per year (£m</a:t>
            </a:r>
            <a:r>
              <a:rPr lang="en-GB" sz="1200" dirty="0" smtClean="0">
                <a:solidFill>
                  <a:srgbClr val="120742"/>
                </a:solidFill>
              </a:rPr>
              <a:t>)</a:t>
            </a:r>
            <a:endParaRPr lang="en-GB" sz="1200" dirty="0">
              <a:solidFill>
                <a:srgbClr val="120742"/>
              </a:solidFill>
            </a:endParaRPr>
          </a:p>
        </p:txBody>
      </p:sp>
      <p:sp>
        <p:nvSpPr>
          <p:cNvPr id="12"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Inline with trips, 35-54 year olds spend the most on their holidays in England, followed by 16-34 year olds.  Although visiting in the lowest numbers, 65+ year olds spend marginally more than 0-15 year old groups on their holidays in England.</a:t>
            </a:r>
            <a:endParaRPr lang="en-GB" sz="1300" dirty="0">
              <a:solidFill>
                <a:srgbClr val="120742"/>
              </a:solidFill>
            </a:endParaRPr>
          </a:p>
        </p:txBody>
      </p:sp>
      <p:sp>
        <p:nvSpPr>
          <p:cNvPr id="15" name="Text Placeholder 5"/>
          <p:cNvSpPr txBox="1">
            <a:spLocks/>
          </p:cNvSpPr>
          <p:nvPr/>
        </p:nvSpPr>
        <p:spPr>
          <a:xfrm>
            <a:off x="378821" y="1808955"/>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sp>
        <p:nvSpPr>
          <p:cNvPr id="10" name="TextBox 9"/>
          <p:cNvSpPr txBox="1"/>
          <p:nvPr/>
        </p:nvSpPr>
        <p:spPr>
          <a:xfrm>
            <a:off x="349250" y="6294969"/>
            <a:ext cx="8197850" cy="246221"/>
          </a:xfrm>
          <a:prstGeom prst="rect">
            <a:avLst/>
          </a:prstGeom>
          <a:noFill/>
        </p:spPr>
        <p:txBody>
          <a:bodyPr wrap="square" rtlCol="0">
            <a:spAutoFit/>
          </a:bodyPr>
          <a:lstStyle/>
          <a:p>
            <a:r>
              <a:rPr lang="en-GB" sz="1000" b="1" i="1" dirty="0" smtClean="0">
                <a:solidFill>
                  <a:srgbClr val="120742"/>
                </a:solidFill>
              </a:rPr>
              <a:t>*Due to sampling methodology, volumes are indicative rather than exact.  See page 4 for a more detailed explanation</a:t>
            </a:r>
            <a:endParaRPr lang="en-GB" sz="1000" b="1" i="1" dirty="0">
              <a:solidFill>
                <a:srgbClr val="120742"/>
              </a:solidFill>
            </a:endParaRPr>
          </a:p>
        </p:txBody>
      </p:sp>
    </p:spTree>
    <p:extLst>
      <p:ext uri="{BB962C8B-B14F-4D97-AF65-F5344CB8AC3E}">
        <p14:creationId xmlns:p14="http://schemas.microsoft.com/office/powerpoint/2010/main" val="42467714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Average spend on holiday in England by life-stage</a:t>
            </a:r>
            <a:endParaRPr lang="en-GB" sz="2200" dirty="0"/>
          </a:p>
        </p:txBody>
      </p:sp>
      <p:graphicFrame>
        <p:nvGraphicFramePr>
          <p:cNvPr id="3" name="Chart 2"/>
          <p:cNvGraphicFramePr/>
          <p:nvPr>
            <p:extLst>
              <p:ext uri="{D42A27DB-BD31-4B8C-83A1-F6EECF244321}">
                <p14:modId xmlns:p14="http://schemas.microsoft.com/office/powerpoint/2010/main" val="3458451350"/>
              </p:ext>
            </p:extLst>
          </p:nvPr>
        </p:nvGraphicFramePr>
        <p:xfrm>
          <a:off x="814809" y="1654629"/>
          <a:ext cx="7145598" cy="250183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p:cNvSpPr txBox="1">
            <a:spLocks/>
          </p:cNvSpPr>
          <p:nvPr/>
        </p:nvSpPr>
        <p:spPr>
          <a:xfrm>
            <a:off x="342438" y="1808955"/>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sp>
        <p:nvSpPr>
          <p:cNvPr id="7"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On average, older age groups spend more on their holidays to England.  55-64 year olds spend the most, although only marginally more than 65+ year olds.</a:t>
            </a:r>
            <a:endParaRPr lang="en-GB" sz="1300" dirty="0">
              <a:solidFill>
                <a:srgbClr val="120742"/>
              </a:solidFill>
            </a:endParaRPr>
          </a:p>
        </p:txBody>
      </p:sp>
    </p:spTree>
    <p:extLst>
      <p:ext uri="{BB962C8B-B14F-4D97-AF65-F5344CB8AC3E}">
        <p14:creationId xmlns:p14="http://schemas.microsoft.com/office/powerpoint/2010/main" val="4198979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Spend in England </a:t>
            </a:r>
            <a:r>
              <a:rPr lang="en-GB" sz="2200" dirty="0"/>
              <a:t>by life-stage and market*</a:t>
            </a:r>
          </a:p>
        </p:txBody>
      </p:sp>
      <p:graphicFrame>
        <p:nvGraphicFramePr>
          <p:cNvPr id="10" name="Picture Placeholder 9"/>
          <p:cNvGraphicFramePr>
            <a:graphicFrameLocks noGrp="1"/>
          </p:cNvGraphicFramePr>
          <p:nvPr>
            <p:ph type="pic" sz="quarter" idx="14"/>
            <p:extLst>
              <p:ext uri="{D42A27DB-BD31-4B8C-83A1-F6EECF244321}">
                <p14:modId xmlns:p14="http://schemas.microsoft.com/office/powerpoint/2010/main" val="1280560986"/>
              </p:ext>
            </p:extLst>
          </p:nvPr>
        </p:nvGraphicFramePr>
        <p:xfrm>
          <a:off x="654051" y="1971939"/>
          <a:ext cx="7658104" cy="23285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87107" y="1890447"/>
            <a:ext cx="4397358" cy="230832"/>
          </a:xfrm>
          <a:prstGeom prst="rect">
            <a:avLst/>
          </a:prstGeom>
          <a:noFill/>
        </p:spPr>
        <p:txBody>
          <a:bodyPr wrap="none" rtlCol="0">
            <a:spAutoFit/>
          </a:bodyPr>
          <a:lstStyle/>
          <a:p>
            <a:r>
              <a:rPr lang="en-GB" sz="900" b="1" dirty="0" smtClean="0">
                <a:solidFill>
                  <a:srgbClr val="120742"/>
                </a:solidFill>
              </a:rPr>
              <a:t>Average yearly holiday spend by life-stage within key markets (£m) (Average of 2013-15)</a:t>
            </a:r>
            <a:endParaRPr lang="en-GB" sz="900" b="1" dirty="0">
              <a:solidFill>
                <a:srgbClr val="120742"/>
              </a:solidFill>
            </a:endParaRPr>
          </a:p>
        </p:txBody>
      </p:sp>
      <p:sp>
        <p:nvSpPr>
          <p:cNvPr id="11" name="Text Placeholder 5"/>
          <p:cNvSpPr txBox="1">
            <a:spLocks/>
          </p:cNvSpPr>
          <p:nvPr/>
        </p:nvSpPr>
        <p:spPr>
          <a:xfrm>
            <a:off x="342437" y="1808955"/>
            <a:ext cx="2276937"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2013-2015 </a:t>
            </a:r>
            <a:endParaRPr lang="en-GB" sz="800" dirty="0">
              <a:solidFill>
                <a:srgbClr val="120742"/>
              </a:solidFill>
            </a:endParaRPr>
          </a:p>
        </p:txBody>
      </p:sp>
      <p:sp>
        <p:nvSpPr>
          <p:cNvPr id="8" name="TextBox 7"/>
          <p:cNvSpPr txBox="1"/>
          <p:nvPr/>
        </p:nvSpPr>
        <p:spPr>
          <a:xfrm>
            <a:off x="349250" y="6294969"/>
            <a:ext cx="8197850" cy="246221"/>
          </a:xfrm>
          <a:prstGeom prst="rect">
            <a:avLst/>
          </a:prstGeom>
          <a:noFill/>
        </p:spPr>
        <p:txBody>
          <a:bodyPr wrap="square" rtlCol="0">
            <a:spAutoFit/>
          </a:bodyPr>
          <a:lstStyle/>
          <a:p>
            <a:r>
              <a:rPr lang="en-GB" sz="1000" b="1" i="1" dirty="0" smtClean="0">
                <a:solidFill>
                  <a:srgbClr val="120742"/>
                </a:solidFill>
              </a:rPr>
              <a:t>*Due to sampling methodology, volumes are indicative rather than exact.  See page 4 for a more detailed explanation</a:t>
            </a:r>
            <a:endParaRPr lang="en-GB" sz="1000" b="1" i="1" dirty="0">
              <a:solidFill>
                <a:srgbClr val="120742"/>
              </a:solidFill>
            </a:endParaRPr>
          </a:p>
        </p:txBody>
      </p:sp>
      <p:sp>
        <p:nvSpPr>
          <p:cNvPr id="12"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Holiday visitors from the USA spend significantly more than any other market on their holidays in England across all age groups except for the family (0-15 year old groups) category.</a:t>
            </a:r>
            <a:endParaRPr lang="en-GB" sz="1300" dirty="0">
              <a:solidFill>
                <a:srgbClr val="120742"/>
              </a:solidFill>
            </a:endParaRPr>
          </a:p>
        </p:txBody>
      </p:sp>
    </p:spTree>
    <p:extLst>
      <p:ext uri="{BB962C8B-B14F-4D97-AF65-F5344CB8AC3E}">
        <p14:creationId xmlns:p14="http://schemas.microsoft.com/office/powerpoint/2010/main" val="4190314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dirty="0" smtClean="0"/>
              <a:t>Regions visited in England</a:t>
            </a:r>
            <a:endParaRPr lang="en-GB" sz="2200" dirty="0"/>
          </a:p>
        </p:txBody>
      </p:sp>
      <p:graphicFrame>
        <p:nvGraphicFramePr>
          <p:cNvPr id="8" name="Chart 7"/>
          <p:cNvGraphicFramePr/>
          <p:nvPr>
            <p:extLst>
              <p:ext uri="{D42A27DB-BD31-4B8C-83A1-F6EECF244321}">
                <p14:modId xmlns:p14="http://schemas.microsoft.com/office/powerpoint/2010/main" val="310389060"/>
              </p:ext>
            </p:extLst>
          </p:nvPr>
        </p:nvGraphicFramePr>
        <p:xfrm>
          <a:off x="981513" y="1770743"/>
          <a:ext cx="7188661" cy="25325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5"/>
          <p:cNvSpPr txBox="1">
            <a:spLocks/>
          </p:cNvSpPr>
          <p:nvPr/>
        </p:nvSpPr>
        <p:spPr>
          <a:xfrm>
            <a:off x="778313" y="1894416"/>
            <a:ext cx="945330"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cxnSp>
        <p:nvCxnSpPr>
          <p:cNvPr id="11" name="Straight Connector 10"/>
          <p:cNvCxnSpPr/>
          <p:nvPr/>
        </p:nvCxnSpPr>
        <p:spPr>
          <a:xfrm flipV="1">
            <a:off x="6385560" y="2057400"/>
            <a:ext cx="0" cy="1765300"/>
          </a:xfrm>
          <a:prstGeom prst="line">
            <a:avLst/>
          </a:prstGeom>
          <a:ln w="9525">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0"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3 in 4 of all visitors to England visited London on their holiday, increasing to 79% amongst 18-54 year olds.  Older age groups were more likely to stay elsewhere in England (regional England), 40% of 55-64 year olds and 50% of 65+ year olds having done so.  Older age groups are also more likely to have conducted a trip that included a visit to London </a:t>
            </a:r>
            <a:r>
              <a:rPr lang="en-GB" sz="1300" i="1" dirty="0" smtClean="0">
                <a:solidFill>
                  <a:srgbClr val="120742"/>
                </a:solidFill>
              </a:rPr>
              <a:t>and </a:t>
            </a:r>
            <a:r>
              <a:rPr lang="en-GB" sz="1300" dirty="0" smtClean="0">
                <a:solidFill>
                  <a:srgbClr val="120742"/>
                </a:solidFill>
              </a:rPr>
              <a:t>regional England.</a:t>
            </a:r>
          </a:p>
        </p:txBody>
      </p:sp>
    </p:spTree>
    <p:extLst>
      <p:ext uri="{BB962C8B-B14F-4D97-AF65-F5344CB8AC3E}">
        <p14:creationId xmlns:p14="http://schemas.microsoft.com/office/powerpoint/2010/main" val="2224907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38738436"/>
              </p:ext>
            </p:extLst>
          </p:nvPr>
        </p:nvGraphicFramePr>
        <p:xfrm>
          <a:off x="322144" y="1892300"/>
          <a:ext cx="4094735" cy="28435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35429" y="872066"/>
            <a:ext cx="8368384" cy="810155"/>
          </a:xfrm>
        </p:spPr>
        <p:txBody>
          <a:bodyPr/>
          <a:lstStyle/>
          <a:p>
            <a:pPr>
              <a:lnSpc>
                <a:spcPts val="2400"/>
              </a:lnSpc>
            </a:pPr>
            <a:r>
              <a:rPr lang="en-GB" sz="2200" dirty="0" smtClean="0">
                <a:solidFill>
                  <a:srgbClr val="C00000"/>
                </a:solidFill>
              </a:rPr>
              <a:t>Reason for visit to England</a:t>
            </a:r>
            <a:endParaRPr lang="en-GB" sz="2200" dirty="0"/>
          </a:p>
        </p:txBody>
      </p:sp>
      <p:sp>
        <p:nvSpPr>
          <p:cNvPr id="25" name="TextBox 24"/>
          <p:cNvSpPr txBox="1"/>
          <p:nvPr/>
        </p:nvSpPr>
        <p:spPr>
          <a:xfrm>
            <a:off x="285286" y="1517957"/>
            <a:ext cx="894797" cy="215444"/>
          </a:xfrm>
          <a:prstGeom prst="rect">
            <a:avLst/>
          </a:prstGeom>
          <a:noFill/>
        </p:spPr>
        <p:txBody>
          <a:bodyPr wrap="none" rtlCol="0">
            <a:spAutoFit/>
          </a:bodyPr>
          <a:lstStyle/>
          <a:p>
            <a:r>
              <a:rPr lang="en-GB" sz="800" dirty="0" smtClean="0">
                <a:solidFill>
                  <a:srgbClr val="120742"/>
                </a:solidFill>
              </a:rPr>
              <a:t>Source:  IPS 2015</a:t>
            </a:r>
            <a:endParaRPr lang="en-GB" sz="800" dirty="0">
              <a:solidFill>
                <a:srgbClr val="120742"/>
              </a:solidFill>
            </a:endParaRPr>
          </a:p>
        </p:txBody>
      </p:sp>
      <p:sp>
        <p:nvSpPr>
          <p:cNvPr id="5" name="TextBox 4"/>
          <p:cNvSpPr txBox="1"/>
          <p:nvPr/>
        </p:nvSpPr>
        <p:spPr>
          <a:xfrm>
            <a:off x="2353732" y="1535498"/>
            <a:ext cx="1919115" cy="230832"/>
          </a:xfrm>
          <a:prstGeom prst="rect">
            <a:avLst/>
          </a:prstGeom>
          <a:noFill/>
        </p:spPr>
        <p:txBody>
          <a:bodyPr wrap="none" rtlCol="0">
            <a:spAutoFit/>
          </a:bodyPr>
          <a:lstStyle/>
          <a:p>
            <a:r>
              <a:rPr lang="en-GB" sz="900" b="1" dirty="0" smtClean="0">
                <a:solidFill>
                  <a:srgbClr val="120742"/>
                </a:solidFill>
              </a:rPr>
              <a:t>Top Reasons for visiting England (%)</a:t>
            </a:r>
            <a:endParaRPr lang="en-GB" sz="900" b="1" dirty="0">
              <a:solidFill>
                <a:srgbClr val="120742"/>
              </a:solidFill>
            </a:endParaRPr>
          </a:p>
        </p:txBody>
      </p:sp>
      <p:sp>
        <p:nvSpPr>
          <p:cNvPr id="12" name="Text Placeholder 5"/>
          <p:cNvSpPr txBox="1">
            <a:spLocks/>
          </p:cNvSpPr>
          <p:nvPr/>
        </p:nvSpPr>
        <p:spPr>
          <a:xfrm>
            <a:off x="342438" y="517510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200" dirty="0">
              <a:solidFill>
                <a:srgbClr val="120742"/>
              </a:solidFill>
            </a:endParaRPr>
          </a:p>
        </p:txBody>
      </p:sp>
      <p:graphicFrame>
        <p:nvGraphicFramePr>
          <p:cNvPr id="14" name="Picture Placeholder 4"/>
          <p:cNvGraphicFramePr>
            <a:graphicFrameLocks/>
          </p:cNvGraphicFramePr>
          <p:nvPr>
            <p:extLst>
              <p:ext uri="{D42A27DB-BD31-4B8C-83A1-F6EECF244321}">
                <p14:modId xmlns:p14="http://schemas.microsoft.com/office/powerpoint/2010/main" val="4175250093"/>
              </p:ext>
            </p:extLst>
          </p:nvPr>
        </p:nvGraphicFramePr>
        <p:xfrm>
          <a:off x="4628967" y="1400084"/>
          <a:ext cx="4162145" cy="3310323"/>
        </p:xfrm>
        <a:graphic>
          <a:graphicData uri="http://schemas.openxmlformats.org/drawingml/2006/table">
            <a:tbl>
              <a:tblPr firstRow="1" bandRow="1">
                <a:tableStyleId>{5C22544A-7EE6-4342-B048-85BDC9FD1C3A}</a:tableStyleId>
              </a:tblPr>
              <a:tblGrid>
                <a:gridCol w="832429"/>
                <a:gridCol w="832429"/>
                <a:gridCol w="832429"/>
                <a:gridCol w="832429"/>
                <a:gridCol w="832429"/>
              </a:tblGrid>
              <a:tr h="285140">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72923">
                <a:tc>
                  <a:txBody>
                    <a:bodyPr/>
                    <a:lstStyle/>
                    <a:p>
                      <a:pPr algn="ctr"/>
                      <a:r>
                        <a:rPr lang="en-GB" sz="1000" b="1" dirty="0" smtClean="0"/>
                        <a:t>0-15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16-34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55-64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62331">
                <a:tc>
                  <a:txBody>
                    <a:bodyPr/>
                    <a:lstStyle/>
                    <a:p>
                      <a:pPr algn="ctr" fontAlgn="b"/>
                      <a:r>
                        <a:rPr lang="en-GB" sz="1100" b="0" i="0" u="none" strike="noStrike" dirty="0">
                          <a:solidFill>
                            <a:srgbClr val="000000"/>
                          </a:solidFill>
                          <a:effectLst/>
                          <a:latin typeface="Calibri"/>
                        </a:rPr>
                        <a:t>31%</a:t>
                      </a:r>
                    </a:p>
                  </a:txBody>
                  <a:tcPr marL="9525" marR="9525" marT="9525" marB="0" anchor="b">
                    <a:lnT w="38100" cmpd="sng">
                      <a:noFill/>
                    </a:lnT>
                  </a:tcPr>
                </a:tc>
                <a:tc>
                  <a:txBody>
                    <a:bodyPr/>
                    <a:lstStyle/>
                    <a:p>
                      <a:pPr algn="ctr" fontAlgn="b"/>
                      <a:r>
                        <a:rPr lang="en-GB" sz="1100" b="0" i="0" u="none" strike="noStrike" dirty="0">
                          <a:solidFill>
                            <a:srgbClr val="000000"/>
                          </a:solidFill>
                          <a:effectLst/>
                          <a:latin typeface="Calibri"/>
                        </a:rPr>
                        <a:t>28%</a:t>
                      </a:r>
                    </a:p>
                  </a:txBody>
                  <a:tcPr marL="9525" marR="9525" marT="9525" marB="0" anchor="b">
                    <a:lnT w="38100" cmpd="sng">
                      <a:noFill/>
                    </a:lnT>
                  </a:tcPr>
                </a:tc>
                <a:tc>
                  <a:txBody>
                    <a:bodyPr/>
                    <a:lstStyle/>
                    <a:p>
                      <a:pPr algn="ctr" fontAlgn="b"/>
                      <a:r>
                        <a:rPr lang="en-GB" sz="1100" b="0" i="0" u="none" strike="noStrike" dirty="0">
                          <a:solidFill>
                            <a:srgbClr val="000000"/>
                          </a:solidFill>
                          <a:effectLst/>
                          <a:latin typeface="Calibri"/>
                        </a:rPr>
                        <a:t>31%</a:t>
                      </a:r>
                    </a:p>
                  </a:txBody>
                  <a:tcPr marL="9525" marR="9525" marT="9525" marB="0" anchor="b">
                    <a:lnT w="38100" cmpd="sng">
                      <a:noFill/>
                    </a:lnT>
                  </a:tcPr>
                </a:tc>
                <a:tc>
                  <a:txBody>
                    <a:bodyPr/>
                    <a:lstStyle/>
                    <a:p>
                      <a:pPr algn="ctr" fontAlgn="b"/>
                      <a:r>
                        <a:rPr lang="en-GB" sz="1100" b="0" i="0" u="none" strike="noStrike" dirty="0">
                          <a:solidFill>
                            <a:srgbClr val="000000"/>
                          </a:solidFill>
                          <a:effectLst/>
                          <a:latin typeface="Calibri"/>
                        </a:rPr>
                        <a:t>34%</a:t>
                      </a:r>
                    </a:p>
                  </a:txBody>
                  <a:tcPr marL="9525" marR="9525" marT="9525" marB="0" anchor="b">
                    <a:lnT w="38100" cmpd="sng">
                      <a:noFill/>
                    </a:lnT>
                  </a:tcPr>
                </a:tc>
                <a:tc>
                  <a:txBody>
                    <a:bodyPr/>
                    <a:lstStyle/>
                    <a:p>
                      <a:pPr algn="ctr" fontAlgn="b"/>
                      <a:r>
                        <a:rPr lang="en-GB" sz="1100" b="0" i="0" u="none" strike="noStrike" dirty="0">
                          <a:solidFill>
                            <a:srgbClr val="00B050"/>
                          </a:solidFill>
                          <a:effectLst/>
                          <a:latin typeface="Calibri"/>
                        </a:rPr>
                        <a:t>37%</a:t>
                      </a:r>
                    </a:p>
                  </a:txBody>
                  <a:tcPr marL="9525" marR="9525" marT="9525" marB="0" anchor="b">
                    <a:lnT w="38100" cmpd="sng">
                      <a:noFill/>
                    </a:lnT>
                  </a:tcPr>
                </a:tc>
              </a:tr>
              <a:tr h="288121">
                <a:tc>
                  <a:txBody>
                    <a:bodyPr/>
                    <a:lstStyle/>
                    <a:p>
                      <a:pPr algn="ctr" fontAlgn="b"/>
                      <a:r>
                        <a:rPr lang="en-GB" sz="1100" b="0" i="0" u="none" strike="noStrike" dirty="0">
                          <a:solidFill>
                            <a:srgbClr val="000000"/>
                          </a:solidFill>
                          <a:effectLst/>
                          <a:latin typeface="Calibri"/>
                        </a:rPr>
                        <a:t>21%</a:t>
                      </a:r>
                    </a:p>
                  </a:txBody>
                  <a:tcPr marL="9525" marR="9525" marT="9525" marB="0" anchor="b"/>
                </a:tc>
                <a:tc>
                  <a:txBody>
                    <a:bodyPr/>
                    <a:lstStyle/>
                    <a:p>
                      <a:pPr algn="ctr" fontAlgn="b"/>
                      <a:r>
                        <a:rPr lang="en-GB" sz="1100" b="0" i="0" u="none" strike="noStrike" dirty="0">
                          <a:solidFill>
                            <a:srgbClr val="000000"/>
                          </a:solidFill>
                          <a:effectLst/>
                          <a:latin typeface="Calibri"/>
                        </a:rPr>
                        <a:t>26%</a:t>
                      </a:r>
                    </a:p>
                  </a:txBody>
                  <a:tcPr marL="9525" marR="9525" marT="9525" marB="0" anchor="b"/>
                </a:tc>
                <a:tc>
                  <a:txBody>
                    <a:bodyPr/>
                    <a:lstStyle/>
                    <a:p>
                      <a:pPr algn="ctr" fontAlgn="b"/>
                      <a:r>
                        <a:rPr lang="en-GB" sz="1100" b="0" i="0" u="none" strike="noStrike" dirty="0">
                          <a:solidFill>
                            <a:srgbClr val="000000"/>
                          </a:solidFill>
                          <a:effectLst/>
                          <a:latin typeface="Calibri"/>
                        </a:rPr>
                        <a:t>29%</a:t>
                      </a:r>
                    </a:p>
                  </a:txBody>
                  <a:tcPr marL="9525" marR="9525" marT="9525" marB="0" anchor="b"/>
                </a:tc>
                <a:tc>
                  <a:txBody>
                    <a:bodyPr/>
                    <a:lstStyle/>
                    <a:p>
                      <a:pPr algn="ctr" fontAlgn="b"/>
                      <a:r>
                        <a:rPr lang="en-GB" sz="1100" b="0" i="0" u="none" strike="noStrike" dirty="0">
                          <a:solidFill>
                            <a:srgbClr val="000000"/>
                          </a:solidFill>
                          <a:effectLst/>
                          <a:latin typeface="Calibri"/>
                        </a:rPr>
                        <a:t>28%</a:t>
                      </a:r>
                    </a:p>
                  </a:txBody>
                  <a:tcPr marL="9525" marR="9525" marT="9525" marB="0" anchor="b"/>
                </a:tc>
                <a:tc>
                  <a:txBody>
                    <a:bodyPr/>
                    <a:lstStyle/>
                    <a:p>
                      <a:pPr algn="ctr" fontAlgn="b"/>
                      <a:r>
                        <a:rPr lang="en-GB" sz="1100" b="0" i="0" u="none" strike="noStrike" dirty="0">
                          <a:solidFill>
                            <a:srgbClr val="000000"/>
                          </a:solidFill>
                          <a:effectLst/>
                          <a:latin typeface="Calibri"/>
                        </a:rPr>
                        <a:t>28%</a:t>
                      </a:r>
                    </a:p>
                  </a:txBody>
                  <a:tcPr marL="9525" marR="9525" marT="9525" marB="0" anchor="b"/>
                </a:tc>
              </a:tr>
              <a:tr h="288121">
                <a:tc>
                  <a:txBody>
                    <a:bodyPr/>
                    <a:lstStyle/>
                    <a:p>
                      <a:pPr algn="ctr" fontAlgn="b"/>
                      <a:r>
                        <a:rPr lang="en-GB" sz="1100" b="0" i="0" u="none" strike="noStrike" dirty="0">
                          <a:solidFill>
                            <a:srgbClr val="000000"/>
                          </a:solidFill>
                          <a:effectLst/>
                          <a:latin typeface="Calibri"/>
                        </a:rPr>
                        <a:t>24%</a:t>
                      </a:r>
                    </a:p>
                  </a:txBody>
                  <a:tcPr marL="9525" marR="9525" marT="9525" marB="0" anchor="b"/>
                </a:tc>
                <a:tc>
                  <a:txBody>
                    <a:bodyPr/>
                    <a:lstStyle/>
                    <a:p>
                      <a:pPr algn="ctr" fontAlgn="b"/>
                      <a:r>
                        <a:rPr lang="en-GB" sz="1100" b="0" i="0" u="none" strike="noStrike" dirty="0">
                          <a:solidFill>
                            <a:srgbClr val="00B050"/>
                          </a:solidFill>
                          <a:effectLst/>
                          <a:latin typeface="Calibri"/>
                        </a:rPr>
                        <a:t>27%</a:t>
                      </a:r>
                    </a:p>
                  </a:txBody>
                  <a:tcPr marL="9525" marR="9525" marT="9525" marB="0" anchor="b"/>
                </a:tc>
                <a:tc>
                  <a:txBody>
                    <a:bodyPr/>
                    <a:lstStyle/>
                    <a:p>
                      <a:pPr algn="ctr" fontAlgn="b"/>
                      <a:r>
                        <a:rPr lang="en-GB" sz="1100" b="0" i="0" u="none" strike="noStrike" dirty="0">
                          <a:solidFill>
                            <a:srgbClr val="00B050"/>
                          </a:solidFill>
                          <a:effectLst/>
                          <a:latin typeface="Calibri"/>
                        </a:rPr>
                        <a:t>29%</a:t>
                      </a:r>
                    </a:p>
                  </a:txBody>
                  <a:tcPr marL="9525" marR="9525" marT="9525" marB="0" anchor="b"/>
                </a:tc>
                <a:tc>
                  <a:txBody>
                    <a:bodyPr/>
                    <a:lstStyle/>
                    <a:p>
                      <a:pPr algn="ctr" fontAlgn="b"/>
                      <a:r>
                        <a:rPr lang="en-GB" sz="1100" b="0" i="0" u="none" strike="noStrike" dirty="0">
                          <a:solidFill>
                            <a:srgbClr val="000000"/>
                          </a:solidFill>
                          <a:effectLst/>
                          <a:latin typeface="Calibri"/>
                        </a:rPr>
                        <a:t>23%</a:t>
                      </a:r>
                    </a:p>
                  </a:txBody>
                  <a:tcPr marL="9525" marR="9525" marT="9525" marB="0" anchor="b"/>
                </a:tc>
                <a:tc>
                  <a:txBody>
                    <a:bodyPr/>
                    <a:lstStyle/>
                    <a:p>
                      <a:pPr algn="ctr" fontAlgn="b"/>
                      <a:r>
                        <a:rPr lang="en-GB" sz="1100" b="0" i="0" u="none" strike="noStrike" dirty="0">
                          <a:solidFill>
                            <a:srgbClr val="000000"/>
                          </a:solidFill>
                          <a:effectLst/>
                          <a:latin typeface="Calibri"/>
                        </a:rPr>
                        <a:t>19%</a:t>
                      </a:r>
                    </a:p>
                  </a:txBody>
                  <a:tcPr marL="9525" marR="9525" marT="9525" marB="0" anchor="b"/>
                </a:tc>
              </a:tr>
              <a:tr h="262331">
                <a:tc>
                  <a:txBody>
                    <a:bodyPr/>
                    <a:lstStyle/>
                    <a:p>
                      <a:pPr algn="ctr" fontAlgn="b"/>
                      <a:r>
                        <a:rPr lang="en-GB" sz="1100" b="0" i="0" u="none" strike="noStrike" dirty="0">
                          <a:solidFill>
                            <a:srgbClr val="FF0000"/>
                          </a:solidFill>
                          <a:effectLst/>
                          <a:latin typeface="Calibri"/>
                        </a:rPr>
                        <a:t>8%</a:t>
                      </a:r>
                    </a:p>
                  </a:txBody>
                  <a:tcPr marL="9525" marR="9525" marT="9525" marB="0" anchor="b"/>
                </a:tc>
                <a:tc>
                  <a:txBody>
                    <a:bodyPr/>
                    <a:lstStyle/>
                    <a:p>
                      <a:pPr algn="ctr" fontAlgn="b"/>
                      <a:r>
                        <a:rPr lang="en-GB" sz="1100" b="0" i="0" u="none" strike="noStrike" dirty="0">
                          <a:solidFill>
                            <a:srgbClr val="000000"/>
                          </a:solidFill>
                          <a:effectLst/>
                          <a:latin typeface="Calibri"/>
                        </a:rPr>
                        <a:t>24%</a:t>
                      </a:r>
                    </a:p>
                  </a:txBody>
                  <a:tcPr marL="9525" marR="9525" marT="9525" marB="0" anchor="b"/>
                </a:tc>
                <a:tc>
                  <a:txBody>
                    <a:bodyPr/>
                    <a:lstStyle/>
                    <a:p>
                      <a:pPr algn="ctr" fontAlgn="b"/>
                      <a:r>
                        <a:rPr lang="en-GB" sz="1100" b="0" i="0" u="none" strike="noStrike" dirty="0">
                          <a:solidFill>
                            <a:srgbClr val="000000"/>
                          </a:solidFill>
                          <a:effectLst/>
                          <a:latin typeface="Calibri"/>
                        </a:rPr>
                        <a:t>23%</a:t>
                      </a:r>
                    </a:p>
                  </a:txBody>
                  <a:tcPr marL="9525" marR="9525" marT="9525" marB="0" anchor="b"/>
                </a:tc>
                <a:tc>
                  <a:txBody>
                    <a:bodyPr/>
                    <a:lstStyle/>
                    <a:p>
                      <a:pPr algn="ctr" fontAlgn="b"/>
                      <a:r>
                        <a:rPr lang="en-GB" sz="1100" b="0" i="0" u="none" strike="noStrike" dirty="0">
                          <a:solidFill>
                            <a:srgbClr val="000000"/>
                          </a:solidFill>
                          <a:effectLst/>
                          <a:latin typeface="Calibri"/>
                        </a:rPr>
                        <a:t>24%</a:t>
                      </a:r>
                    </a:p>
                  </a:txBody>
                  <a:tcPr marL="9525" marR="9525" marT="9525" marB="0" anchor="b"/>
                </a:tc>
                <a:tc>
                  <a:txBody>
                    <a:bodyPr/>
                    <a:lstStyle/>
                    <a:p>
                      <a:pPr algn="ctr" fontAlgn="b"/>
                      <a:r>
                        <a:rPr lang="en-GB" sz="1100" b="0" i="0" u="none" strike="noStrike" dirty="0">
                          <a:solidFill>
                            <a:srgbClr val="000000"/>
                          </a:solidFill>
                          <a:effectLst/>
                          <a:latin typeface="Calibri"/>
                        </a:rPr>
                        <a:t>24%</a:t>
                      </a:r>
                    </a:p>
                  </a:txBody>
                  <a:tcPr marL="9525" marR="9525" marT="9525" marB="0" anchor="b"/>
                </a:tc>
              </a:tr>
              <a:tr h="262331">
                <a:tc>
                  <a:txBody>
                    <a:bodyPr/>
                    <a:lstStyle/>
                    <a:p>
                      <a:pPr algn="ctr" fontAlgn="b"/>
                      <a:r>
                        <a:rPr lang="en-GB" sz="1100" b="0" i="0" u="none" strike="noStrike" dirty="0">
                          <a:solidFill>
                            <a:srgbClr val="FF0000"/>
                          </a:solidFill>
                          <a:effectLst/>
                          <a:latin typeface="Calibri"/>
                        </a:rPr>
                        <a:t>11%</a:t>
                      </a:r>
                    </a:p>
                  </a:txBody>
                  <a:tcPr marL="9525" marR="9525" marT="9525" marB="0" anchor="b"/>
                </a:tc>
                <a:tc>
                  <a:txBody>
                    <a:bodyPr/>
                    <a:lstStyle/>
                    <a:p>
                      <a:pPr algn="ctr" fontAlgn="b"/>
                      <a:r>
                        <a:rPr lang="en-GB" sz="1100" b="0" i="0" u="none" strike="noStrike" dirty="0">
                          <a:solidFill>
                            <a:srgbClr val="00B050"/>
                          </a:solidFill>
                          <a:effectLst/>
                          <a:latin typeface="Calibri"/>
                        </a:rPr>
                        <a:t>24%</a:t>
                      </a:r>
                    </a:p>
                  </a:txBody>
                  <a:tcPr marL="9525" marR="9525" marT="9525" marB="0" anchor="b"/>
                </a:tc>
                <a:tc>
                  <a:txBody>
                    <a:bodyPr/>
                    <a:lstStyle/>
                    <a:p>
                      <a:pPr algn="ctr" fontAlgn="b"/>
                      <a:r>
                        <a:rPr lang="en-GB" sz="1100" b="0" i="0" u="none" strike="noStrike" dirty="0">
                          <a:solidFill>
                            <a:srgbClr val="00B050"/>
                          </a:solidFill>
                          <a:effectLst/>
                          <a:latin typeface="Calibri"/>
                        </a:rPr>
                        <a:t>24%</a:t>
                      </a:r>
                    </a:p>
                  </a:txBody>
                  <a:tcPr marL="9525" marR="9525" marT="9525" marB="0" anchor="b"/>
                </a:tc>
                <a:tc>
                  <a:txBody>
                    <a:bodyPr/>
                    <a:lstStyle/>
                    <a:p>
                      <a:pPr algn="ctr" fontAlgn="b"/>
                      <a:r>
                        <a:rPr lang="en-GB" sz="1100" b="0" i="0" u="none" strike="noStrike" dirty="0">
                          <a:solidFill>
                            <a:srgbClr val="000000"/>
                          </a:solidFill>
                          <a:effectLst/>
                          <a:latin typeface="Calibri"/>
                        </a:rPr>
                        <a:t>18%</a:t>
                      </a:r>
                    </a:p>
                  </a:txBody>
                  <a:tcPr marL="9525" marR="9525" marT="9525" marB="0" anchor="b"/>
                </a:tc>
                <a:tc>
                  <a:txBody>
                    <a:bodyPr/>
                    <a:lstStyle/>
                    <a:p>
                      <a:pPr algn="ctr" fontAlgn="b"/>
                      <a:r>
                        <a:rPr lang="en-GB" sz="1100" b="0" i="0" u="none" strike="noStrike" dirty="0">
                          <a:solidFill>
                            <a:srgbClr val="000000"/>
                          </a:solidFill>
                          <a:effectLst/>
                          <a:latin typeface="Calibri"/>
                        </a:rPr>
                        <a:t>13%</a:t>
                      </a:r>
                    </a:p>
                  </a:txBody>
                  <a:tcPr marL="9525" marR="9525" marT="9525" marB="0" anchor="b"/>
                </a:tc>
              </a:tr>
              <a:tr h="288121">
                <a:tc>
                  <a:txBody>
                    <a:bodyPr/>
                    <a:lstStyle/>
                    <a:p>
                      <a:pPr algn="ctr" fontAlgn="b"/>
                      <a:r>
                        <a:rPr lang="en-GB" sz="1100" b="0" i="0" u="none" strike="noStrike" dirty="0">
                          <a:solidFill>
                            <a:srgbClr val="FF0000"/>
                          </a:solidFill>
                          <a:effectLst/>
                          <a:latin typeface="Calibri"/>
                        </a:rPr>
                        <a:t>4%</a:t>
                      </a:r>
                    </a:p>
                  </a:txBody>
                  <a:tcPr marL="9525" marR="9525" marT="9525" marB="0" anchor="b"/>
                </a:tc>
                <a:tc>
                  <a:txBody>
                    <a:bodyPr/>
                    <a:lstStyle/>
                    <a:p>
                      <a:pPr algn="ctr" fontAlgn="b"/>
                      <a:r>
                        <a:rPr lang="en-GB" sz="1100" b="0" i="0" u="none" strike="noStrike" dirty="0">
                          <a:solidFill>
                            <a:srgbClr val="000000"/>
                          </a:solidFill>
                          <a:effectLst/>
                          <a:latin typeface="Calibri"/>
                        </a:rPr>
                        <a:t>15%</a:t>
                      </a:r>
                    </a:p>
                  </a:txBody>
                  <a:tcPr marL="9525" marR="9525" marT="9525" marB="0" anchor="b"/>
                </a:tc>
                <a:tc>
                  <a:txBody>
                    <a:bodyPr/>
                    <a:lstStyle/>
                    <a:p>
                      <a:pPr algn="ctr" fontAlgn="b"/>
                      <a:r>
                        <a:rPr lang="en-GB" sz="1100" b="0" i="0" u="none" strike="noStrike" dirty="0">
                          <a:solidFill>
                            <a:srgbClr val="000000"/>
                          </a:solidFill>
                          <a:effectLst/>
                          <a:latin typeface="Calibri"/>
                        </a:rPr>
                        <a:t>16%</a:t>
                      </a:r>
                    </a:p>
                  </a:txBody>
                  <a:tcPr marL="9525" marR="9525" marT="9525" marB="0" anchor="b"/>
                </a:tc>
                <a:tc>
                  <a:txBody>
                    <a:bodyPr/>
                    <a:lstStyle/>
                    <a:p>
                      <a:pPr algn="ctr" fontAlgn="b"/>
                      <a:r>
                        <a:rPr lang="en-GB" sz="1100" b="0" i="0" u="none" strike="noStrike" dirty="0">
                          <a:solidFill>
                            <a:srgbClr val="000000"/>
                          </a:solidFill>
                          <a:effectLst/>
                          <a:latin typeface="Calibri"/>
                        </a:rPr>
                        <a:t>15%</a:t>
                      </a:r>
                    </a:p>
                  </a:txBody>
                  <a:tcPr marL="9525" marR="9525" marT="9525" marB="0" anchor="b"/>
                </a:tc>
                <a:tc>
                  <a:txBody>
                    <a:bodyPr/>
                    <a:lstStyle/>
                    <a:p>
                      <a:pPr algn="ctr" fontAlgn="b"/>
                      <a:r>
                        <a:rPr lang="en-GB" sz="1100" b="0" i="0" u="none" strike="noStrike" dirty="0">
                          <a:solidFill>
                            <a:srgbClr val="000000"/>
                          </a:solidFill>
                          <a:effectLst/>
                          <a:latin typeface="Calibri"/>
                        </a:rPr>
                        <a:t>14%</a:t>
                      </a:r>
                    </a:p>
                  </a:txBody>
                  <a:tcPr marL="9525" marR="9525" marT="9525" marB="0" anchor="b"/>
                </a:tc>
              </a:tr>
              <a:tr h="288121">
                <a:tc>
                  <a:txBody>
                    <a:bodyPr/>
                    <a:lstStyle/>
                    <a:p>
                      <a:pPr algn="ctr" fontAlgn="b"/>
                      <a:r>
                        <a:rPr lang="en-GB" sz="1100" b="0" i="0" u="none" strike="noStrike" dirty="0">
                          <a:solidFill>
                            <a:srgbClr val="FF0000"/>
                          </a:solidFill>
                          <a:effectLst/>
                          <a:latin typeface="Calibri"/>
                        </a:rPr>
                        <a:t>5%</a:t>
                      </a:r>
                    </a:p>
                  </a:txBody>
                  <a:tcPr marL="9525" marR="9525" marT="9525" marB="0" anchor="b"/>
                </a:tc>
                <a:tc>
                  <a:txBody>
                    <a:bodyPr/>
                    <a:lstStyle/>
                    <a:p>
                      <a:pPr algn="ctr" fontAlgn="b"/>
                      <a:r>
                        <a:rPr lang="en-GB" sz="1100" b="0" i="0" u="none" strike="noStrike" dirty="0">
                          <a:solidFill>
                            <a:srgbClr val="FF0000"/>
                          </a:solidFill>
                          <a:effectLst/>
                          <a:latin typeface="Calibri"/>
                        </a:rPr>
                        <a:t>6%</a:t>
                      </a:r>
                    </a:p>
                  </a:txBody>
                  <a:tcPr marL="9525" marR="9525" marT="9525" marB="0" anchor="b"/>
                </a:tc>
                <a:tc>
                  <a:txBody>
                    <a:bodyPr/>
                    <a:lstStyle/>
                    <a:p>
                      <a:pPr algn="ctr" fontAlgn="b"/>
                      <a:r>
                        <a:rPr lang="en-GB" sz="1100" b="0" i="0" u="none" strike="noStrike" dirty="0">
                          <a:solidFill>
                            <a:srgbClr val="000000"/>
                          </a:solidFill>
                          <a:effectLst/>
                          <a:latin typeface="Calibri"/>
                        </a:rPr>
                        <a:t>9%</a:t>
                      </a:r>
                    </a:p>
                  </a:txBody>
                  <a:tcPr marL="9525" marR="9525" marT="9525" marB="0" anchor="b"/>
                </a:tc>
                <a:tc>
                  <a:txBody>
                    <a:bodyPr/>
                    <a:lstStyle/>
                    <a:p>
                      <a:pPr algn="ctr" fontAlgn="b"/>
                      <a:r>
                        <a:rPr lang="en-GB" sz="1100" b="0" i="0" u="none" strike="noStrike" dirty="0">
                          <a:solidFill>
                            <a:srgbClr val="000000"/>
                          </a:solidFill>
                          <a:effectLst/>
                          <a:latin typeface="Calibri"/>
                        </a:rPr>
                        <a:t>12%</a:t>
                      </a:r>
                    </a:p>
                  </a:txBody>
                  <a:tcPr marL="9525" marR="9525" marT="9525" marB="0" anchor="b"/>
                </a:tc>
                <a:tc>
                  <a:txBody>
                    <a:bodyPr/>
                    <a:lstStyle/>
                    <a:p>
                      <a:pPr algn="ctr" fontAlgn="b"/>
                      <a:r>
                        <a:rPr lang="en-GB" sz="1100" b="0" i="0" u="none" strike="noStrike" dirty="0">
                          <a:solidFill>
                            <a:srgbClr val="00B050"/>
                          </a:solidFill>
                          <a:effectLst/>
                          <a:latin typeface="Calibri"/>
                        </a:rPr>
                        <a:t>16%</a:t>
                      </a:r>
                    </a:p>
                  </a:txBody>
                  <a:tcPr marL="9525" marR="9525" marT="9525" marB="0" anchor="b"/>
                </a:tc>
              </a:tr>
              <a:tr h="262331">
                <a:tc>
                  <a:txBody>
                    <a:bodyPr/>
                    <a:lstStyle/>
                    <a:p>
                      <a:pPr algn="ctr" fontAlgn="b"/>
                      <a:r>
                        <a:rPr lang="en-GB" sz="1100" b="0" i="0" u="none" strike="noStrike" dirty="0">
                          <a:solidFill>
                            <a:srgbClr val="000000"/>
                          </a:solidFill>
                          <a:effectLst/>
                          <a:latin typeface="Calibri"/>
                        </a:rPr>
                        <a:t>1%</a:t>
                      </a:r>
                    </a:p>
                  </a:txBody>
                  <a:tcPr marL="9525" marR="9525" marT="9525" marB="0" anchor="b"/>
                </a:tc>
                <a:tc>
                  <a:txBody>
                    <a:bodyPr/>
                    <a:lstStyle/>
                    <a:p>
                      <a:pPr algn="ctr" fontAlgn="b"/>
                      <a:r>
                        <a:rPr lang="en-GB" sz="1100" b="0" i="0" u="none" strike="noStrike" dirty="0">
                          <a:solidFill>
                            <a:srgbClr val="000000"/>
                          </a:solidFill>
                          <a:effectLst/>
                          <a:latin typeface="Calibri"/>
                        </a:rPr>
                        <a:t>5%</a:t>
                      </a:r>
                    </a:p>
                  </a:txBody>
                  <a:tcPr marL="9525" marR="9525" marT="9525" marB="0" anchor="b"/>
                </a:tc>
                <a:tc>
                  <a:txBody>
                    <a:bodyPr/>
                    <a:lstStyle/>
                    <a:p>
                      <a:pPr algn="ctr" fontAlgn="b"/>
                      <a:r>
                        <a:rPr lang="en-GB" sz="1100" b="0" i="0" u="none" strike="noStrike" dirty="0">
                          <a:solidFill>
                            <a:srgbClr val="000000"/>
                          </a:solidFill>
                          <a:effectLst/>
                          <a:latin typeface="Calibri"/>
                        </a:rPr>
                        <a:t>5%</a:t>
                      </a:r>
                    </a:p>
                  </a:txBody>
                  <a:tcPr marL="9525" marR="9525" marT="9525" marB="0" anchor="b"/>
                </a:tc>
                <a:tc>
                  <a:txBody>
                    <a:bodyPr/>
                    <a:lstStyle/>
                    <a:p>
                      <a:pPr algn="ctr" fontAlgn="b"/>
                      <a:r>
                        <a:rPr lang="en-GB" sz="1100" b="0" i="0" u="none" strike="noStrike" dirty="0">
                          <a:solidFill>
                            <a:srgbClr val="000000"/>
                          </a:solidFill>
                          <a:effectLst/>
                          <a:latin typeface="Calibri"/>
                        </a:rPr>
                        <a:t>3%</a:t>
                      </a:r>
                    </a:p>
                  </a:txBody>
                  <a:tcPr marL="9525" marR="9525" marT="9525" marB="0" anchor="b"/>
                </a:tc>
                <a:tc>
                  <a:txBody>
                    <a:bodyPr/>
                    <a:lstStyle/>
                    <a:p>
                      <a:pPr algn="ctr" fontAlgn="b"/>
                      <a:r>
                        <a:rPr lang="en-GB" sz="1100" b="0" i="0" u="none" strike="noStrike" dirty="0">
                          <a:solidFill>
                            <a:srgbClr val="000000"/>
                          </a:solidFill>
                          <a:effectLst/>
                          <a:latin typeface="Calibri"/>
                        </a:rPr>
                        <a:t>2%</a:t>
                      </a:r>
                    </a:p>
                  </a:txBody>
                  <a:tcPr marL="9525" marR="9525" marT="9525" marB="0" anchor="b"/>
                </a:tc>
              </a:tr>
              <a:tr h="262331">
                <a:tc>
                  <a:txBody>
                    <a:bodyPr/>
                    <a:lstStyle/>
                    <a:p>
                      <a:pPr algn="ctr" fontAlgn="b"/>
                      <a:r>
                        <a:rPr lang="en-GB" sz="1100" b="0" i="0" u="none" strike="noStrike" dirty="0">
                          <a:solidFill>
                            <a:srgbClr val="000000"/>
                          </a:solidFill>
                          <a:effectLst/>
                          <a:latin typeface="Calibri"/>
                        </a:rPr>
                        <a:t>1%</a:t>
                      </a:r>
                    </a:p>
                  </a:txBody>
                  <a:tcPr marL="9525" marR="9525" marT="9525" marB="0" anchor="b"/>
                </a:tc>
                <a:tc>
                  <a:txBody>
                    <a:bodyPr/>
                    <a:lstStyle/>
                    <a:p>
                      <a:pPr algn="ctr" fontAlgn="b"/>
                      <a:r>
                        <a:rPr lang="en-GB" sz="1100" b="0" i="0" u="none" strike="noStrike" dirty="0">
                          <a:solidFill>
                            <a:srgbClr val="000000"/>
                          </a:solidFill>
                          <a:effectLst/>
                          <a:latin typeface="Calibri"/>
                        </a:rPr>
                        <a:t>2%</a:t>
                      </a:r>
                    </a:p>
                  </a:txBody>
                  <a:tcPr marL="9525" marR="9525" marT="9525" marB="0" anchor="b"/>
                </a:tc>
                <a:tc>
                  <a:txBody>
                    <a:bodyPr/>
                    <a:lstStyle/>
                    <a:p>
                      <a:pPr algn="ctr" fontAlgn="b"/>
                      <a:r>
                        <a:rPr lang="en-GB" sz="1100" b="0" i="0" u="none" strike="noStrike" dirty="0">
                          <a:solidFill>
                            <a:srgbClr val="000000"/>
                          </a:solidFill>
                          <a:effectLst/>
                          <a:latin typeface="Calibri"/>
                        </a:rPr>
                        <a:t>3%</a:t>
                      </a:r>
                    </a:p>
                  </a:txBody>
                  <a:tcPr marL="9525" marR="9525" marT="9525" marB="0" anchor="b"/>
                </a:tc>
                <a:tc>
                  <a:txBody>
                    <a:bodyPr/>
                    <a:lstStyle/>
                    <a:p>
                      <a:pPr algn="ctr" fontAlgn="b"/>
                      <a:r>
                        <a:rPr lang="en-GB" sz="1100" b="0" i="0" u="none" strike="noStrike" dirty="0">
                          <a:solidFill>
                            <a:srgbClr val="000000"/>
                          </a:solidFill>
                          <a:effectLst/>
                          <a:latin typeface="Calibri"/>
                        </a:rPr>
                        <a:t>2%</a:t>
                      </a:r>
                    </a:p>
                  </a:txBody>
                  <a:tcPr marL="9525" marR="9525" marT="9525" marB="0" anchor="b"/>
                </a:tc>
                <a:tc>
                  <a:txBody>
                    <a:bodyPr/>
                    <a:lstStyle/>
                    <a:p>
                      <a:pPr algn="ctr" fontAlgn="b"/>
                      <a:r>
                        <a:rPr lang="en-GB" sz="1100" b="0" i="0" u="none" strike="noStrike" dirty="0">
                          <a:solidFill>
                            <a:srgbClr val="000000"/>
                          </a:solidFill>
                          <a:effectLst/>
                          <a:latin typeface="Calibri"/>
                        </a:rPr>
                        <a:t>2%</a:t>
                      </a:r>
                    </a:p>
                  </a:txBody>
                  <a:tcPr marL="9525" marR="9525" marT="9525" marB="0" anchor="b"/>
                </a:tc>
              </a:tr>
              <a:tr h="288121">
                <a:tc>
                  <a:txBody>
                    <a:bodyPr/>
                    <a:lstStyle/>
                    <a:p>
                      <a:pPr algn="ctr" fontAlgn="b"/>
                      <a:r>
                        <a:rPr lang="en-GB" sz="1100" b="0" i="0" u="none" strike="noStrike" dirty="0">
                          <a:solidFill>
                            <a:srgbClr val="00B050"/>
                          </a:solidFill>
                          <a:effectLst/>
                          <a:latin typeface="Calibri"/>
                        </a:rPr>
                        <a:t>23%</a:t>
                      </a:r>
                    </a:p>
                  </a:txBody>
                  <a:tcPr marL="9525" marR="9525" marT="9525" marB="0" anchor="b"/>
                </a:tc>
                <a:tc>
                  <a:txBody>
                    <a:bodyPr/>
                    <a:lstStyle/>
                    <a:p>
                      <a:pPr algn="ctr" fontAlgn="b"/>
                      <a:r>
                        <a:rPr lang="en-GB" sz="1100" b="0" i="0" u="none" strike="noStrike" dirty="0">
                          <a:solidFill>
                            <a:srgbClr val="000000"/>
                          </a:solidFill>
                          <a:effectLst/>
                          <a:latin typeface="Calibri"/>
                        </a:rPr>
                        <a:t>9%</a:t>
                      </a:r>
                    </a:p>
                  </a:txBody>
                  <a:tcPr marL="9525" marR="9525" marT="9525" marB="0" anchor="b"/>
                </a:tc>
                <a:tc>
                  <a:txBody>
                    <a:bodyPr/>
                    <a:lstStyle/>
                    <a:p>
                      <a:pPr algn="ctr" fontAlgn="b"/>
                      <a:r>
                        <a:rPr lang="en-GB" sz="1100" b="0" i="0" u="none" strike="noStrike" dirty="0">
                          <a:solidFill>
                            <a:srgbClr val="000000"/>
                          </a:solidFill>
                          <a:effectLst/>
                          <a:latin typeface="Calibri"/>
                        </a:rPr>
                        <a:t>8%</a:t>
                      </a:r>
                    </a:p>
                  </a:txBody>
                  <a:tcPr marL="9525" marR="9525" marT="9525" marB="0" anchor="b"/>
                </a:tc>
                <a:tc>
                  <a:txBody>
                    <a:bodyPr/>
                    <a:lstStyle/>
                    <a:p>
                      <a:pPr algn="ctr" fontAlgn="b"/>
                      <a:r>
                        <a:rPr lang="en-GB" sz="1100" b="0" i="0" u="none" strike="noStrike" dirty="0">
                          <a:solidFill>
                            <a:srgbClr val="000000"/>
                          </a:solidFill>
                          <a:effectLst/>
                          <a:latin typeface="Calibri"/>
                        </a:rPr>
                        <a:t>11%</a:t>
                      </a:r>
                    </a:p>
                  </a:txBody>
                  <a:tcPr marL="9525" marR="9525" marT="9525" marB="0" anchor="b"/>
                </a:tc>
                <a:tc>
                  <a:txBody>
                    <a:bodyPr/>
                    <a:lstStyle/>
                    <a:p>
                      <a:pPr algn="ctr" fontAlgn="b"/>
                      <a:r>
                        <a:rPr lang="en-GB" sz="1100" b="0" i="0" u="none" strike="noStrike" dirty="0">
                          <a:solidFill>
                            <a:srgbClr val="000000"/>
                          </a:solidFill>
                          <a:effectLst/>
                          <a:latin typeface="Calibri"/>
                        </a:rPr>
                        <a:t>12%</a:t>
                      </a:r>
                    </a:p>
                  </a:txBody>
                  <a:tcPr marL="9525" marR="9525" marT="9525" marB="0" anchor="b"/>
                </a:tc>
              </a:tr>
            </a:tbl>
          </a:graphicData>
        </a:graphic>
      </p:graphicFrame>
      <p:cxnSp>
        <p:nvCxnSpPr>
          <p:cNvPr id="22" name="Straight Connector 21"/>
          <p:cNvCxnSpPr/>
          <p:nvPr/>
        </p:nvCxnSpPr>
        <p:spPr>
          <a:xfrm flipH="1">
            <a:off x="2505695" y="2786698"/>
            <a:ext cx="2123272"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505695" y="3624898"/>
            <a:ext cx="2123272"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2505694" y="4415331"/>
            <a:ext cx="2123272"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Overall, ‘heritage/history’ is the most popular reason for visiting England, followed by ‘culture’ and ‘to see world famous places’.  ‘Heritage/history’ is a particular driver for those aged 55 and over,  ‘to see world famous places’ more of a driver for younger age groups.  </a:t>
            </a:r>
          </a:p>
          <a:p>
            <a:pPr marL="0" indent="0" algn="just">
              <a:buNone/>
            </a:pPr>
            <a:r>
              <a:rPr lang="en-GB" sz="1300" dirty="0" smtClean="0">
                <a:solidFill>
                  <a:srgbClr val="120742"/>
                </a:solidFill>
              </a:rPr>
              <a:t>‘Shopping’ tends to be a draw for those aged under 55, ’24% of 16-34 and 35-54 year olds citing it as a top reason compared to 18% of 55-64 year olds and 13% of those aged over 65.</a:t>
            </a:r>
          </a:p>
        </p:txBody>
      </p:sp>
    </p:spTree>
    <p:extLst>
      <p:ext uri="{BB962C8B-B14F-4D97-AF65-F5344CB8AC3E}">
        <p14:creationId xmlns:p14="http://schemas.microsoft.com/office/powerpoint/2010/main" val="1675712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Participation in activities on holiday in England</a:t>
            </a:r>
            <a:endParaRPr lang="en-GB" sz="2200" dirty="0"/>
          </a:p>
        </p:txBody>
      </p:sp>
      <p:sp>
        <p:nvSpPr>
          <p:cNvPr id="14" name="Text Placeholder 5"/>
          <p:cNvSpPr txBox="1">
            <a:spLocks/>
          </p:cNvSpPr>
          <p:nvPr/>
        </p:nvSpPr>
        <p:spPr>
          <a:xfrm>
            <a:off x="685796" y="1293283"/>
            <a:ext cx="3058748"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2010, 2011, 2014 </a:t>
            </a:r>
            <a:endParaRPr lang="en-GB" sz="800" dirty="0">
              <a:solidFill>
                <a:srgbClr val="120742"/>
              </a:solidFill>
            </a:endParaRPr>
          </a:p>
        </p:txBody>
      </p:sp>
      <p:graphicFrame>
        <p:nvGraphicFramePr>
          <p:cNvPr id="11" name="Picture Placeholder 7"/>
          <p:cNvGraphicFramePr>
            <a:graphicFrameLocks/>
          </p:cNvGraphicFramePr>
          <p:nvPr>
            <p:extLst>
              <p:ext uri="{D42A27DB-BD31-4B8C-83A1-F6EECF244321}">
                <p14:modId xmlns:p14="http://schemas.microsoft.com/office/powerpoint/2010/main" val="3691445259"/>
              </p:ext>
            </p:extLst>
          </p:nvPr>
        </p:nvGraphicFramePr>
        <p:xfrm>
          <a:off x="506412" y="1489604"/>
          <a:ext cx="4650379" cy="38062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Picture Placeholder 4"/>
          <p:cNvGraphicFramePr>
            <a:graphicFrameLocks/>
          </p:cNvGraphicFramePr>
          <p:nvPr>
            <p:extLst>
              <p:ext uri="{D42A27DB-BD31-4B8C-83A1-F6EECF244321}">
                <p14:modId xmlns:p14="http://schemas.microsoft.com/office/powerpoint/2010/main" val="2638149494"/>
              </p:ext>
            </p:extLst>
          </p:nvPr>
        </p:nvGraphicFramePr>
        <p:xfrm>
          <a:off x="5130350" y="1430861"/>
          <a:ext cx="3408030" cy="3727064"/>
        </p:xfrm>
        <a:graphic>
          <a:graphicData uri="http://schemas.openxmlformats.org/drawingml/2006/table">
            <a:tbl>
              <a:tblPr firstRow="1" bandRow="1">
                <a:tableStyleId>{5C22544A-7EE6-4342-B048-85BDC9FD1C3A}</a:tableStyleId>
              </a:tblPr>
              <a:tblGrid>
                <a:gridCol w="793752"/>
                <a:gridCol w="569460"/>
                <a:gridCol w="681606"/>
                <a:gridCol w="681606"/>
                <a:gridCol w="681606"/>
              </a:tblGrid>
              <a:tr h="162688">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25377">
                <a:tc>
                  <a:txBody>
                    <a:bodyPr/>
                    <a:lstStyle/>
                    <a:p>
                      <a:pPr algn="ctr"/>
                      <a:r>
                        <a:rPr lang="en-GB" sz="1000" b="1" dirty="0" smtClean="0"/>
                        <a:t>0-15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16-34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55-64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40319">
                <a:tc>
                  <a:txBody>
                    <a:bodyPr/>
                    <a:lstStyle/>
                    <a:p>
                      <a:pPr algn="ctr" fontAlgn="b"/>
                      <a:r>
                        <a:rPr lang="en-GB" sz="800" b="0" i="0" u="none" strike="noStrike" dirty="0">
                          <a:solidFill>
                            <a:srgbClr val="000000"/>
                          </a:solidFill>
                          <a:effectLst/>
                          <a:latin typeface="Calibri"/>
                        </a:rPr>
                        <a:t>62%</a:t>
                      </a:r>
                    </a:p>
                  </a:txBody>
                  <a:tcPr marL="9525" marR="9525" marT="9525" marB="0" anchor="b">
                    <a:lnT w="38100" cmpd="sng">
                      <a:noFill/>
                    </a:lnT>
                  </a:tcPr>
                </a:tc>
                <a:tc>
                  <a:txBody>
                    <a:bodyPr/>
                    <a:lstStyle/>
                    <a:p>
                      <a:pPr algn="ctr" fontAlgn="b"/>
                      <a:r>
                        <a:rPr lang="en-GB" sz="800" b="0" i="0" u="none" strike="noStrike" dirty="0">
                          <a:solidFill>
                            <a:srgbClr val="000000"/>
                          </a:solidFill>
                          <a:effectLst/>
                          <a:latin typeface="Calibri"/>
                        </a:rPr>
                        <a:t>60%</a:t>
                      </a:r>
                    </a:p>
                  </a:txBody>
                  <a:tcPr marL="9525" marR="9525" marT="9525" marB="0" anchor="b">
                    <a:lnT w="38100" cmpd="sng">
                      <a:noFill/>
                    </a:lnT>
                  </a:tcPr>
                </a:tc>
                <a:tc>
                  <a:txBody>
                    <a:bodyPr/>
                    <a:lstStyle/>
                    <a:p>
                      <a:pPr algn="ctr" fontAlgn="b"/>
                      <a:r>
                        <a:rPr lang="en-GB" sz="800" b="0" i="0" u="none" strike="noStrike" dirty="0">
                          <a:solidFill>
                            <a:srgbClr val="000000"/>
                          </a:solidFill>
                          <a:effectLst/>
                          <a:latin typeface="Calibri"/>
                        </a:rPr>
                        <a:t>61%</a:t>
                      </a:r>
                    </a:p>
                  </a:txBody>
                  <a:tcPr marL="9525" marR="9525" marT="9525" marB="0" anchor="b">
                    <a:lnT w="38100" cmpd="sng">
                      <a:noFill/>
                    </a:lnT>
                  </a:tcPr>
                </a:tc>
                <a:tc>
                  <a:txBody>
                    <a:bodyPr/>
                    <a:lstStyle/>
                    <a:p>
                      <a:pPr algn="ctr" fontAlgn="b"/>
                      <a:r>
                        <a:rPr lang="en-GB" sz="800" b="0" i="0" u="none" strike="noStrike" dirty="0">
                          <a:solidFill>
                            <a:srgbClr val="000000"/>
                          </a:solidFill>
                          <a:effectLst/>
                          <a:latin typeface="Calibri"/>
                        </a:rPr>
                        <a:t>62%</a:t>
                      </a:r>
                    </a:p>
                  </a:txBody>
                  <a:tcPr marL="9525" marR="9525" marT="9525" marB="0" anchor="b">
                    <a:lnT w="38100" cmpd="sng">
                      <a:noFill/>
                    </a:lnT>
                  </a:tcPr>
                </a:tc>
                <a:tc>
                  <a:txBody>
                    <a:bodyPr/>
                    <a:lstStyle/>
                    <a:p>
                      <a:pPr algn="ctr" fontAlgn="b"/>
                      <a:r>
                        <a:rPr lang="en-GB" sz="800" b="0" i="0" u="none" strike="noStrike" dirty="0">
                          <a:solidFill>
                            <a:srgbClr val="000000"/>
                          </a:solidFill>
                          <a:effectLst/>
                          <a:latin typeface="Calibri"/>
                        </a:rPr>
                        <a:t>57%</a:t>
                      </a:r>
                    </a:p>
                  </a:txBody>
                  <a:tcPr marL="9525" marR="9525" marT="9525" marB="0" anchor="b">
                    <a:lnT w="38100" cmpd="sng">
                      <a:noFill/>
                    </a:lnT>
                  </a:tcPr>
                </a:tc>
              </a:tr>
              <a:tr h="140319">
                <a:tc>
                  <a:txBody>
                    <a:bodyPr/>
                    <a:lstStyle/>
                    <a:p>
                      <a:pPr algn="ctr" fontAlgn="b"/>
                      <a:r>
                        <a:rPr lang="en-GB" sz="800" b="0" i="0" u="none" strike="noStrike" dirty="0">
                          <a:solidFill>
                            <a:srgbClr val="00B050"/>
                          </a:solidFill>
                          <a:effectLst/>
                          <a:latin typeface="Calibri"/>
                        </a:rPr>
                        <a:t>56%</a:t>
                      </a:r>
                    </a:p>
                  </a:txBody>
                  <a:tcPr marL="9525" marR="9525" marT="9525" marB="0" anchor="b"/>
                </a:tc>
                <a:tc>
                  <a:txBody>
                    <a:bodyPr/>
                    <a:lstStyle/>
                    <a:p>
                      <a:pPr algn="ctr" fontAlgn="b"/>
                      <a:r>
                        <a:rPr lang="en-GB" sz="800" b="0" i="0" u="none" strike="noStrike" dirty="0">
                          <a:solidFill>
                            <a:srgbClr val="FF0000"/>
                          </a:solidFill>
                          <a:effectLst/>
                          <a:latin typeface="Calibri"/>
                        </a:rPr>
                        <a:t>48%</a:t>
                      </a:r>
                    </a:p>
                  </a:txBody>
                  <a:tcPr marL="9525" marR="9525" marT="9525" marB="0" anchor="b"/>
                </a:tc>
                <a:tc>
                  <a:txBody>
                    <a:bodyPr/>
                    <a:lstStyle/>
                    <a:p>
                      <a:pPr algn="ctr" fontAlgn="b"/>
                      <a:r>
                        <a:rPr lang="en-GB" sz="800" b="0" i="0" u="none" strike="noStrike" dirty="0">
                          <a:solidFill>
                            <a:srgbClr val="000000"/>
                          </a:solidFill>
                          <a:effectLst/>
                          <a:latin typeface="Calibri"/>
                        </a:rPr>
                        <a:t>52%</a:t>
                      </a:r>
                    </a:p>
                  </a:txBody>
                  <a:tcPr marL="9525" marR="9525" marT="9525" marB="0" anchor="b"/>
                </a:tc>
                <a:tc>
                  <a:txBody>
                    <a:bodyPr/>
                    <a:lstStyle/>
                    <a:p>
                      <a:pPr algn="ctr" fontAlgn="b"/>
                      <a:r>
                        <a:rPr lang="en-GB" sz="800" b="0" i="0" u="none" strike="noStrike" dirty="0">
                          <a:solidFill>
                            <a:srgbClr val="00B050"/>
                          </a:solidFill>
                          <a:effectLst/>
                          <a:latin typeface="Calibri"/>
                        </a:rPr>
                        <a:t>58%</a:t>
                      </a:r>
                    </a:p>
                  </a:txBody>
                  <a:tcPr marL="9525" marR="9525" marT="9525" marB="0" anchor="b"/>
                </a:tc>
                <a:tc>
                  <a:txBody>
                    <a:bodyPr/>
                    <a:lstStyle/>
                    <a:p>
                      <a:pPr algn="ctr" fontAlgn="b"/>
                      <a:r>
                        <a:rPr lang="en-GB" sz="800" b="0" i="0" u="none" strike="noStrike" dirty="0">
                          <a:solidFill>
                            <a:srgbClr val="000000"/>
                          </a:solidFill>
                          <a:effectLst/>
                          <a:latin typeface="Calibri"/>
                        </a:rPr>
                        <a:t>55%</a:t>
                      </a:r>
                    </a:p>
                  </a:txBody>
                  <a:tcPr marL="9525" marR="9525" marT="9525" marB="0" anchor="b"/>
                </a:tc>
              </a:tr>
              <a:tr h="140319">
                <a:tc>
                  <a:txBody>
                    <a:bodyPr/>
                    <a:lstStyle/>
                    <a:p>
                      <a:pPr algn="ctr" fontAlgn="b"/>
                      <a:r>
                        <a:rPr lang="en-GB" sz="800" b="0" i="0" u="none" strike="noStrike" dirty="0">
                          <a:solidFill>
                            <a:srgbClr val="000000"/>
                          </a:solidFill>
                          <a:effectLst/>
                          <a:latin typeface="Calibri"/>
                        </a:rPr>
                        <a:t>51%</a:t>
                      </a:r>
                    </a:p>
                  </a:txBody>
                  <a:tcPr marL="9525" marR="9525" marT="9525" marB="0" anchor="b"/>
                </a:tc>
                <a:tc>
                  <a:txBody>
                    <a:bodyPr/>
                    <a:lstStyle/>
                    <a:p>
                      <a:pPr algn="ctr" fontAlgn="b"/>
                      <a:r>
                        <a:rPr lang="en-GB" sz="800" b="0" i="0" u="none" strike="noStrike" dirty="0">
                          <a:solidFill>
                            <a:srgbClr val="000000"/>
                          </a:solidFill>
                          <a:effectLst/>
                          <a:latin typeface="Calibri"/>
                        </a:rPr>
                        <a:t>49%</a:t>
                      </a:r>
                    </a:p>
                  </a:txBody>
                  <a:tcPr marL="9525" marR="9525" marT="9525" marB="0" anchor="b"/>
                </a:tc>
                <a:tc>
                  <a:txBody>
                    <a:bodyPr/>
                    <a:lstStyle/>
                    <a:p>
                      <a:pPr algn="ctr" fontAlgn="b"/>
                      <a:r>
                        <a:rPr lang="en-GB" sz="800" b="0" i="0" u="none" strike="noStrike" dirty="0">
                          <a:solidFill>
                            <a:srgbClr val="000000"/>
                          </a:solidFill>
                          <a:effectLst/>
                          <a:latin typeface="Calibri"/>
                        </a:rPr>
                        <a:t>49%</a:t>
                      </a:r>
                    </a:p>
                  </a:txBody>
                  <a:tcPr marL="9525" marR="9525" marT="9525" marB="0" anchor="b"/>
                </a:tc>
                <a:tc>
                  <a:txBody>
                    <a:bodyPr/>
                    <a:lstStyle/>
                    <a:p>
                      <a:pPr algn="ctr" fontAlgn="b"/>
                      <a:r>
                        <a:rPr lang="en-GB" sz="800" b="0" i="0" u="none" strike="noStrike" dirty="0">
                          <a:solidFill>
                            <a:srgbClr val="000000"/>
                          </a:solidFill>
                          <a:effectLst/>
                          <a:latin typeface="Calibri"/>
                        </a:rPr>
                        <a:t>50%</a:t>
                      </a:r>
                    </a:p>
                  </a:txBody>
                  <a:tcPr marL="9525" marR="9525" marT="9525" marB="0" anchor="b"/>
                </a:tc>
                <a:tc>
                  <a:txBody>
                    <a:bodyPr/>
                    <a:lstStyle/>
                    <a:p>
                      <a:pPr algn="ctr" fontAlgn="b"/>
                      <a:r>
                        <a:rPr lang="en-GB" sz="800" b="0" i="0" u="none" strike="noStrike" dirty="0">
                          <a:solidFill>
                            <a:srgbClr val="000000"/>
                          </a:solidFill>
                          <a:effectLst/>
                          <a:latin typeface="Calibri"/>
                        </a:rPr>
                        <a:t>46%</a:t>
                      </a:r>
                    </a:p>
                  </a:txBody>
                  <a:tcPr marL="9525" marR="9525" marT="9525" marB="0" anchor="b"/>
                </a:tc>
              </a:tr>
              <a:tr h="140319">
                <a:tc>
                  <a:txBody>
                    <a:bodyPr/>
                    <a:lstStyle/>
                    <a:p>
                      <a:pPr algn="ctr" fontAlgn="b"/>
                      <a:r>
                        <a:rPr lang="en-GB" sz="800" b="0" i="0" u="none" strike="noStrike" dirty="0">
                          <a:solidFill>
                            <a:srgbClr val="000000"/>
                          </a:solidFill>
                          <a:effectLst/>
                          <a:latin typeface="Calibri"/>
                        </a:rPr>
                        <a:t>40%</a:t>
                      </a:r>
                    </a:p>
                  </a:txBody>
                  <a:tcPr marL="9525" marR="9525" marT="9525" marB="0" anchor="b"/>
                </a:tc>
                <a:tc>
                  <a:txBody>
                    <a:bodyPr/>
                    <a:lstStyle/>
                    <a:p>
                      <a:pPr algn="ctr" fontAlgn="b"/>
                      <a:r>
                        <a:rPr lang="en-GB" sz="800" b="0" i="0" u="none" strike="noStrike" dirty="0">
                          <a:solidFill>
                            <a:srgbClr val="FF0000"/>
                          </a:solidFill>
                          <a:effectLst/>
                          <a:latin typeface="Calibri"/>
                        </a:rPr>
                        <a:t>36%</a:t>
                      </a:r>
                    </a:p>
                  </a:txBody>
                  <a:tcPr marL="9525" marR="9525" marT="9525" marB="0" anchor="b"/>
                </a:tc>
                <a:tc>
                  <a:txBody>
                    <a:bodyPr/>
                    <a:lstStyle/>
                    <a:p>
                      <a:pPr algn="ctr" fontAlgn="b"/>
                      <a:r>
                        <a:rPr lang="en-GB" sz="800" b="0" i="0" u="none" strike="noStrike" dirty="0">
                          <a:solidFill>
                            <a:srgbClr val="000000"/>
                          </a:solidFill>
                          <a:effectLst/>
                          <a:latin typeface="Calibri"/>
                        </a:rPr>
                        <a:t>40%</a:t>
                      </a:r>
                    </a:p>
                  </a:txBody>
                  <a:tcPr marL="9525" marR="9525" marT="9525" marB="0" anchor="b"/>
                </a:tc>
                <a:tc>
                  <a:txBody>
                    <a:bodyPr/>
                    <a:lstStyle/>
                    <a:p>
                      <a:pPr algn="ctr" fontAlgn="b"/>
                      <a:r>
                        <a:rPr lang="en-GB" sz="800" b="0" i="0" u="none" strike="noStrike" dirty="0">
                          <a:solidFill>
                            <a:srgbClr val="000000"/>
                          </a:solidFill>
                          <a:effectLst/>
                          <a:latin typeface="Calibri"/>
                        </a:rPr>
                        <a:t>45%</a:t>
                      </a:r>
                    </a:p>
                  </a:txBody>
                  <a:tcPr marL="9525" marR="9525" marT="9525" marB="0" anchor="b"/>
                </a:tc>
                <a:tc>
                  <a:txBody>
                    <a:bodyPr/>
                    <a:lstStyle/>
                    <a:p>
                      <a:pPr algn="ctr" fontAlgn="b"/>
                      <a:r>
                        <a:rPr lang="en-GB" sz="800" b="0" i="0" u="none" strike="noStrike" dirty="0">
                          <a:solidFill>
                            <a:srgbClr val="000000"/>
                          </a:solidFill>
                          <a:effectLst/>
                          <a:latin typeface="Calibri"/>
                        </a:rPr>
                        <a:t>43%</a:t>
                      </a:r>
                    </a:p>
                  </a:txBody>
                  <a:tcPr marL="9525" marR="9525" marT="9525" marB="0" anchor="b"/>
                </a:tc>
              </a:tr>
              <a:tr h="140319">
                <a:tc>
                  <a:txBody>
                    <a:bodyPr/>
                    <a:lstStyle/>
                    <a:p>
                      <a:pPr algn="ctr" fontAlgn="b"/>
                      <a:r>
                        <a:rPr lang="en-GB" sz="800" b="0" i="0" u="none" strike="noStrike" dirty="0">
                          <a:solidFill>
                            <a:srgbClr val="FF0000"/>
                          </a:solidFill>
                          <a:effectLst/>
                          <a:latin typeface="Calibri"/>
                        </a:rPr>
                        <a:t>13%</a:t>
                      </a:r>
                    </a:p>
                  </a:txBody>
                  <a:tcPr marL="9525" marR="9525" marT="9525" marB="0" anchor="b"/>
                </a:tc>
                <a:tc>
                  <a:txBody>
                    <a:bodyPr/>
                    <a:lstStyle/>
                    <a:p>
                      <a:pPr algn="ctr" fontAlgn="b"/>
                      <a:r>
                        <a:rPr lang="en-GB" sz="800" b="0" i="0" u="none" strike="noStrike" dirty="0">
                          <a:solidFill>
                            <a:srgbClr val="FF0000"/>
                          </a:solidFill>
                          <a:effectLst/>
                          <a:latin typeface="Calibri"/>
                        </a:rPr>
                        <a:t>15%</a:t>
                      </a:r>
                    </a:p>
                  </a:txBody>
                  <a:tcPr marL="9525" marR="9525" marT="9525" marB="0" anchor="b"/>
                </a:tc>
                <a:tc>
                  <a:txBody>
                    <a:bodyPr/>
                    <a:lstStyle/>
                    <a:p>
                      <a:pPr algn="ctr" fontAlgn="b"/>
                      <a:r>
                        <a:rPr lang="en-GB" sz="800" b="0" i="0" u="none" strike="noStrike" dirty="0">
                          <a:solidFill>
                            <a:srgbClr val="000000"/>
                          </a:solidFill>
                          <a:effectLst/>
                          <a:latin typeface="Calibri"/>
                        </a:rPr>
                        <a:t>17%</a:t>
                      </a:r>
                    </a:p>
                  </a:txBody>
                  <a:tcPr marL="9525" marR="9525" marT="9525" marB="0" anchor="b"/>
                </a:tc>
                <a:tc>
                  <a:txBody>
                    <a:bodyPr/>
                    <a:lstStyle/>
                    <a:p>
                      <a:pPr algn="ctr" fontAlgn="b"/>
                      <a:r>
                        <a:rPr lang="en-GB" sz="800" b="0" i="0" u="none" strike="noStrike" dirty="0">
                          <a:solidFill>
                            <a:srgbClr val="000000"/>
                          </a:solidFill>
                          <a:effectLst/>
                          <a:latin typeface="Calibri"/>
                        </a:rPr>
                        <a:t>21%</a:t>
                      </a:r>
                    </a:p>
                  </a:txBody>
                  <a:tcPr marL="9525" marR="9525" marT="9525" marB="0" anchor="b"/>
                </a:tc>
                <a:tc>
                  <a:txBody>
                    <a:bodyPr/>
                    <a:lstStyle/>
                    <a:p>
                      <a:pPr algn="ctr" fontAlgn="b"/>
                      <a:r>
                        <a:rPr lang="en-GB" sz="800" b="0" i="0" u="none" strike="noStrike" dirty="0">
                          <a:solidFill>
                            <a:srgbClr val="000000"/>
                          </a:solidFill>
                          <a:effectLst/>
                          <a:latin typeface="Calibri"/>
                        </a:rPr>
                        <a:t>20%</a:t>
                      </a:r>
                    </a:p>
                  </a:txBody>
                  <a:tcPr marL="9525" marR="9525" marT="9525" marB="0" anchor="b"/>
                </a:tc>
              </a:tr>
              <a:tr h="149673">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b="1" dirty="0">
                        <a:solidFill>
                          <a:srgbClr val="FF0000"/>
                        </a:solidFill>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r>
              <a:tr h="149112">
                <a:tc>
                  <a:txBody>
                    <a:bodyPr/>
                    <a:lstStyle/>
                    <a:p>
                      <a:pPr algn="ctr" fontAlgn="b"/>
                      <a:r>
                        <a:rPr lang="en-GB" sz="800" b="0" i="0" u="none" strike="noStrike" dirty="0" smtClean="0">
                          <a:solidFill>
                            <a:srgbClr val="000000"/>
                          </a:solidFill>
                          <a:effectLst/>
                          <a:latin typeface="Calibri"/>
                        </a:rPr>
                        <a:t>21%</a:t>
                      </a:r>
                      <a:endParaRPr lang="en-GB" sz="800" b="0" i="0" u="none" strike="noStrike" dirty="0">
                        <a:solidFill>
                          <a:srgbClr val="000000"/>
                        </a:solidFill>
                        <a:effectLst/>
                        <a:latin typeface="Calibri"/>
                      </a:endParaRPr>
                    </a:p>
                  </a:txBody>
                  <a:tcPr marL="9525" marR="9525" marT="9525" marB="0" anchor="b"/>
                </a:tc>
                <a:tc>
                  <a:txBody>
                    <a:bodyPr/>
                    <a:lstStyle/>
                    <a:p>
                      <a:pPr algn="ctr" fontAlgn="b"/>
                      <a:r>
                        <a:rPr lang="en-GB" sz="800" b="0" i="0" u="none" strike="noStrike" dirty="0" smtClean="0">
                          <a:solidFill>
                            <a:srgbClr val="FF0000"/>
                          </a:solidFill>
                          <a:effectLst/>
                          <a:latin typeface="Calibri"/>
                        </a:rPr>
                        <a:t>18%</a:t>
                      </a:r>
                      <a:endParaRPr lang="en-GB" sz="800" b="0" i="0" u="none" strike="noStrike" dirty="0">
                        <a:solidFill>
                          <a:srgbClr val="FF0000"/>
                        </a:solidFill>
                        <a:effectLst/>
                        <a:latin typeface="Calibri"/>
                      </a:endParaRPr>
                    </a:p>
                  </a:txBody>
                  <a:tcPr marL="9525" marR="9525" marT="9525" marB="0" anchor="b"/>
                </a:tc>
                <a:tc>
                  <a:txBody>
                    <a:bodyPr/>
                    <a:lstStyle/>
                    <a:p>
                      <a:pPr algn="ctr" fontAlgn="b"/>
                      <a:r>
                        <a:rPr lang="en-GB" sz="800" b="0" i="0" u="none" strike="noStrike" dirty="0" smtClean="0">
                          <a:solidFill>
                            <a:srgbClr val="000000"/>
                          </a:solidFill>
                          <a:effectLst/>
                          <a:latin typeface="Calibri"/>
                        </a:rPr>
                        <a:t>23%</a:t>
                      </a:r>
                      <a:endParaRPr lang="en-GB" sz="800" b="0" i="0" u="none" strike="noStrike" dirty="0">
                        <a:solidFill>
                          <a:srgbClr val="000000"/>
                        </a:solidFill>
                        <a:effectLst/>
                        <a:latin typeface="Calibri"/>
                      </a:endParaRPr>
                    </a:p>
                  </a:txBody>
                  <a:tcPr marL="9525" marR="9525" marT="9525" marB="0" anchor="b"/>
                </a:tc>
                <a:tc>
                  <a:txBody>
                    <a:bodyPr/>
                    <a:lstStyle/>
                    <a:p>
                      <a:pPr algn="ctr" fontAlgn="b"/>
                      <a:r>
                        <a:rPr lang="en-GB" sz="800" b="0" i="0" u="none" strike="noStrike" dirty="0" smtClean="0">
                          <a:solidFill>
                            <a:srgbClr val="00B050"/>
                          </a:solidFill>
                          <a:effectLst/>
                          <a:latin typeface="Calibri"/>
                        </a:rPr>
                        <a:t>28%</a:t>
                      </a:r>
                      <a:endParaRPr lang="en-GB" sz="800" b="0" i="0" u="none" strike="noStrike" dirty="0">
                        <a:solidFill>
                          <a:srgbClr val="00B050"/>
                        </a:solidFill>
                        <a:effectLst/>
                        <a:latin typeface="Calibri"/>
                      </a:endParaRPr>
                    </a:p>
                  </a:txBody>
                  <a:tcPr marL="9525" marR="9525" marT="9525" marB="0" anchor="b"/>
                </a:tc>
                <a:tc>
                  <a:txBody>
                    <a:bodyPr/>
                    <a:lstStyle/>
                    <a:p>
                      <a:pPr algn="ctr" fontAlgn="b"/>
                      <a:r>
                        <a:rPr lang="en-GB" sz="800" b="0" i="0" u="none" strike="noStrike" dirty="0" smtClean="0">
                          <a:solidFill>
                            <a:srgbClr val="00B050"/>
                          </a:solidFill>
                          <a:effectLst/>
                          <a:latin typeface="Calibri"/>
                        </a:rPr>
                        <a:t>28%</a:t>
                      </a:r>
                      <a:endParaRPr lang="en-GB" sz="800" b="0" i="0" u="none" strike="noStrike" dirty="0">
                        <a:solidFill>
                          <a:srgbClr val="00B050"/>
                        </a:solidFill>
                        <a:effectLst/>
                        <a:latin typeface="Calibri"/>
                      </a:endParaRPr>
                    </a:p>
                  </a:txBody>
                  <a:tcPr marL="9525" marR="9525" marT="9525" marB="0" anchor="b"/>
                </a:tc>
              </a:tr>
              <a:tr h="140319">
                <a:tc>
                  <a:txBody>
                    <a:bodyPr/>
                    <a:lstStyle/>
                    <a:p>
                      <a:pPr algn="ctr" fontAlgn="b"/>
                      <a:r>
                        <a:rPr lang="en-GB" sz="800" b="0" i="0" u="none" strike="noStrike" dirty="0">
                          <a:solidFill>
                            <a:srgbClr val="000000"/>
                          </a:solidFill>
                          <a:effectLst/>
                          <a:latin typeface="Calibri"/>
                        </a:rPr>
                        <a:t>19%</a:t>
                      </a:r>
                    </a:p>
                  </a:txBody>
                  <a:tcPr marL="9525" marR="9525" marT="9525" marB="0" anchor="b"/>
                </a:tc>
                <a:tc>
                  <a:txBody>
                    <a:bodyPr/>
                    <a:lstStyle/>
                    <a:p>
                      <a:pPr algn="ctr" fontAlgn="b"/>
                      <a:r>
                        <a:rPr lang="en-GB" sz="800" b="0" i="0" u="none" strike="noStrike" dirty="0">
                          <a:solidFill>
                            <a:srgbClr val="FF0000"/>
                          </a:solidFill>
                          <a:effectLst/>
                          <a:latin typeface="Calibri"/>
                        </a:rPr>
                        <a:t>15%</a:t>
                      </a:r>
                    </a:p>
                  </a:txBody>
                  <a:tcPr marL="9525" marR="9525" marT="9525" marB="0" anchor="b"/>
                </a:tc>
                <a:tc>
                  <a:txBody>
                    <a:bodyPr/>
                    <a:lstStyle/>
                    <a:p>
                      <a:pPr algn="ctr" fontAlgn="b"/>
                      <a:r>
                        <a:rPr lang="en-GB" sz="800" b="0" i="0" u="none" strike="noStrike" dirty="0">
                          <a:solidFill>
                            <a:srgbClr val="000000"/>
                          </a:solidFill>
                          <a:effectLst/>
                          <a:latin typeface="Calibri"/>
                        </a:rPr>
                        <a:t>22%</a:t>
                      </a:r>
                    </a:p>
                  </a:txBody>
                  <a:tcPr marL="9525" marR="9525" marT="9525" marB="0" anchor="b"/>
                </a:tc>
                <a:tc>
                  <a:txBody>
                    <a:bodyPr/>
                    <a:lstStyle/>
                    <a:p>
                      <a:pPr algn="ctr" fontAlgn="b"/>
                      <a:r>
                        <a:rPr lang="en-GB" sz="800" b="0" i="0" u="none" strike="noStrike" dirty="0">
                          <a:solidFill>
                            <a:srgbClr val="00B050"/>
                          </a:solidFill>
                          <a:effectLst/>
                          <a:latin typeface="Calibri"/>
                        </a:rPr>
                        <a:t>32%</a:t>
                      </a:r>
                    </a:p>
                  </a:txBody>
                  <a:tcPr marL="9525" marR="9525" marT="9525" marB="0" anchor="b"/>
                </a:tc>
                <a:tc>
                  <a:txBody>
                    <a:bodyPr/>
                    <a:lstStyle/>
                    <a:p>
                      <a:pPr algn="ctr" fontAlgn="b"/>
                      <a:r>
                        <a:rPr lang="en-GB" sz="800" b="0" i="0" u="none" strike="noStrike" dirty="0">
                          <a:solidFill>
                            <a:srgbClr val="00B050"/>
                          </a:solidFill>
                          <a:effectLst/>
                          <a:latin typeface="Calibri"/>
                        </a:rPr>
                        <a:t>35%</a:t>
                      </a:r>
                    </a:p>
                  </a:txBody>
                  <a:tcPr marL="9525" marR="9525" marT="9525" marB="0" anchor="b"/>
                </a:tc>
              </a:tr>
              <a:tr h="140319">
                <a:tc>
                  <a:txBody>
                    <a:bodyPr/>
                    <a:lstStyle/>
                    <a:p>
                      <a:pPr algn="ctr" fontAlgn="b"/>
                      <a:r>
                        <a:rPr lang="en-GB" sz="800" b="0" i="0" u="none" strike="noStrike" dirty="0">
                          <a:solidFill>
                            <a:srgbClr val="000000"/>
                          </a:solidFill>
                          <a:effectLst/>
                          <a:latin typeface="Calibri"/>
                        </a:rPr>
                        <a:t>15%</a:t>
                      </a:r>
                    </a:p>
                  </a:txBody>
                  <a:tcPr marL="9525" marR="9525" marT="9525" marB="0" anchor="b"/>
                </a:tc>
                <a:tc>
                  <a:txBody>
                    <a:bodyPr/>
                    <a:lstStyle/>
                    <a:p>
                      <a:pPr algn="ctr" fontAlgn="b"/>
                      <a:r>
                        <a:rPr lang="en-GB" sz="800" b="0" i="0" u="none" strike="noStrike" dirty="0">
                          <a:solidFill>
                            <a:srgbClr val="FF0000"/>
                          </a:solidFill>
                          <a:effectLst/>
                          <a:latin typeface="Calibri"/>
                        </a:rPr>
                        <a:t>9%</a:t>
                      </a:r>
                    </a:p>
                  </a:txBody>
                  <a:tcPr marL="9525" marR="9525" marT="9525" marB="0" anchor="b"/>
                </a:tc>
                <a:tc>
                  <a:txBody>
                    <a:bodyPr/>
                    <a:lstStyle/>
                    <a:p>
                      <a:pPr algn="ctr" fontAlgn="b"/>
                      <a:r>
                        <a:rPr lang="en-GB" sz="800" b="0" i="0" u="none" strike="noStrike" dirty="0">
                          <a:solidFill>
                            <a:srgbClr val="000000"/>
                          </a:solidFill>
                          <a:effectLst/>
                          <a:latin typeface="Calibri"/>
                        </a:rPr>
                        <a:t>14%</a:t>
                      </a:r>
                    </a:p>
                  </a:txBody>
                  <a:tcPr marL="9525" marR="9525" marT="9525" marB="0" anchor="b"/>
                </a:tc>
                <a:tc>
                  <a:txBody>
                    <a:bodyPr/>
                    <a:lstStyle/>
                    <a:p>
                      <a:pPr algn="ctr" fontAlgn="b"/>
                      <a:r>
                        <a:rPr lang="en-GB" sz="800" b="0" i="0" u="none" strike="noStrike" dirty="0">
                          <a:solidFill>
                            <a:srgbClr val="00B050"/>
                          </a:solidFill>
                          <a:effectLst/>
                          <a:latin typeface="Calibri"/>
                        </a:rPr>
                        <a:t>21%</a:t>
                      </a:r>
                    </a:p>
                  </a:txBody>
                  <a:tcPr marL="9525" marR="9525" marT="9525" marB="0" anchor="b"/>
                </a:tc>
                <a:tc>
                  <a:txBody>
                    <a:bodyPr/>
                    <a:lstStyle/>
                    <a:p>
                      <a:pPr algn="ctr" fontAlgn="b"/>
                      <a:r>
                        <a:rPr lang="en-GB" sz="800" b="0" i="0" u="none" strike="noStrike" dirty="0">
                          <a:solidFill>
                            <a:srgbClr val="00B050"/>
                          </a:solidFill>
                          <a:effectLst/>
                          <a:latin typeface="Calibri"/>
                        </a:rPr>
                        <a:t>22%</a:t>
                      </a:r>
                    </a:p>
                  </a:txBody>
                  <a:tcPr marL="9525" marR="9525" marT="9525" marB="0" anchor="b"/>
                </a:tc>
              </a:tr>
              <a:tr h="140319">
                <a:tc>
                  <a:txBody>
                    <a:bodyPr/>
                    <a:lstStyle/>
                    <a:p>
                      <a:pPr algn="ctr" fontAlgn="b"/>
                      <a:r>
                        <a:rPr lang="en-GB" sz="800" b="0" i="0" u="none" strike="noStrike" dirty="0">
                          <a:solidFill>
                            <a:srgbClr val="000000"/>
                          </a:solidFill>
                          <a:effectLst/>
                          <a:latin typeface="Calibri"/>
                        </a:rPr>
                        <a:t>11%</a:t>
                      </a:r>
                    </a:p>
                  </a:txBody>
                  <a:tcPr marL="9525" marR="9525" marT="9525" marB="0" anchor="b"/>
                </a:tc>
                <a:tc>
                  <a:txBody>
                    <a:bodyPr/>
                    <a:lstStyle/>
                    <a:p>
                      <a:pPr algn="ctr" fontAlgn="b"/>
                      <a:r>
                        <a:rPr lang="en-GB" sz="800" b="0" i="0" u="none" strike="noStrike" dirty="0">
                          <a:solidFill>
                            <a:srgbClr val="FF0000"/>
                          </a:solidFill>
                          <a:effectLst/>
                          <a:latin typeface="Calibri"/>
                        </a:rPr>
                        <a:t>6%</a:t>
                      </a:r>
                    </a:p>
                  </a:txBody>
                  <a:tcPr marL="9525" marR="9525" marT="9525" marB="0" anchor="b"/>
                </a:tc>
                <a:tc>
                  <a:txBody>
                    <a:bodyPr/>
                    <a:lstStyle/>
                    <a:p>
                      <a:pPr algn="ctr" fontAlgn="b"/>
                      <a:r>
                        <a:rPr lang="en-GB" sz="800" b="0" i="0" u="none" strike="noStrike" dirty="0">
                          <a:solidFill>
                            <a:srgbClr val="000000"/>
                          </a:solidFill>
                          <a:effectLst/>
                          <a:latin typeface="Calibri"/>
                        </a:rPr>
                        <a:t>11%</a:t>
                      </a:r>
                    </a:p>
                  </a:txBody>
                  <a:tcPr marL="9525" marR="9525" marT="9525" marB="0" anchor="b"/>
                </a:tc>
                <a:tc>
                  <a:txBody>
                    <a:bodyPr/>
                    <a:lstStyle/>
                    <a:p>
                      <a:pPr algn="ctr" fontAlgn="b"/>
                      <a:r>
                        <a:rPr lang="en-GB" sz="800" b="0" i="0" u="none" strike="noStrike" dirty="0">
                          <a:solidFill>
                            <a:srgbClr val="00B050"/>
                          </a:solidFill>
                          <a:effectLst/>
                          <a:latin typeface="Calibri"/>
                        </a:rPr>
                        <a:t>13%</a:t>
                      </a:r>
                    </a:p>
                  </a:txBody>
                  <a:tcPr marL="9525" marR="9525" marT="9525" marB="0" anchor="b"/>
                </a:tc>
                <a:tc>
                  <a:txBody>
                    <a:bodyPr/>
                    <a:lstStyle/>
                    <a:p>
                      <a:pPr algn="ctr" fontAlgn="b"/>
                      <a:r>
                        <a:rPr lang="en-GB" sz="800" b="0" i="0" u="none" strike="noStrike" dirty="0">
                          <a:solidFill>
                            <a:srgbClr val="00B050"/>
                          </a:solidFill>
                          <a:effectLst/>
                          <a:latin typeface="Calibri"/>
                        </a:rPr>
                        <a:t>14%</a:t>
                      </a:r>
                    </a:p>
                  </a:txBody>
                  <a:tcPr marL="9525" marR="9525" marT="9525" marB="0" anchor="b"/>
                </a:tc>
              </a:tr>
              <a:tr h="140319">
                <a:tc>
                  <a:txBody>
                    <a:bodyPr/>
                    <a:lstStyle/>
                    <a:p>
                      <a:pPr algn="ctr" fontAlgn="b"/>
                      <a:r>
                        <a:rPr lang="en-GB" sz="800" b="0" i="0" u="none" strike="noStrike" dirty="0">
                          <a:solidFill>
                            <a:srgbClr val="000000"/>
                          </a:solidFill>
                          <a:effectLst/>
                          <a:latin typeface="Calibri"/>
                        </a:rPr>
                        <a:t>9%</a:t>
                      </a:r>
                    </a:p>
                  </a:txBody>
                  <a:tcPr marL="9525" marR="9525" marT="9525" marB="0" anchor="b"/>
                </a:tc>
                <a:tc>
                  <a:txBody>
                    <a:bodyPr/>
                    <a:lstStyle/>
                    <a:p>
                      <a:pPr algn="ctr" fontAlgn="b"/>
                      <a:r>
                        <a:rPr lang="en-GB" sz="800" b="0" i="0" u="none" strike="noStrike" dirty="0">
                          <a:solidFill>
                            <a:srgbClr val="FF0000"/>
                          </a:solidFill>
                          <a:effectLst/>
                          <a:latin typeface="Calibri"/>
                        </a:rPr>
                        <a:t>7%</a:t>
                      </a:r>
                    </a:p>
                  </a:txBody>
                  <a:tcPr marL="9525" marR="9525" marT="9525" marB="0" anchor="b"/>
                </a:tc>
                <a:tc>
                  <a:txBody>
                    <a:bodyPr/>
                    <a:lstStyle/>
                    <a:p>
                      <a:pPr algn="ctr" fontAlgn="b"/>
                      <a:r>
                        <a:rPr lang="en-GB" sz="800" b="0" i="0" u="none" strike="noStrike" dirty="0">
                          <a:solidFill>
                            <a:srgbClr val="000000"/>
                          </a:solidFill>
                          <a:effectLst/>
                          <a:latin typeface="Calibri"/>
                        </a:rPr>
                        <a:t>10%</a:t>
                      </a:r>
                    </a:p>
                  </a:txBody>
                  <a:tcPr marL="9525" marR="9525" marT="9525" marB="0" anchor="b"/>
                </a:tc>
                <a:tc>
                  <a:txBody>
                    <a:bodyPr/>
                    <a:lstStyle/>
                    <a:p>
                      <a:pPr algn="ctr" fontAlgn="b"/>
                      <a:r>
                        <a:rPr lang="en-GB" sz="800" b="0" i="0" u="none" strike="noStrike" dirty="0">
                          <a:solidFill>
                            <a:srgbClr val="000000"/>
                          </a:solidFill>
                          <a:effectLst/>
                          <a:latin typeface="Calibri"/>
                        </a:rPr>
                        <a:t>12%</a:t>
                      </a:r>
                    </a:p>
                  </a:txBody>
                  <a:tcPr marL="9525" marR="9525" marT="9525" marB="0" anchor="b"/>
                </a:tc>
                <a:tc>
                  <a:txBody>
                    <a:bodyPr/>
                    <a:lstStyle/>
                    <a:p>
                      <a:pPr algn="ctr" fontAlgn="b"/>
                      <a:r>
                        <a:rPr lang="en-GB" sz="800" b="0" i="0" u="none" strike="noStrike" dirty="0">
                          <a:solidFill>
                            <a:srgbClr val="000000"/>
                          </a:solidFill>
                          <a:effectLst/>
                          <a:latin typeface="Calibri"/>
                        </a:rPr>
                        <a:t>13%</a:t>
                      </a:r>
                    </a:p>
                  </a:txBody>
                  <a:tcPr marL="9525" marR="9525" marT="9525" marB="0" anchor="b"/>
                </a:tc>
              </a:tr>
              <a:tr h="149673">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r>
              <a:tr h="140319">
                <a:tc>
                  <a:txBody>
                    <a:bodyPr/>
                    <a:lstStyle/>
                    <a:p>
                      <a:pPr algn="ctr" fontAlgn="b"/>
                      <a:r>
                        <a:rPr lang="en-GB" sz="800" b="0" i="0" u="none" strike="noStrike" dirty="0">
                          <a:solidFill>
                            <a:srgbClr val="120742"/>
                          </a:solidFill>
                          <a:effectLst/>
                          <a:latin typeface="Calibri"/>
                        </a:rPr>
                        <a:t>80%</a:t>
                      </a:r>
                    </a:p>
                  </a:txBody>
                  <a:tcPr marL="9525" marR="9525" marT="9525" marB="0" anchor="b"/>
                </a:tc>
                <a:tc>
                  <a:txBody>
                    <a:bodyPr/>
                    <a:lstStyle/>
                    <a:p>
                      <a:pPr algn="ctr" fontAlgn="b"/>
                      <a:r>
                        <a:rPr lang="en-GB" sz="800" b="0" i="0" u="none" strike="noStrike" dirty="0">
                          <a:solidFill>
                            <a:srgbClr val="120742"/>
                          </a:solidFill>
                          <a:effectLst/>
                          <a:latin typeface="Calibri"/>
                        </a:rPr>
                        <a:t>78%</a:t>
                      </a:r>
                    </a:p>
                  </a:txBody>
                  <a:tcPr marL="9525" marR="9525" marT="9525" marB="0" anchor="b"/>
                </a:tc>
                <a:tc>
                  <a:txBody>
                    <a:bodyPr/>
                    <a:lstStyle/>
                    <a:p>
                      <a:pPr algn="ctr" fontAlgn="b"/>
                      <a:r>
                        <a:rPr lang="en-GB" sz="800" b="0" i="0" u="none" strike="noStrike" dirty="0">
                          <a:solidFill>
                            <a:srgbClr val="120742"/>
                          </a:solidFill>
                          <a:effectLst/>
                          <a:latin typeface="Calibri"/>
                        </a:rPr>
                        <a:t>80%</a:t>
                      </a:r>
                    </a:p>
                  </a:txBody>
                  <a:tcPr marL="9525" marR="9525" marT="9525" marB="0" anchor="b"/>
                </a:tc>
                <a:tc>
                  <a:txBody>
                    <a:bodyPr/>
                    <a:lstStyle/>
                    <a:p>
                      <a:pPr algn="ctr" fontAlgn="b"/>
                      <a:r>
                        <a:rPr lang="en-GB" sz="800" b="0" i="0" u="none" strike="noStrike" dirty="0">
                          <a:solidFill>
                            <a:srgbClr val="000000"/>
                          </a:solidFill>
                          <a:effectLst/>
                          <a:latin typeface="Calibri"/>
                        </a:rPr>
                        <a:t>77%</a:t>
                      </a:r>
                    </a:p>
                  </a:txBody>
                  <a:tcPr marL="9525" marR="9525" marT="9525" marB="0" anchor="b"/>
                </a:tc>
                <a:tc>
                  <a:txBody>
                    <a:bodyPr/>
                    <a:lstStyle/>
                    <a:p>
                      <a:pPr algn="ctr" fontAlgn="b"/>
                      <a:r>
                        <a:rPr lang="en-GB" sz="800" b="0" i="0" u="none" strike="noStrike" dirty="0">
                          <a:solidFill>
                            <a:srgbClr val="FF0000"/>
                          </a:solidFill>
                          <a:effectLst/>
                          <a:latin typeface="Calibri"/>
                        </a:rPr>
                        <a:t>69%</a:t>
                      </a:r>
                    </a:p>
                  </a:txBody>
                  <a:tcPr marL="9525" marR="9525" marT="9525" marB="0" anchor="b"/>
                </a:tc>
              </a:tr>
              <a:tr h="140319">
                <a:tc>
                  <a:txBody>
                    <a:bodyPr/>
                    <a:lstStyle/>
                    <a:p>
                      <a:pPr algn="ctr" fontAlgn="b"/>
                      <a:r>
                        <a:rPr lang="en-GB" sz="800" b="0" i="0" u="none" strike="noStrike" dirty="0">
                          <a:solidFill>
                            <a:srgbClr val="FF0000"/>
                          </a:solidFill>
                          <a:effectLst/>
                          <a:latin typeface="Calibri"/>
                        </a:rPr>
                        <a:t>46%</a:t>
                      </a:r>
                    </a:p>
                  </a:txBody>
                  <a:tcPr marL="9525" marR="9525" marT="9525" marB="0" anchor="b"/>
                </a:tc>
                <a:tc>
                  <a:txBody>
                    <a:bodyPr/>
                    <a:lstStyle/>
                    <a:p>
                      <a:pPr algn="ctr" fontAlgn="b"/>
                      <a:r>
                        <a:rPr lang="en-GB" sz="800" b="0" i="0" u="none" strike="noStrike" dirty="0">
                          <a:solidFill>
                            <a:srgbClr val="00B050"/>
                          </a:solidFill>
                          <a:effectLst/>
                          <a:latin typeface="Calibri"/>
                        </a:rPr>
                        <a:t>60%</a:t>
                      </a:r>
                    </a:p>
                  </a:txBody>
                  <a:tcPr marL="9525" marR="9525" marT="9525" marB="0" anchor="b"/>
                </a:tc>
                <a:tc>
                  <a:txBody>
                    <a:bodyPr/>
                    <a:lstStyle/>
                    <a:p>
                      <a:pPr algn="ctr" fontAlgn="b"/>
                      <a:r>
                        <a:rPr lang="en-GB" sz="800" b="0" i="0" u="none" strike="noStrike" dirty="0">
                          <a:solidFill>
                            <a:srgbClr val="000000"/>
                          </a:solidFill>
                          <a:effectLst/>
                          <a:latin typeface="Calibri"/>
                        </a:rPr>
                        <a:t>56%</a:t>
                      </a:r>
                    </a:p>
                  </a:txBody>
                  <a:tcPr marL="9525" marR="9525" marT="9525" marB="0" anchor="b"/>
                </a:tc>
                <a:tc>
                  <a:txBody>
                    <a:bodyPr/>
                    <a:lstStyle/>
                    <a:p>
                      <a:pPr algn="ctr" fontAlgn="b"/>
                      <a:r>
                        <a:rPr lang="en-GB" sz="800" b="0" i="0" u="none" strike="noStrike" dirty="0">
                          <a:solidFill>
                            <a:srgbClr val="00B050"/>
                          </a:solidFill>
                          <a:effectLst/>
                          <a:latin typeface="Calibri"/>
                        </a:rPr>
                        <a:t>60%</a:t>
                      </a:r>
                    </a:p>
                  </a:txBody>
                  <a:tcPr marL="9525" marR="9525" marT="9525" marB="0" anchor="b"/>
                </a:tc>
                <a:tc>
                  <a:txBody>
                    <a:bodyPr/>
                    <a:lstStyle/>
                    <a:p>
                      <a:pPr algn="ctr" fontAlgn="b"/>
                      <a:r>
                        <a:rPr lang="en-GB" sz="800" b="0" i="0" u="none" strike="noStrike" dirty="0">
                          <a:solidFill>
                            <a:srgbClr val="000000"/>
                          </a:solidFill>
                          <a:effectLst/>
                          <a:latin typeface="Calibri"/>
                        </a:rPr>
                        <a:t>56%</a:t>
                      </a:r>
                    </a:p>
                  </a:txBody>
                  <a:tcPr marL="9525" marR="9525" marT="9525" marB="0" anchor="b"/>
                </a:tc>
              </a:tr>
              <a:tr h="140319">
                <a:tc>
                  <a:txBody>
                    <a:bodyPr/>
                    <a:lstStyle/>
                    <a:p>
                      <a:pPr algn="ctr" fontAlgn="b"/>
                      <a:r>
                        <a:rPr lang="en-GB" sz="800" b="0" i="0" u="none" strike="noStrike" dirty="0">
                          <a:solidFill>
                            <a:srgbClr val="000000"/>
                          </a:solidFill>
                          <a:effectLst/>
                          <a:latin typeface="Calibri"/>
                        </a:rPr>
                        <a:t>20%</a:t>
                      </a:r>
                    </a:p>
                  </a:txBody>
                  <a:tcPr marL="9525" marR="9525" marT="9525" marB="0" anchor="b"/>
                </a:tc>
                <a:tc>
                  <a:txBody>
                    <a:bodyPr/>
                    <a:lstStyle/>
                    <a:p>
                      <a:pPr algn="ctr" fontAlgn="b"/>
                      <a:r>
                        <a:rPr lang="en-GB" sz="800" b="0" i="0" u="none" strike="noStrike" dirty="0">
                          <a:solidFill>
                            <a:srgbClr val="00B050"/>
                          </a:solidFill>
                          <a:effectLst/>
                          <a:latin typeface="Calibri"/>
                        </a:rPr>
                        <a:t>26%</a:t>
                      </a:r>
                    </a:p>
                  </a:txBody>
                  <a:tcPr marL="9525" marR="9525" marT="9525" marB="0" anchor="b"/>
                </a:tc>
                <a:tc>
                  <a:txBody>
                    <a:bodyPr/>
                    <a:lstStyle/>
                    <a:p>
                      <a:pPr algn="ctr" fontAlgn="b"/>
                      <a:r>
                        <a:rPr lang="en-GB" sz="800" b="0" i="0" u="none" strike="noStrike" dirty="0">
                          <a:solidFill>
                            <a:srgbClr val="000000"/>
                          </a:solidFill>
                          <a:effectLst/>
                          <a:latin typeface="Calibri"/>
                        </a:rPr>
                        <a:t>12%</a:t>
                      </a:r>
                    </a:p>
                  </a:txBody>
                  <a:tcPr marL="9525" marR="9525" marT="9525" marB="0" anchor="b"/>
                </a:tc>
                <a:tc>
                  <a:txBody>
                    <a:bodyPr/>
                    <a:lstStyle/>
                    <a:p>
                      <a:pPr algn="ctr" fontAlgn="b"/>
                      <a:r>
                        <a:rPr lang="en-GB" sz="800" b="0" i="0" u="none" strike="noStrike" dirty="0">
                          <a:solidFill>
                            <a:srgbClr val="FF0000"/>
                          </a:solidFill>
                          <a:effectLst/>
                          <a:latin typeface="Calibri"/>
                        </a:rPr>
                        <a:t>8%</a:t>
                      </a:r>
                    </a:p>
                  </a:txBody>
                  <a:tcPr marL="9525" marR="9525" marT="9525" marB="0" anchor="b"/>
                </a:tc>
                <a:tc>
                  <a:txBody>
                    <a:bodyPr/>
                    <a:lstStyle/>
                    <a:p>
                      <a:pPr algn="ctr" fontAlgn="b"/>
                      <a:r>
                        <a:rPr lang="en-GB" sz="800" b="0" i="0" u="none" strike="noStrike" dirty="0">
                          <a:solidFill>
                            <a:srgbClr val="FF0000"/>
                          </a:solidFill>
                          <a:effectLst/>
                          <a:latin typeface="Calibri"/>
                        </a:rPr>
                        <a:t>5%</a:t>
                      </a:r>
                    </a:p>
                  </a:txBody>
                  <a:tcPr marL="9525" marR="9525" marT="9525" marB="0" anchor="b"/>
                </a:tc>
              </a:tr>
              <a:tr h="140319">
                <a:tc>
                  <a:txBody>
                    <a:bodyPr/>
                    <a:lstStyle/>
                    <a:p>
                      <a:pPr algn="ctr" fontAlgn="b"/>
                      <a:r>
                        <a:rPr lang="en-GB" sz="800" b="0" i="0" u="none" strike="noStrike" dirty="0">
                          <a:solidFill>
                            <a:srgbClr val="000000"/>
                          </a:solidFill>
                          <a:effectLst/>
                          <a:latin typeface="Calibri"/>
                        </a:rPr>
                        <a:t>4%</a:t>
                      </a:r>
                    </a:p>
                  </a:txBody>
                  <a:tcPr marL="9525" marR="9525" marT="9525" marB="0" anchor="b"/>
                </a:tc>
                <a:tc>
                  <a:txBody>
                    <a:bodyPr/>
                    <a:lstStyle/>
                    <a:p>
                      <a:pPr algn="ctr" fontAlgn="b"/>
                      <a:r>
                        <a:rPr lang="en-GB" sz="800" b="0" i="0" u="none" strike="noStrike" dirty="0">
                          <a:solidFill>
                            <a:schemeClr val="tx1"/>
                          </a:solidFill>
                          <a:effectLst/>
                          <a:latin typeface="Calibri"/>
                        </a:rPr>
                        <a:t>4%</a:t>
                      </a:r>
                    </a:p>
                  </a:txBody>
                  <a:tcPr marL="9525" marR="9525" marT="9525" marB="0" anchor="b"/>
                </a:tc>
                <a:tc>
                  <a:txBody>
                    <a:bodyPr/>
                    <a:lstStyle/>
                    <a:p>
                      <a:pPr algn="ctr" fontAlgn="b"/>
                      <a:r>
                        <a:rPr lang="en-GB" sz="800" b="0" i="0" u="none" strike="noStrike" dirty="0">
                          <a:solidFill>
                            <a:srgbClr val="000000"/>
                          </a:solidFill>
                          <a:effectLst/>
                          <a:latin typeface="Calibri"/>
                        </a:rPr>
                        <a:t>5%</a:t>
                      </a:r>
                    </a:p>
                  </a:txBody>
                  <a:tcPr marL="9525" marR="9525" marT="9525" marB="0" anchor="b"/>
                </a:tc>
                <a:tc>
                  <a:txBody>
                    <a:bodyPr/>
                    <a:lstStyle/>
                    <a:p>
                      <a:pPr algn="ctr" fontAlgn="b"/>
                      <a:r>
                        <a:rPr lang="en-GB" sz="800" b="0" i="0" u="none" strike="noStrike" dirty="0">
                          <a:solidFill>
                            <a:srgbClr val="FF0000"/>
                          </a:solidFill>
                          <a:effectLst/>
                          <a:latin typeface="Calibri"/>
                        </a:rPr>
                        <a:t>4%</a:t>
                      </a:r>
                    </a:p>
                  </a:txBody>
                  <a:tcPr marL="9525" marR="9525" marT="9525" marB="0" anchor="b"/>
                </a:tc>
                <a:tc>
                  <a:txBody>
                    <a:bodyPr/>
                    <a:lstStyle/>
                    <a:p>
                      <a:pPr algn="ctr" fontAlgn="b"/>
                      <a:r>
                        <a:rPr lang="en-GB" sz="800" b="0" i="0" u="none" strike="noStrike" dirty="0">
                          <a:solidFill>
                            <a:srgbClr val="FF0000"/>
                          </a:solidFill>
                          <a:effectLst/>
                          <a:latin typeface="Calibri"/>
                        </a:rPr>
                        <a:t>4%</a:t>
                      </a:r>
                    </a:p>
                  </a:txBody>
                  <a:tcPr marL="9525" marR="9525" marT="9525" marB="0" anchor="b"/>
                </a:tc>
              </a:tr>
              <a:tr h="187394">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b="1" dirty="0">
                        <a:solidFill>
                          <a:srgbClr val="00B050"/>
                        </a:solidFill>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c>
                  <a:txBody>
                    <a:bodyPr/>
                    <a:lstStyle/>
                    <a:p>
                      <a:pPr algn="ctr">
                        <a:lnSpc>
                          <a:spcPct val="115000"/>
                        </a:lnSpc>
                        <a:spcAft>
                          <a:spcPts val="0"/>
                        </a:spcAft>
                      </a:pPr>
                      <a:endParaRPr lang="en-GB" sz="800" dirty="0">
                        <a:effectLst/>
                        <a:latin typeface="Calibri"/>
                        <a:ea typeface="Calibri"/>
                        <a:cs typeface="Arial"/>
                      </a:endParaRPr>
                    </a:p>
                  </a:txBody>
                  <a:tcPr marL="72000" marR="16799" marT="0" marB="0" anchor="ctr"/>
                </a:tc>
              </a:tr>
              <a:tr h="171414">
                <a:tc>
                  <a:txBody>
                    <a:bodyPr/>
                    <a:lstStyle/>
                    <a:p>
                      <a:pPr algn="ctr" fontAlgn="b"/>
                      <a:r>
                        <a:rPr lang="en-GB" sz="800" b="0" i="0" u="none" strike="noStrike" dirty="0">
                          <a:solidFill>
                            <a:srgbClr val="000000"/>
                          </a:solidFill>
                          <a:effectLst/>
                          <a:latin typeface="Calibri"/>
                        </a:rPr>
                        <a:t>3%</a:t>
                      </a:r>
                    </a:p>
                  </a:txBody>
                  <a:tcPr marL="9525" marR="9525" marT="9525" marB="0" anchor="b"/>
                </a:tc>
                <a:tc>
                  <a:txBody>
                    <a:bodyPr/>
                    <a:lstStyle/>
                    <a:p>
                      <a:pPr algn="ctr" fontAlgn="b"/>
                      <a:r>
                        <a:rPr lang="en-GB" sz="800" b="0" i="0" u="none" strike="noStrike" dirty="0">
                          <a:solidFill>
                            <a:srgbClr val="000000"/>
                          </a:solidFill>
                          <a:effectLst/>
                          <a:latin typeface="Calibri"/>
                        </a:rPr>
                        <a:t>4%</a:t>
                      </a:r>
                    </a:p>
                  </a:txBody>
                  <a:tcPr marL="9525" marR="9525" marT="9525" marB="0" anchor="b"/>
                </a:tc>
                <a:tc>
                  <a:txBody>
                    <a:bodyPr/>
                    <a:lstStyle/>
                    <a:p>
                      <a:pPr algn="ctr" fontAlgn="b"/>
                      <a:r>
                        <a:rPr lang="en-GB" sz="800" b="0" i="0" u="none" strike="noStrike" dirty="0">
                          <a:solidFill>
                            <a:srgbClr val="000000"/>
                          </a:solidFill>
                          <a:effectLst/>
                          <a:latin typeface="Calibri"/>
                        </a:rPr>
                        <a:t>3%</a:t>
                      </a:r>
                    </a:p>
                  </a:txBody>
                  <a:tcPr marL="9525" marR="9525" marT="9525" marB="0" anchor="b"/>
                </a:tc>
                <a:tc>
                  <a:txBody>
                    <a:bodyPr/>
                    <a:lstStyle/>
                    <a:p>
                      <a:pPr algn="ctr" fontAlgn="b"/>
                      <a:r>
                        <a:rPr lang="en-GB" sz="800" b="0" i="0" u="none" strike="noStrike" dirty="0">
                          <a:solidFill>
                            <a:srgbClr val="000000"/>
                          </a:solidFill>
                          <a:effectLst/>
                          <a:latin typeface="Calibri"/>
                        </a:rPr>
                        <a:t>3%</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r>
              <a:tr h="149112">
                <a:tc>
                  <a:txBody>
                    <a:bodyPr/>
                    <a:lstStyle/>
                    <a:p>
                      <a:pPr algn="ctr" fontAlgn="b"/>
                      <a:r>
                        <a:rPr lang="en-GB" sz="800" b="0" i="0" u="none" strike="noStrike" dirty="0">
                          <a:solidFill>
                            <a:srgbClr val="000000"/>
                          </a:solidFill>
                          <a:effectLst/>
                          <a:latin typeface="Calibri"/>
                        </a:rPr>
                        <a:t>2%</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c>
                  <a:txBody>
                    <a:bodyPr/>
                    <a:lstStyle/>
                    <a:p>
                      <a:pPr algn="ctr" fontAlgn="b"/>
                      <a:r>
                        <a:rPr lang="en-GB" sz="800" b="0" i="0" u="none" strike="noStrike" dirty="0">
                          <a:solidFill>
                            <a:srgbClr val="000000"/>
                          </a:solidFill>
                          <a:effectLst/>
                          <a:latin typeface="Calibri"/>
                        </a:rPr>
                        <a:t>1%</a:t>
                      </a:r>
                    </a:p>
                  </a:txBody>
                  <a:tcPr marL="9525" marR="9525" marT="9525" marB="0" anchor="b"/>
                </a:tc>
                <a:tc>
                  <a:txBody>
                    <a:bodyPr/>
                    <a:lstStyle/>
                    <a:p>
                      <a:pPr algn="ctr" fontAlgn="b"/>
                      <a:r>
                        <a:rPr lang="en-GB" sz="800" b="0" i="0" u="none" strike="noStrike" dirty="0">
                          <a:solidFill>
                            <a:srgbClr val="000000"/>
                          </a:solidFill>
                          <a:effectLst/>
                          <a:latin typeface="Calibri"/>
                        </a:rPr>
                        <a:t>1%</a:t>
                      </a:r>
                    </a:p>
                  </a:txBody>
                  <a:tcPr marL="9525" marR="9525" marT="9525" marB="0" anchor="b"/>
                </a:tc>
              </a:tr>
              <a:tr h="169043">
                <a:tc>
                  <a:txBody>
                    <a:bodyPr/>
                    <a:lstStyle/>
                    <a:p>
                      <a:pPr algn="ctr" fontAlgn="b"/>
                      <a:r>
                        <a:rPr lang="en-GB" sz="800" b="0" i="0" u="none" strike="noStrike" dirty="0">
                          <a:solidFill>
                            <a:srgbClr val="000000"/>
                          </a:solidFill>
                          <a:effectLst/>
                          <a:latin typeface="Calibri"/>
                        </a:rPr>
                        <a:t>4%</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c>
                  <a:txBody>
                    <a:bodyPr/>
                    <a:lstStyle/>
                    <a:p>
                      <a:pPr algn="ctr" fontAlgn="b"/>
                      <a:r>
                        <a:rPr lang="en-GB" sz="800" b="0" i="0" u="none" strike="noStrike" dirty="0">
                          <a:solidFill>
                            <a:srgbClr val="000000"/>
                          </a:solidFill>
                          <a:effectLst/>
                          <a:latin typeface="Calibri"/>
                        </a:rPr>
                        <a:t>3%</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r>
              <a:tr h="140319">
                <a:tc>
                  <a:txBody>
                    <a:bodyPr/>
                    <a:lstStyle/>
                    <a:p>
                      <a:pPr algn="ctr" fontAlgn="b"/>
                      <a:r>
                        <a:rPr lang="en-GB" sz="800" b="0" i="0" u="none" strike="noStrike" dirty="0">
                          <a:solidFill>
                            <a:srgbClr val="000000"/>
                          </a:solidFill>
                          <a:effectLst/>
                          <a:latin typeface="Calibri"/>
                        </a:rPr>
                        <a:t>3%</a:t>
                      </a:r>
                    </a:p>
                  </a:txBody>
                  <a:tcPr marL="9525" marR="9525" marT="9525" marB="0" anchor="b"/>
                </a:tc>
                <a:tc>
                  <a:txBody>
                    <a:bodyPr/>
                    <a:lstStyle/>
                    <a:p>
                      <a:pPr algn="ctr" fontAlgn="b"/>
                      <a:r>
                        <a:rPr lang="en-GB" sz="800" b="0" i="0" u="none" strike="noStrike" dirty="0">
                          <a:solidFill>
                            <a:srgbClr val="000000"/>
                          </a:solidFill>
                          <a:effectLst/>
                          <a:latin typeface="Calibri"/>
                        </a:rPr>
                        <a:t>2%</a:t>
                      </a:r>
                    </a:p>
                  </a:txBody>
                  <a:tcPr marL="9525" marR="9525" marT="9525" marB="0" anchor="b"/>
                </a:tc>
                <a:tc>
                  <a:txBody>
                    <a:bodyPr/>
                    <a:lstStyle/>
                    <a:p>
                      <a:pPr algn="ctr" fontAlgn="b"/>
                      <a:r>
                        <a:rPr lang="en-GB" sz="800" b="0" i="0" u="none" strike="noStrike" dirty="0">
                          <a:solidFill>
                            <a:srgbClr val="000000"/>
                          </a:solidFill>
                          <a:effectLst/>
                          <a:latin typeface="Calibri"/>
                        </a:rPr>
                        <a:t>4%</a:t>
                      </a:r>
                    </a:p>
                  </a:txBody>
                  <a:tcPr marL="9525" marR="9525" marT="9525" marB="0" anchor="b"/>
                </a:tc>
                <a:tc>
                  <a:txBody>
                    <a:bodyPr/>
                    <a:lstStyle/>
                    <a:p>
                      <a:pPr algn="ctr" fontAlgn="b"/>
                      <a:r>
                        <a:rPr lang="en-GB" sz="800" b="0" i="0" u="none" strike="noStrike" dirty="0">
                          <a:solidFill>
                            <a:srgbClr val="000000"/>
                          </a:solidFill>
                          <a:effectLst/>
                          <a:latin typeface="Calibri"/>
                        </a:rPr>
                        <a:t>5%</a:t>
                      </a:r>
                    </a:p>
                  </a:txBody>
                  <a:tcPr marL="9525" marR="9525" marT="9525" marB="0" anchor="b"/>
                </a:tc>
                <a:tc>
                  <a:txBody>
                    <a:bodyPr/>
                    <a:lstStyle/>
                    <a:p>
                      <a:pPr algn="ctr" fontAlgn="b"/>
                      <a:r>
                        <a:rPr lang="en-GB" sz="800" b="0" i="0" u="none" strike="noStrike" dirty="0">
                          <a:solidFill>
                            <a:srgbClr val="000000"/>
                          </a:solidFill>
                          <a:effectLst/>
                          <a:latin typeface="Calibri"/>
                        </a:rPr>
                        <a:t>4%</a:t>
                      </a:r>
                    </a:p>
                  </a:txBody>
                  <a:tcPr marL="9525" marR="9525" marT="9525" marB="0" anchor="b"/>
                </a:tc>
              </a:tr>
              <a:tr h="149112">
                <a:tc>
                  <a:txBody>
                    <a:bodyPr/>
                    <a:lstStyle/>
                    <a:p>
                      <a:pPr algn="ctr" fontAlgn="b"/>
                      <a:r>
                        <a:rPr lang="en-GB" sz="800" b="0" i="0" u="none" strike="noStrike" dirty="0">
                          <a:solidFill>
                            <a:srgbClr val="000000"/>
                          </a:solidFill>
                          <a:effectLst/>
                          <a:latin typeface="Calibri"/>
                        </a:rPr>
                        <a:t>1%</a:t>
                      </a:r>
                    </a:p>
                  </a:txBody>
                  <a:tcPr marL="9525" marR="9525" marT="9525" marB="0" anchor="b"/>
                </a:tc>
                <a:tc>
                  <a:txBody>
                    <a:bodyPr/>
                    <a:lstStyle/>
                    <a:p>
                      <a:pPr algn="ctr" fontAlgn="b"/>
                      <a:r>
                        <a:rPr lang="en-GB" sz="800" b="0" i="0" u="none" strike="noStrike" dirty="0">
                          <a:solidFill>
                            <a:srgbClr val="000000"/>
                          </a:solidFill>
                          <a:effectLst/>
                          <a:latin typeface="Calibri"/>
                        </a:rPr>
                        <a:t>1%</a:t>
                      </a:r>
                    </a:p>
                  </a:txBody>
                  <a:tcPr marL="9525" marR="9525" marT="9525" marB="0" anchor="b"/>
                </a:tc>
                <a:tc>
                  <a:txBody>
                    <a:bodyPr/>
                    <a:lstStyle/>
                    <a:p>
                      <a:pPr algn="ctr" fontAlgn="b"/>
                      <a:r>
                        <a:rPr lang="en-GB" sz="800" b="0" i="0" u="none" strike="noStrike" dirty="0">
                          <a:solidFill>
                            <a:srgbClr val="000000"/>
                          </a:solidFill>
                          <a:effectLst/>
                          <a:latin typeface="Calibri"/>
                        </a:rPr>
                        <a:t>1%</a:t>
                      </a:r>
                    </a:p>
                  </a:txBody>
                  <a:tcPr marL="9525" marR="9525" marT="9525" marB="0" anchor="b"/>
                </a:tc>
                <a:tc>
                  <a:txBody>
                    <a:bodyPr/>
                    <a:lstStyle/>
                    <a:p>
                      <a:pPr algn="ctr" fontAlgn="b"/>
                      <a:r>
                        <a:rPr lang="en-GB" sz="800" b="0" i="0" u="none" strike="noStrike" dirty="0">
                          <a:solidFill>
                            <a:srgbClr val="000000"/>
                          </a:solidFill>
                          <a:effectLst/>
                          <a:latin typeface="Calibri"/>
                        </a:rPr>
                        <a:t> </a:t>
                      </a:r>
                      <a:r>
                        <a:rPr lang="en-GB" sz="800" b="0" i="0" u="none" strike="noStrike" dirty="0" smtClean="0">
                          <a:solidFill>
                            <a:srgbClr val="000000"/>
                          </a:solidFill>
                          <a:effectLst/>
                          <a:latin typeface="Calibri"/>
                        </a:rPr>
                        <a:t>0%</a:t>
                      </a:r>
                      <a:endParaRPr lang="en-GB" sz="800" b="0" i="0" u="none" strike="noStrike" dirty="0">
                        <a:solidFill>
                          <a:srgbClr val="000000"/>
                        </a:solidFill>
                        <a:effectLst/>
                        <a:latin typeface="Calibri"/>
                      </a:endParaRPr>
                    </a:p>
                  </a:txBody>
                  <a:tcPr marL="9525" marR="9525" marT="9525" marB="0" anchor="b"/>
                </a:tc>
                <a:tc>
                  <a:txBody>
                    <a:bodyPr/>
                    <a:lstStyle/>
                    <a:p>
                      <a:pPr algn="ctr" fontAlgn="b"/>
                      <a:r>
                        <a:rPr lang="en-GB" sz="800" b="0" i="0" u="none" strike="noStrike" dirty="0" smtClean="0">
                          <a:solidFill>
                            <a:srgbClr val="000000"/>
                          </a:solidFill>
                          <a:effectLst/>
                          <a:latin typeface="Calibri"/>
                        </a:rPr>
                        <a:t>0%</a:t>
                      </a:r>
                      <a:endParaRPr lang="en-GB" sz="800" b="0" i="0" u="none" strike="noStrike" dirty="0">
                        <a:solidFill>
                          <a:srgbClr val="000000"/>
                        </a:solidFill>
                        <a:effectLst/>
                        <a:latin typeface="Calibri"/>
                      </a:endParaRPr>
                    </a:p>
                  </a:txBody>
                  <a:tcPr marL="9525" marR="9525" marT="9525" marB="0" anchor="b"/>
                </a:tc>
              </a:tr>
            </a:tbl>
          </a:graphicData>
        </a:graphic>
      </p:graphicFrame>
      <p:cxnSp>
        <p:nvCxnSpPr>
          <p:cNvPr id="27" name="Straight Connector 26"/>
          <p:cNvCxnSpPr/>
          <p:nvPr/>
        </p:nvCxnSpPr>
        <p:spPr>
          <a:xfrm flipH="1">
            <a:off x="1838318" y="3522028"/>
            <a:ext cx="3318473"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1811877" y="4264860"/>
            <a:ext cx="3318473"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1838318" y="2631758"/>
            <a:ext cx="3318473" cy="0"/>
          </a:xfrm>
          <a:prstGeom prst="line">
            <a:avLst/>
          </a:prstGeom>
          <a:ln w="63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 Placeholder 5"/>
          <p:cNvSpPr txBox="1">
            <a:spLocks/>
          </p:cNvSpPr>
          <p:nvPr/>
        </p:nvSpPr>
        <p:spPr>
          <a:xfrm>
            <a:off x="342438" y="5309358"/>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solidFill>
                  <a:srgbClr val="120742"/>
                </a:solidFill>
              </a:rPr>
              <a:t>Engagement in heritage/culture tends to be consistently high across all life-stages. ‘Outdoor activities’ tends to be conducted by older age groups, particularly in activities that involve visiting the coast or countryside.  The majority of all life-stages conduct shopping on their visits to England, although those aged 65+ were least likely to.  ‘Going to the pub’ is also conducted by the majority, although less so amongst 0-15 age group.  16-34 year olds are more likely to go to bars or nightclubs than other age groups.</a:t>
            </a:r>
          </a:p>
        </p:txBody>
      </p:sp>
    </p:spTree>
    <p:extLst>
      <p:ext uri="{BB962C8B-B14F-4D97-AF65-F5344CB8AC3E}">
        <p14:creationId xmlns:p14="http://schemas.microsoft.com/office/powerpoint/2010/main" val="24675056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5"/>
          <p:cNvSpPr txBox="1">
            <a:spLocks/>
          </p:cNvSpPr>
          <p:nvPr/>
        </p:nvSpPr>
        <p:spPr>
          <a:xfrm>
            <a:off x="553473" y="1893886"/>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graphicFrame>
        <p:nvGraphicFramePr>
          <p:cNvPr id="12" name="Picture Placeholder 7"/>
          <p:cNvGraphicFramePr>
            <a:graphicFrameLocks/>
          </p:cNvGraphicFramePr>
          <p:nvPr>
            <p:extLst>
              <p:ext uri="{D42A27DB-BD31-4B8C-83A1-F6EECF244321}">
                <p14:modId xmlns:p14="http://schemas.microsoft.com/office/powerpoint/2010/main" val="4181893824"/>
              </p:ext>
            </p:extLst>
          </p:nvPr>
        </p:nvGraphicFramePr>
        <p:xfrm>
          <a:off x="553473" y="2082270"/>
          <a:ext cx="7938727" cy="267281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342438" y="872066"/>
            <a:ext cx="8149762" cy="558801"/>
          </a:xfrm>
        </p:spPr>
        <p:txBody>
          <a:bodyPr/>
          <a:lstStyle/>
          <a:p>
            <a:r>
              <a:rPr lang="en-GB" sz="2200" dirty="0" smtClean="0"/>
              <a:t>Seasonality of overseas holiday visits to England</a:t>
            </a:r>
            <a:endParaRPr lang="en-GB" sz="2200" dirty="0"/>
          </a:p>
        </p:txBody>
      </p:sp>
      <p:sp>
        <p:nvSpPr>
          <p:cNvPr id="7"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There is notable variation in the seasonality of  visits depending on life-stage.  0-15 year old age group are more likely than any other group to visit England in April – June (44% doing so), 16-34 year olds have the widest spread of visits through the year.  Visitors aged 65+ are most likely to visit between July and September.  </a:t>
            </a:r>
            <a:endParaRPr lang="en-GB" sz="1300" dirty="0"/>
          </a:p>
        </p:txBody>
      </p:sp>
    </p:spTree>
    <p:extLst>
      <p:ext uri="{BB962C8B-B14F-4D97-AF65-F5344CB8AC3E}">
        <p14:creationId xmlns:p14="http://schemas.microsoft.com/office/powerpoint/2010/main" val="68773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Duration of overseas holiday visits to England</a:t>
            </a:r>
            <a:endParaRPr lang="en-GB" sz="2200" dirty="0"/>
          </a:p>
        </p:txBody>
      </p:sp>
      <p:sp>
        <p:nvSpPr>
          <p:cNvPr id="13" name="Text Placeholder 5"/>
          <p:cNvSpPr txBox="1">
            <a:spLocks/>
          </p:cNvSpPr>
          <p:nvPr/>
        </p:nvSpPr>
        <p:spPr>
          <a:xfrm>
            <a:off x="5315815" y="1445683"/>
            <a:ext cx="3589598" cy="20828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a:solidFill>
                <a:srgbClr val="120742"/>
              </a:solidFill>
            </a:endParaRPr>
          </a:p>
        </p:txBody>
      </p:sp>
      <p:graphicFrame>
        <p:nvGraphicFramePr>
          <p:cNvPr id="18" name="Picture Placeholder 7"/>
          <p:cNvGraphicFramePr>
            <a:graphicFrameLocks/>
          </p:cNvGraphicFramePr>
          <p:nvPr>
            <p:extLst>
              <p:ext uri="{D42A27DB-BD31-4B8C-83A1-F6EECF244321}">
                <p14:modId xmlns:p14="http://schemas.microsoft.com/office/powerpoint/2010/main" val="1244603284"/>
              </p:ext>
            </p:extLst>
          </p:nvPr>
        </p:nvGraphicFramePr>
        <p:xfrm>
          <a:off x="378821" y="1971939"/>
          <a:ext cx="8024448" cy="2710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5"/>
          <p:cNvSpPr txBox="1">
            <a:spLocks/>
          </p:cNvSpPr>
          <p:nvPr/>
        </p:nvSpPr>
        <p:spPr>
          <a:xfrm>
            <a:off x="378821" y="1808955"/>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sp>
        <p:nvSpPr>
          <p:cNvPr id="8"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Holiday length also varies across life-stages.  Older age groups are most likely to stay for longer – 34% of those aged 65+  and 27% of those aged 55-64 staying for over 7 nights, compared to an average of 19%.  Visitors aged 16-35 and 35-54 are most likely to stay for 1-3 nights.  (For overall holiday duration trends please see main report </a:t>
            </a:r>
            <a:r>
              <a:rPr lang="en-GB" sz="1300" dirty="0" smtClean="0">
                <a:hlinkClick r:id="rId3"/>
              </a:rPr>
              <a:t>here</a:t>
            </a:r>
            <a:r>
              <a:rPr lang="en-GB" sz="1300" dirty="0" smtClean="0"/>
              <a:t>)</a:t>
            </a:r>
            <a:endParaRPr lang="en-GB" sz="1300" dirty="0"/>
          </a:p>
        </p:txBody>
      </p:sp>
    </p:spTree>
    <p:extLst>
      <p:ext uri="{BB962C8B-B14F-4D97-AF65-F5344CB8AC3E}">
        <p14:creationId xmlns:p14="http://schemas.microsoft.com/office/powerpoint/2010/main" val="3889241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246" y="803055"/>
            <a:ext cx="8149762" cy="558801"/>
          </a:xfrm>
        </p:spPr>
        <p:txBody>
          <a:bodyPr/>
          <a:lstStyle/>
          <a:p>
            <a:r>
              <a:rPr lang="en-GB" sz="2200" dirty="0" smtClean="0"/>
              <a:t>Recommendation and Value for money</a:t>
            </a:r>
            <a:endParaRPr lang="en-GB" sz="2200" dirty="0"/>
          </a:p>
        </p:txBody>
      </p:sp>
      <p:sp>
        <p:nvSpPr>
          <p:cNvPr id="10" name="Text Placeholder 5"/>
          <p:cNvSpPr txBox="1">
            <a:spLocks/>
          </p:cNvSpPr>
          <p:nvPr/>
        </p:nvSpPr>
        <p:spPr>
          <a:xfrm>
            <a:off x="326246" y="1808955"/>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graphicFrame>
        <p:nvGraphicFramePr>
          <p:cNvPr id="11" name="Chart Placeholder 6"/>
          <p:cNvGraphicFramePr>
            <a:graphicFrameLocks/>
          </p:cNvGraphicFramePr>
          <p:nvPr>
            <p:extLst>
              <p:ext uri="{D42A27DB-BD31-4B8C-83A1-F6EECF244321}">
                <p14:modId xmlns:p14="http://schemas.microsoft.com/office/powerpoint/2010/main" val="2632440670"/>
              </p:ext>
            </p:extLst>
          </p:nvPr>
        </p:nvGraphicFramePr>
        <p:xfrm>
          <a:off x="326246" y="2016136"/>
          <a:ext cx="4080654" cy="2769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Placeholder 6"/>
          <p:cNvGraphicFramePr>
            <a:graphicFrameLocks/>
          </p:cNvGraphicFramePr>
          <p:nvPr>
            <p:extLst>
              <p:ext uri="{D42A27DB-BD31-4B8C-83A1-F6EECF244321}">
                <p14:modId xmlns:p14="http://schemas.microsoft.com/office/powerpoint/2010/main" val="1266378782"/>
              </p:ext>
            </p:extLst>
          </p:nvPr>
        </p:nvGraphicFramePr>
        <p:xfrm>
          <a:off x="4918850" y="2016136"/>
          <a:ext cx="4080654" cy="27692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Likelihood to recommend England as a holiday destination is high amongst all life-stages, around 7 in 10 stating they are ‘extremely likely’ to do so.  Ratings are marginally lower amongst 16-34 years olds (68% saying they would do so compared to an average of 71%).</a:t>
            </a:r>
          </a:p>
          <a:p>
            <a:pPr marL="0" indent="0" algn="just">
              <a:buNone/>
            </a:pPr>
            <a:r>
              <a:rPr lang="en-GB" sz="1300" dirty="0" smtClean="0"/>
              <a:t>Those aged 65+ are most likely to be satisfied with value for money of a holiday to England. Around 3 in 10 visitors were dissatisfied with England in terms of value for money.</a:t>
            </a:r>
            <a:endParaRPr lang="en-GB" sz="1300" dirty="0"/>
          </a:p>
        </p:txBody>
      </p:sp>
      <p:cxnSp>
        <p:nvCxnSpPr>
          <p:cNvPr id="9" name="Straight Connector 8"/>
          <p:cNvCxnSpPr/>
          <p:nvPr/>
        </p:nvCxnSpPr>
        <p:spPr>
          <a:xfrm flipV="1">
            <a:off x="1092200" y="2451100"/>
            <a:ext cx="0" cy="1701801"/>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5676900" y="2451100"/>
            <a:ext cx="0" cy="1701801"/>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49250" y="6360820"/>
            <a:ext cx="8045450" cy="246221"/>
          </a:xfrm>
          <a:prstGeom prst="rect">
            <a:avLst/>
          </a:prstGeom>
          <a:noFill/>
        </p:spPr>
        <p:txBody>
          <a:bodyPr wrap="square" rtlCol="0">
            <a:spAutoFit/>
          </a:bodyPr>
          <a:lstStyle/>
          <a:p>
            <a:r>
              <a:rPr lang="en-GB" sz="1000" b="1" dirty="0" smtClean="0">
                <a:solidFill>
                  <a:srgbClr val="120742"/>
                </a:solidFill>
              </a:rPr>
              <a:t>*Charts convey those that answered ‘Top 2 boxes’.  Neutral and negative responses were also asked but are not included in the charts.</a:t>
            </a:r>
            <a:endParaRPr lang="en-GB" sz="1000" b="1" dirty="0">
              <a:solidFill>
                <a:srgbClr val="120742"/>
              </a:solidFill>
            </a:endParaRPr>
          </a:p>
        </p:txBody>
      </p:sp>
    </p:spTree>
    <p:extLst>
      <p:ext uri="{BB962C8B-B14F-4D97-AF65-F5344CB8AC3E}">
        <p14:creationId xmlns:p14="http://schemas.microsoft.com/office/powerpoint/2010/main" val="1257352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488" y="761362"/>
            <a:ext cx="8755211" cy="558801"/>
          </a:xfrm>
        </p:spPr>
        <p:txBody>
          <a:bodyPr/>
          <a:lstStyle/>
          <a:p>
            <a:r>
              <a:rPr lang="en-GB" sz="2200" dirty="0" smtClean="0"/>
              <a:t>Satisfaction with food, transport and attractions in England (%)</a:t>
            </a:r>
            <a:endParaRPr lang="en-GB" sz="2200" dirty="0"/>
          </a:p>
        </p:txBody>
      </p:sp>
      <p:graphicFrame>
        <p:nvGraphicFramePr>
          <p:cNvPr id="7" name="Chart Placeholder 6"/>
          <p:cNvGraphicFramePr>
            <a:graphicFrameLocks/>
          </p:cNvGraphicFramePr>
          <p:nvPr>
            <p:extLst>
              <p:ext uri="{D42A27DB-BD31-4B8C-83A1-F6EECF244321}">
                <p14:modId xmlns:p14="http://schemas.microsoft.com/office/powerpoint/2010/main" val="3684318245"/>
              </p:ext>
            </p:extLst>
          </p:nvPr>
        </p:nvGraphicFramePr>
        <p:xfrm>
          <a:off x="92016" y="1688042"/>
          <a:ext cx="2973696" cy="2774831"/>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5"/>
          <p:cNvSpPr txBox="1">
            <a:spLocks/>
          </p:cNvSpPr>
          <p:nvPr/>
        </p:nvSpPr>
        <p:spPr>
          <a:xfrm>
            <a:off x="503602" y="1554955"/>
            <a:ext cx="944742" cy="16298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800" dirty="0" smtClean="0">
                <a:solidFill>
                  <a:srgbClr val="120742"/>
                </a:solidFill>
              </a:rPr>
              <a:t>Source:  IPS 2015</a:t>
            </a:r>
            <a:endParaRPr lang="en-GB" sz="800" dirty="0">
              <a:solidFill>
                <a:srgbClr val="120742"/>
              </a:solidFill>
            </a:endParaRPr>
          </a:p>
        </p:txBody>
      </p:sp>
      <p:graphicFrame>
        <p:nvGraphicFramePr>
          <p:cNvPr id="16" name="Chart Placeholder 6"/>
          <p:cNvGraphicFramePr>
            <a:graphicFrameLocks/>
          </p:cNvGraphicFramePr>
          <p:nvPr>
            <p:extLst>
              <p:ext uri="{D42A27DB-BD31-4B8C-83A1-F6EECF244321}">
                <p14:modId xmlns:p14="http://schemas.microsoft.com/office/powerpoint/2010/main" val="3005834626"/>
              </p:ext>
            </p:extLst>
          </p:nvPr>
        </p:nvGraphicFramePr>
        <p:xfrm>
          <a:off x="3161352" y="1688042"/>
          <a:ext cx="2973696" cy="27748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Placeholder 6"/>
          <p:cNvGraphicFramePr>
            <a:graphicFrameLocks/>
          </p:cNvGraphicFramePr>
          <p:nvPr>
            <p:extLst>
              <p:ext uri="{D42A27DB-BD31-4B8C-83A1-F6EECF244321}">
                <p14:modId xmlns:p14="http://schemas.microsoft.com/office/powerpoint/2010/main" val="1479984751"/>
              </p:ext>
            </p:extLst>
          </p:nvPr>
        </p:nvGraphicFramePr>
        <p:xfrm>
          <a:off x="6170304" y="1688042"/>
          <a:ext cx="2973696" cy="2774831"/>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0000" t="87173"/>
          <a:stretch/>
        </p:blipFill>
        <p:spPr>
          <a:xfrm>
            <a:off x="2832099" y="4409655"/>
            <a:ext cx="2038944" cy="354977"/>
          </a:xfrm>
          <a:prstGeom prst="rect">
            <a:avLst/>
          </a:prstGeom>
        </p:spPr>
      </p:pic>
      <p:sp>
        <p:nvSpPr>
          <p:cNvPr id="10"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Overall, </a:t>
            </a:r>
            <a:r>
              <a:rPr lang="en-GB" sz="1300" dirty="0"/>
              <a:t>the majority </a:t>
            </a:r>
            <a:r>
              <a:rPr lang="en-GB" sz="1300" dirty="0" smtClean="0"/>
              <a:t>of England visitors are </a:t>
            </a:r>
            <a:r>
              <a:rPr lang="en-GB" sz="1300" dirty="0"/>
              <a:t>very satisfied with the food and attractions they experience in </a:t>
            </a:r>
            <a:r>
              <a:rPr lang="en-GB" sz="1300" dirty="0" smtClean="0"/>
              <a:t>England. Satisfaction is significantly lower with </a:t>
            </a:r>
            <a:r>
              <a:rPr lang="en-GB" sz="1300" dirty="0"/>
              <a:t>transport (although the majority were at least ‘quite satisfied’).</a:t>
            </a:r>
          </a:p>
          <a:p>
            <a:pPr marL="0" indent="0" algn="just">
              <a:buNone/>
            </a:pPr>
            <a:r>
              <a:rPr lang="en-GB" sz="1300" dirty="0" smtClean="0"/>
              <a:t>Generally satisfaction with food, transport and attractions correlates with increasing age.   </a:t>
            </a:r>
          </a:p>
        </p:txBody>
      </p:sp>
      <p:cxnSp>
        <p:nvCxnSpPr>
          <p:cNvPr id="11" name="Straight Connector 10"/>
          <p:cNvCxnSpPr/>
          <p:nvPr/>
        </p:nvCxnSpPr>
        <p:spPr>
          <a:xfrm flipV="1">
            <a:off x="685796" y="2108200"/>
            <a:ext cx="0" cy="1977848"/>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730101" y="2108200"/>
            <a:ext cx="0" cy="1977849"/>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725243" y="2108200"/>
            <a:ext cx="0" cy="1977849"/>
          </a:xfrm>
          <a:prstGeom prst="line">
            <a:avLst/>
          </a:prstGeom>
          <a:ln w="952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49250" y="6360820"/>
            <a:ext cx="8045450" cy="246221"/>
          </a:xfrm>
          <a:prstGeom prst="rect">
            <a:avLst/>
          </a:prstGeom>
          <a:noFill/>
        </p:spPr>
        <p:txBody>
          <a:bodyPr wrap="square" rtlCol="0">
            <a:spAutoFit/>
          </a:bodyPr>
          <a:lstStyle/>
          <a:p>
            <a:r>
              <a:rPr lang="en-GB" sz="1000" b="1" dirty="0" smtClean="0">
                <a:solidFill>
                  <a:srgbClr val="120742"/>
                </a:solidFill>
              </a:rPr>
              <a:t>*Charts convey those that answered ‘Top 2 boxes’.  Neutral and negative responses were also asked but are not included in the charts.</a:t>
            </a:r>
            <a:endParaRPr lang="en-GB" sz="1000" b="1" dirty="0">
              <a:solidFill>
                <a:srgbClr val="120742"/>
              </a:solidFill>
            </a:endParaRPr>
          </a:p>
        </p:txBody>
      </p:sp>
    </p:spTree>
    <p:extLst>
      <p:ext uri="{BB962C8B-B14F-4D97-AF65-F5344CB8AC3E}">
        <p14:creationId xmlns:p14="http://schemas.microsoft.com/office/powerpoint/2010/main" val="340910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About this report</a:t>
            </a:r>
            <a:endParaRPr lang="en-GB" sz="2200" dirty="0"/>
          </a:p>
        </p:txBody>
      </p:sp>
      <p:sp>
        <p:nvSpPr>
          <p:cNvPr id="13" name="Text Placeholder 5"/>
          <p:cNvSpPr txBox="1">
            <a:spLocks/>
          </p:cNvSpPr>
          <p:nvPr/>
        </p:nvSpPr>
        <p:spPr>
          <a:xfrm>
            <a:off x="378821" y="1430867"/>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200" dirty="0">
                <a:solidFill>
                  <a:srgbClr val="120742"/>
                </a:solidFill>
              </a:rPr>
              <a:t>The data in this report is largely drawn from:</a:t>
            </a:r>
          </a:p>
          <a:p>
            <a:pPr marL="0" indent="0" algn="just">
              <a:buNone/>
            </a:pPr>
            <a:endParaRPr lang="en-GB" sz="1200" dirty="0">
              <a:solidFill>
                <a:srgbClr val="120742"/>
              </a:solidFill>
            </a:endParaRPr>
          </a:p>
          <a:p>
            <a:pPr algn="just"/>
            <a:r>
              <a:rPr lang="en-GB" sz="1200" b="1" dirty="0">
                <a:solidFill>
                  <a:srgbClr val="120742"/>
                </a:solidFill>
              </a:rPr>
              <a:t>The International Passenger Survey (IPS</a:t>
            </a:r>
            <a:r>
              <a:rPr lang="en-GB" sz="1200" b="1" dirty="0" smtClean="0">
                <a:solidFill>
                  <a:srgbClr val="120742"/>
                </a:solidFill>
              </a:rPr>
              <a:t>) (2010, 2011, 2014, 2015):  </a:t>
            </a:r>
            <a:r>
              <a:rPr lang="en-GB" sz="1200" dirty="0" smtClean="0">
                <a:solidFill>
                  <a:srgbClr val="120742"/>
                </a:solidFill>
              </a:rPr>
              <a:t>A </a:t>
            </a:r>
            <a:r>
              <a:rPr lang="en-GB" sz="1200" dirty="0">
                <a:solidFill>
                  <a:srgbClr val="120742"/>
                </a:solidFill>
              </a:rPr>
              <a:t>combination of raw data – some publically available and some generated via in-depth secondary </a:t>
            </a:r>
            <a:r>
              <a:rPr lang="en-GB" sz="1200" dirty="0" smtClean="0">
                <a:solidFill>
                  <a:srgbClr val="120742"/>
                </a:solidFill>
              </a:rPr>
              <a:t>analysis.  Where possible, IPS data is taken from the 2015 survey.  In some cases, data has been reported on questions that were only included in one year of IPS (e.g. Activities questions were included in 2010, 2011, and 2014).  Survey dates are marked clearly throughout.</a:t>
            </a:r>
          </a:p>
          <a:p>
            <a:pPr algn="just"/>
            <a:r>
              <a:rPr lang="en-GB" sz="1200" b="1" dirty="0" smtClean="0">
                <a:solidFill>
                  <a:srgbClr val="120742"/>
                </a:solidFill>
              </a:rPr>
              <a:t>Arkenford research (September 2013): </a:t>
            </a:r>
            <a:r>
              <a:rPr lang="en-GB" sz="1200" dirty="0" smtClean="0">
                <a:solidFill>
                  <a:srgbClr val="120742"/>
                </a:solidFill>
              </a:rPr>
              <a:t>A </a:t>
            </a:r>
            <a:r>
              <a:rPr lang="en-GB" sz="1200" dirty="0">
                <a:solidFill>
                  <a:srgbClr val="120742"/>
                </a:solidFill>
              </a:rPr>
              <a:t>specific project commissioned by VisitBritain into motivations for travel and activities undertaken in key markets  </a:t>
            </a:r>
          </a:p>
          <a:p>
            <a:pPr algn="just"/>
            <a:r>
              <a:rPr lang="en-GB" sz="1200" b="1" dirty="0" smtClean="0">
                <a:solidFill>
                  <a:srgbClr val="120742"/>
                </a:solidFill>
              </a:rPr>
              <a:t>Beyond London study. VisitBritain</a:t>
            </a:r>
            <a:r>
              <a:rPr lang="en-GB" sz="1200" b="1" dirty="0">
                <a:solidFill>
                  <a:srgbClr val="120742"/>
                </a:solidFill>
              </a:rPr>
              <a:t> </a:t>
            </a:r>
            <a:r>
              <a:rPr lang="en-GB" sz="1200" b="1" dirty="0" smtClean="0">
                <a:solidFill>
                  <a:srgbClr val="120742"/>
                </a:solidFill>
              </a:rPr>
              <a:t>Foresight Issue 117 (July 2013): </a:t>
            </a:r>
            <a:r>
              <a:rPr lang="en-GB" sz="1200" dirty="0" smtClean="0">
                <a:solidFill>
                  <a:srgbClr val="120742"/>
                </a:solidFill>
              </a:rPr>
              <a:t>A report </a:t>
            </a:r>
            <a:r>
              <a:rPr lang="en-GB" sz="1200" dirty="0">
                <a:solidFill>
                  <a:srgbClr val="120742"/>
                </a:solidFill>
              </a:rPr>
              <a:t>commissioned by VisitBritain to understand barriers and motivations to travelling beyond London </a:t>
            </a:r>
          </a:p>
          <a:p>
            <a:pPr marL="0" indent="0" algn="just">
              <a:buNone/>
            </a:pPr>
            <a:endParaRPr lang="en-GB" sz="1200" dirty="0">
              <a:solidFill>
                <a:srgbClr val="120742"/>
              </a:solidFill>
            </a:endParaRPr>
          </a:p>
          <a:p>
            <a:pPr marL="0" indent="0" algn="just">
              <a:buNone/>
            </a:pPr>
            <a:r>
              <a:rPr lang="en-GB" sz="1200" dirty="0" smtClean="0">
                <a:solidFill>
                  <a:srgbClr val="120742"/>
                </a:solidFill>
              </a:rPr>
              <a:t>This report aims to draw on the most up-to-date research available.  In some cases, data was several years old.  For example, ‘activities’ data is primarily based upon supplementary questions added to IPS between 2010 and 2014.  With this in mind, some caution should be applied to results in these areas, although there is little evidence to suggest significant changes in recent years.  Although the report aims to focus on visitors to England, this is not always possible with the data available.  Therefore the report interchanges between ‘England’ and ‘the UK’ or ‘GB’ where necessary.  Figures reported refer to holiday visits.  </a:t>
            </a:r>
          </a:p>
          <a:p>
            <a:pPr marL="0" indent="0" algn="just">
              <a:buNone/>
            </a:pPr>
            <a:endParaRPr lang="en-GB" sz="1200" dirty="0">
              <a:solidFill>
                <a:srgbClr val="120742"/>
              </a:solidFill>
            </a:endParaRPr>
          </a:p>
          <a:p>
            <a:pPr marL="0" indent="0" algn="just">
              <a:buNone/>
            </a:pPr>
            <a:r>
              <a:rPr lang="en-GB" sz="1200" dirty="0">
                <a:solidFill>
                  <a:srgbClr val="120742"/>
                </a:solidFill>
              </a:rPr>
              <a:t>Due to the differing questionnaires, ‘life-stages’ in this report refers predominantly to age-groups, with the exception of ‘families’ and ‘parties with </a:t>
            </a:r>
            <a:r>
              <a:rPr lang="en-GB" sz="1200" dirty="0" smtClean="0">
                <a:solidFill>
                  <a:srgbClr val="120742"/>
                </a:solidFill>
              </a:rPr>
              <a:t>children’.  </a:t>
            </a:r>
            <a:r>
              <a:rPr lang="en-GB" sz="1200" dirty="0">
                <a:solidFill>
                  <a:srgbClr val="120742"/>
                </a:solidFill>
              </a:rPr>
              <a:t>The </a:t>
            </a:r>
            <a:r>
              <a:rPr lang="en-GB" sz="1200" dirty="0" smtClean="0">
                <a:solidFill>
                  <a:srgbClr val="120742"/>
                </a:solidFill>
              </a:rPr>
              <a:t>IPS, Beyond London </a:t>
            </a:r>
            <a:r>
              <a:rPr lang="en-GB" sz="1200" dirty="0">
                <a:solidFill>
                  <a:srgbClr val="120742"/>
                </a:solidFill>
              </a:rPr>
              <a:t>and Arkenford questionnaires grouped ages differently, so the age categories from each study are slightly different.  The sampling method of IPS means that </a:t>
            </a:r>
            <a:r>
              <a:rPr lang="en-GB" sz="1200" dirty="0" smtClean="0">
                <a:solidFill>
                  <a:srgbClr val="120742"/>
                </a:solidFill>
              </a:rPr>
              <a:t>‘0-15 year olds’ </a:t>
            </a:r>
            <a:r>
              <a:rPr lang="en-GB" sz="1200" dirty="0">
                <a:solidFill>
                  <a:srgbClr val="120742"/>
                </a:solidFill>
              </a:rPr>
              <a:t>include any party where a 0-15 year old was randomly sampled.  </a:t>
            </a:r>
            <a:r>
              <a:rPr lang="en-GB" sz="1200" dirty="0" smtClean="0">
                <a:solidFill>
                  <a:srgbClr val="120742"/>
                </a:solidFill>
              </a:rPr>
              <a:t>Whilst </a:t>
            </a:r>
            <a:r>
              <a:rPr lang="en-GB" sz="1200" dirty="0">
                <a:solidFill>
                  <a:srgbClr val="120742"/>
                </a:solidFill>
              </a:rPr>
              <a:t>in many cases this is likely to be a family, it will also include ‘youth parties’ or other groups with children. </a:t>
            </a:r>
            <a:endParaRPr lang="en-GB" sz="1200" dirty="0"/>
          </a:p>
        </p:txBody>
      </p:sp>
    </p:spTree>
    <p:extLst>
      <p:ext uri="{BB962C8B-B14F-4D97-AF65-F5344CB8AC3E}">
        <p14:creationId xmlns:p14="http://schemas.microsoft.com/office/powerpoint/2010/main" val="251873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Beyond London</a:t>
            </a:r>
            <a:r>
              <a:rPr lang="en-GB" dirty="0">
                <a:solidFill>
                  <a:srgbClr val="C00000"/>
                </a:solidFill>
              </a:rPr>
              <a:t/>
            </a:r>
            <a:br>
              <a:rPr lang="en-GB" dirty="0">
                <a:solidFill>
                  <a:srgbClr val="C00000"/>
                </a:solidFill>
              </a:rPr>
            </a:br>
            <a:r>
              <a:rPr lang="en-GB" dirty="0">
                <a:solidFill>
                  <a:srgbClr val="C00000"/>
                </a:solidFill>
              </a:rPr>
              <a:t/>
            </a:r>
            <a:br>
              <a:rPr lang="en-GB" dirty="0">
                <a:solidFill>
                  <a:srgbClr val="C00000"/>
                </a:solidFill>
              </a:rPr>
            </a:br>
            <a:r>
              <a:rPr lang="en-GB" sz="1400" i="1" dirty="0" smtClean="0">
                <a:solidFill>
                  <a:srgbClr val="C00000"/>
                </a:solidFill>
              </a:rPr>
              <a:t>Relating to holidays taken in London or beyond</a:t>
            </a:r>
            <a:endParaRPr lang="en-GB" dirty="0"/>
          </a:p>
        </p:txBody>
      </p:sp>
      <p:sp>
        <p:nvSpPr>
          <p:cNvPr id="7" name="Text Placeholder 5"/>
          <p:cNvSpPr txBox="1">
            <a:spLocks/>
          </p:cNvSpPr>
          <p:nvPr/>
        </p:nvSpPr>
        <p:spPr>
          <a:xfrm>
            <a:off x="431800" y="2882900"/>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smtClean="0">
              <a:solidFill>
                <a:srgbClr val="120742"/>
              </a:solidFill>
            </a:endParaRPr>
          </a:p>
        </p:txBody>
      </p:sp>
    </p:spTree>
    <p:extLst>
      <p:ext uri="{BB962C8B-B14F-4D97-AF65-F5344CB8AC3E}">
        <p14:creationId xmlns:p14="http://schemas.microsoft.com/office/powerpoint/2010/main" val="3586912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1" y="872066"/>
            <a:ext cx="8149762" cy="810155"/>
          </a:xfrm>
        </p:spPr>
        <p:txBody>
          <a:bodyPr/>
          <a:lstStyle/>
          <a:p>
            <a:r>
              <a:rPr lang="en-GB" sz="2200" dirty="0" smtClean="0"/>
              <a:t>Awareness of GB places/activities</a:t>
            </a:r>
            <a:endParaRPr lang="en-GB" sz="2200" i="1" dirty="0"/>
          </a:p>
        </p:txBody>
      </p:sp>
      <p:graphicFrame>
        <p:nvGraphicFramePr>
          <p:cNvPr id="6" name="Chart 5"/>
          <p:cNvGraphicFramePr/>
          <p:nvPr>
            <p:extLst>
              <p:ext uri="{D42A27DB-BD31-4B8C-83A1-F6EECF244321}">
                <p14:modId xmlns:p14="http://schemas.microsoft.com/office/powerpoint/2010/main" val="2852410142"/>
              </p:ext>
            </p:extLst>
          </p:nvPr>
        </p:nvGraphicFramePr>
        <p:xfrm>
          <a:off x="349251" y="1442544"/>
          <a:ext cx="8270874" cy="28829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49251" y="1296722"/>
            <a:ext cx="1928733" cy="215444"/>
          </a:xfrm>
          <a:prstGeom prst="rect">
            <a:avLst/>
          </a:prstGeom>
          <a:noFill/>
        </p:spPr>
        <p:txBody>
          <a:bodyPr wrap="none" rtlCol="0">
            <a:spAutoFit/>
          </a:bodyPr>
          <a:lstStyle/>
          <a:p>
            <a:r>
              <a:rPr lang="en-GB" sz="800" dirty="0" smtClean="0">
                <a:solidFill>
                  <a:srgbClr val="120742"/>
                </a:solidFill>
              </a:rPr>
              <a:t>Source:  VisitBritain Beyond London study</a:t>
            </a:r>
            <a:endParaRPr lang="en-GB" sz="800" dirty="0">
              <a:solidFill>
                <a:srgbClr val="120742"/>
              </a:solidFill>
            </a:endParaRPr>
          </a:p>
        </p:txBody>
      </p:sp>
      <p:sp>
        <p:nvSpPr>
          <p:cNvPr id="8" name="TextBox 7"/>
          <p:cNvSpPr txBox="1"/>
          <p:nvPr/>
        </p:nvSpPr>
        <p:spPr>
          <a:xfrm>
            <a:off x="2274778" y="1389054"/>
            <a:ext cx="5726222" cy="246221"/>
          </a:xfrm>
          <a:prstGeom prst="rect">
            <a:avLst/>
          </a:prstGeom>
          <a:noFill/>
        </p:spPr>
        <p:txBody>
          <a:bodyPr wrap="square" rtlCol="0">
            <a:spAutoFit/>
          </a:bodyPr>
          <a:lstStyle/>
          <a:p>
            <a:r>
              <a:rPr lang="en-GB" sz="1000" b="1" dirty="0">
                <a:solidFill>
                  <a:srgbClr val="120742"/>
                </a:solidFill>
              </a:rPr>
              <a:t>(% </a:t>
            </a:r>
            <a:r>
              <a:rPr lang="en-GB" sz="1000" b="1" dirty="0" smtClean="0">
                <a:solidFill>
                  <a:srgbClr val="120742"/>
                </a:solidFill>
              </a:rPr>
              <a:t>that rate knowledge about place/activity at least 4-5 out of 5))</a:t>
            </a:r>
            <a:endParaRPr lang="en-GB" sz="1000" b="1" dirty="0">
              <a:solidFill>
                <a:srgbClr val="120742"/>
              </a:solidFill>
            </a:endParaRPr>
          </a:p>
        </p:txBody>
      </p:sp>
      <p:sp>
        <p:nvSpPr>
          <p:cNvPr id="9"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Overall, awareness of ‘the beaches/coastline’ is the lowest (17% aware, rising to 25% amongst families).  Awareness of Britain’s ‘culture and traditions’ is highest, followed by ‘historical/heritage sites outside of London’ and ‘the countryside/scenery’.</a:t>
            </a:r>
          </a:p>
          <a:p>
            <a:pPr marL="0" indent="0" algn="just">
              <a:buNone/>
            </a:pPr>
            <a:r>
              <a:rPr lang="en-GB" sz="1300" dirty="0" smtClean="0"/>
              <a:t>Overall, the </a:t>
            </a:r>
            <a:r>
              <a:rPr lang="en-GB" sz="1300" dirty="0"/>
              <a:t>understanding of </a:t>
            </a:r>
            <a:r>
              <a:rPr lang="en-GB" sz="1300" dirty="0" smtClean="0"/>
              <a:t>Britain’s offer </a:t>
            </a:r>
            <a:r>
              <a:rPr lang="en-GB" sz="1300" dirty="0"/>
              <a:t>outside of London varies across </a:t>
            </a:r>
            <a:r>
              <a:rPr lang="en-GB" sz="1300" dirty="0" smtClean="0"/>
              <a:t>life-stages.  16-34 year olds (millennials) exhibit the lowest levels of understanding, those aged 35+ and families the highest.  </a:t>
            </a:r>
          </a:p>
        </p:txBody>
      </p:sp>
    </p:spTree>
    <p:extLst>
      <p:ext uri="{BB962C8B-B14F-4D97-AF65-F5344CB8AC3E}">
        <p14:creationId xmlns:p14="http://schemas.microsoft.com/office/powerpoint/2010/main" val="249663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1" y="872066"/>
            <a:ext cx="8149762" cy="810155"/>
          </a:xfrm>
        </p:spPr>
        <p:txBody>
          <a:bodyPr/>
          <a:lstStyle/>
          <a:p>
            <a:r>
              <a:rPr lang="en-GB" sz="2200" dirty="0" smtClean="0"/>
              <a:t>Interest in visiting GB places/activities</a:t>
            </a:r>
            <a:endParaRPr lang="en-GB" sz="2200" i="1" dirty="0"/>
          </a:p>
        </p:txBody>
      </p:sp>
      <p:graphicFrame>
        <p:nvGraphicFramePr>
          <p:cNvPr id="6" name="Chart 5"/>
          <p:cNvGraphicFramePr/>
          <p:nvPr>
            <p:extLst>
              <p:ext uri="{D42A27DB-BD31-4B8C-83A1-F6EECF244321}">
                <p14:modId xmlns:p14="http://schemas.microsoft.com/office/powerpoint/2010/main" val="1383429494"/>
              </p:ext>
            </p:extLst>
          </p:nvPr>
        </p:nvGraphicFramePr>
        <p:xfrm>
          <a:off x="349251" y="1442544"/>
          <a:ext cx="8270874" cy="28829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274778" y="1389054"/>
            <a:ext cx="5726222" cy="246221"/>
          </a:xfrm>
          <a:prstGeom prst="rect">
            <a:avLst/>
          </a:prstGeom>
          <a:noFill/>
        </p:spPr>
        <p:txBody>
          <a:bodyPr wrap="square" rtlCol="0">
            <a:spAutoFit/>
          </a:bodyPr>
          <a:lstStyle/>
          <a:p>
            <a:r>
              <a:rPr lang="en-GB" sz="1000" b="1" dirty="0">
                <a:solidFill>
                  <a:srgbClr val="120742"/>
                </a:solidFill>
              </a:rPr>
              <a:t>(% </a:t>
            </a:r>
            <a:r>
              <a:rPr lang="en-GB" sz="1000" b="1" dirty="0" smtClean="0">
                <a:solidFill>
                  <a:srgbClr val="120742"/>
                </a:solidFill>
              </a:rPr>
              <a:t>‘have lots of interest’ in visiting each activity/place)</a:t>
            </a:r>
            <a:endParaRPr lang="en-GB" sz="1000" b="1" dirty="0">
              <a:solidFill>
                <a:srgbClr val="120742"/>
              </a:solidFill>
            </a:endParaRPr>
          </a:p>
        </p:txBody>
      </p:sp>
      <p:sp>
        <p:nvSpPr>
          <p:cNvPr id="9" name="Text Placeholder 5"/>
          <p:cNvSpPr txBox="1">
            <a:spLocks/>
          </p:cNvSpPr>
          <p:nvPr/>
        </p:nvSpPr>
        <p:spPr>
          <a:xfrm>
            <a:off x="342438" y="4770366"/>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Desire to visit places/do activities outside of London is generally higher than awareness, although the extent of interest tends to correlate.  Interest in visiting ‘the beaches/coastline’ is lowest followed by interest in ‘sporting events outside of London’.</a:t>
            </a:r>
          </a:p>
          <a:p>
            <a:pPr marL="0" indent="0" algn="just">
              <a:buNone/>
            </a:pPr>
            <a:r>
              <a:rPr lang="en-GB" sz="1300" dirty="0" smtClean="0"/>
              <a:t>There are some notable uplifts on awareness amongst life-stages.  For example, despite significantly lower awareness of ‘other major cities outside of London’, 16-34 year olds are almost as likely as average to be interested in visiting.   Culture, tradition and heritage tend to appeal more to older age groups, in particular 55-64 year olds.</a:t>
            </a:r>
          </a:p>
        </p:txBody>
      </p:sp>
      <p:sp>
        <p:nvSpPr>
          <p:cNvPr id="10" name="TextBox 9"/>
          <p:cNvSpPr txBox="1"/>
          <p:nvPr/>
        </p:nvSpPr>
        <p:spPr>
          <a:xfrm>
            <a:off x="349251" y="1296722"/>
            <a:ext cx="1928733" cy="215444"/>
          </a:xfrm>
          <a:prstGeom prst="rect">
            <a:avLst/>
          </a:prstGeom>
          <a:noFill/>
        </p:spPr>
        <p:txBody>
          <a:bodyPr wrap="none" rtlCol="0">
            <a:spAutoFit/>
          </a:bodyPr>
          <a:lstStyle/>
          <a:p>
            <a:r>
              <a:rPr lang="en-GB" sz="800" dirty="0" smtClean="0">
                <a:solidFill>
                  <a:srgbClr val="120742"/>
                </a:solidFill>
              </a:rPr>
              <a:t>Source:  VisitBritain Beyond London study</a:t>
            </a:r>
            <a:endParaRPr lang="en-GB" sz="800" dirty="0">
              <a:solidFill>
                <a:srgbClr val="120742"/>
              </a:solidFill>
            </a:endParaRPr>
          </a:p>
        </p:txBody>
      </p:sp>
    </p:spTree>
    <p:extLst>
      <p:ext uri="{BB962C8B-B14F-4D97-AF65-F5344CB8AC3E}">
        <p14:creationId xmlns:p14="http://schemas.microsoft.com/office/powerpoint/2010/main" val="11605026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251" y="872066"/>
            <a:ext cx="8149762" cy="810155"/>
          </a:xfrm>
        </p:spPr>
        <p:txBody>
          <a:bodyPr/>
          <a:lstStyle/>
          <a:p>
            <a:r>
              <a:rPr lang="en-GB" sz="2200" dirty="0" smtClean="0"/>
              <a:t>Summary: Awareness vs. interest in visiting GB places/activities</a:t>
            </a:r>
            <a:endParaRPr lang="en-GB" sz="2200" i="1" dirty="0"/>
          </a:p>
        </p:txBody>
      </p:sp>
      <p:grpSp>
        <p:nvGrpSpPr>
          <p:cNvPr id="6" name="Group 5"/>
          <p:cNvGrpSpPr/>
          <p:nvPr/>
        </p:nvGrpSpPr>
        <p:grpSpPr>
          <a:xfrm>
            <a:off x="329009" y="1785938"/>
            <a:ext cx="2833600" cy="2152650"/>
            <a:chOff x="349251" y="1785938"/>
            <a:chExt cx="2833600" cy="2152650"/>
          </a:xfrm>
        </p:grpSpPr>
        <p:graphicFrame>
          <p:nvGraphicFramePr>
            <p:cNvPr id="36" name="Chart 35"/>
            <p:cNvGraphicFramePr/>
            <p:nvPr>
              <p:extLst>
                <p:ext uri="{D42A27DB-BD31-4B8C-83A1-F6EECF244321}">
                  <p14:modId xmlns:p14="http://schemas.microsoft.com/office/powerpoint/2010/main" val="3294513524"/>
                </p:ext>
              </p:extLst>
            </p:nvPr>
          </p:nvGraphicFramePr>
          <p:xfrm>
            <a:off x="457202" y="1966913"/>
            <a:ext cx="2725648" cy="1971675"/>
          </p:xfrm>
          <a:graphic>
            <a:graphicData uri="http://schemas.openxmlformats.org/drawingml/2006/chart">
              <c:chart xmlns:c="http://schemas.openxmlformats.org/drawingml/2006/chart" xmlns:r="http://schemas.openxmlformats.org/officeDocument/2006/relationships" r:id="rId2"/>
            </a:graphicData>
          </a:graphic>
        </p:graphicFrame>
        <p:sp>
          <p:nvSpPr>
            <p:cNvPr id="37" name="Rectangle 36"/>
            <p:cNvSpPr/>
            <p:nvPr/>
          </p:nvSpPr>
          <p:spPr>
            <a:xfrm>
              <a:off x="349251" y="1785938"/>
              <a:ext cx="2833600" cy="215265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8" name="TextBox 17"/>
            <p:cNvSpPr txBox="1"/>
            <p:nvPr/>
          </p:nvSpPr>
          <p:spPr>
            <a:xfrm>
              <a:off x="897250" y="1838324"/>
              <a:ext cx="847725" cy="307777"/>
            </a:xfrm>
            <a:prstGeom prst="rect">
              <a:avLst/>
            </a:prstGeom>
            <a:noFill/>
          </p:spPr>
          <p:txBody>
            <a:bodyPr wrap="square" rtlCol="0">
              <a:spAutoFit/>
            </a:bodyPr>
            <a:lstStyle/>
            <a:p>
              <a:pPr algn="ctr"/>
              <a:r>
                <a:rPr lang="en-GB" sz="1400" b="1" dirty="0" smtClean="0">
                  <a:solidFill>
                    <a:srgbClr val="120742"/>
                  </a:solidFill>
                </a:rPr>
                <a:t>All</a:t>
              </a:r>
              <a:endParaRPr lang="en-GB" sz="1400" b="1" dirty="0">
                <a:solidFill>
                  <a:srgbClr val="120742"/>
                </a:solidFill>
              </a:endParaRPr>
            </a:p>
          </p:txBody>
        </p:sp>
      </p:grpSp>
      <p:grpSp>
        <p:nvGrpSpPr>
          <p:cNvPr id="8" name="Group 7"/>
          <p:cNvGrpSpPr/>
          <p:nvPr/>
        </p:nvGrpSpPr>
        <p:grpSpPr>
          <a:xfrm>
            <a:off x="3224676" y="1785938"/>
            <a:ext cx="2833600" cy="2152650"/>
            <a:chOff x="3223982" y="1785938"/>
            <a:chExt cx="2833600" cy="2152650"/>
          </a:xfrm>
        </p:grpSpPr>
        <p:graphicFrame>
          <p:nvGraphicFramePr>
            <p:cNvPr id="25" name="Chart 24"/>
            <p:cNvGraphicFramePr/>
            <p:nvPr>
              <p:extLst>
                <p:ext uri="{D42A27DB-BD31-4B8C-83A1-F6EECF244321}">
                  <p14:modId xmlns:p14="http://schemas.microsoft.com/office/powerpoint/2010/main" val="4291799302"/>
                </p:ext>
              </p:extLst>
            </p:nvPr>
          </p:nvGraphicFramePr>
          <p:xfrm>
            <a:off x="3331933" y="1966913"/>
            <a:ext cx="2725648" cy="19716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3223982" y="1785938"/>
              <a:ext cx="2833600" cy="2152650"/>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9" name="TextBox 18"/>
            <p:cNvSpPr txBox="1"/>
            <p:nvPr/>
          </p:nvSpPr>
          <p:spPr>
            <a:xfrm>
              <a:off x="3726175" y="1838324"/>
              <a:ext cx="847725" cy="307777"/>
            </a:xfrm>
            <a:prstGeom prst="rect">
              <a:avLst/>
            </a:prstGeom>
            <a:noFill/>
          </p:spPr>
          <p:txBody>
            <a:bodyPr wrap="square" rtlCol="0">
              <a:spAutoFit/>
            </a:bodyPr>
            <a:lstStyle/>
            <a:p>
              <a:pPr algn="ctr"/>
              <a:r>
                <a:rPr lang="en-GB" sz="1400" b="1" dirty="0" smtClean="0">
                  <a:solidFill>
                    <a:schemeClr val="accent2"/>
                  </a:solidFill>
                </a:rPr>
                <a:t>Families</a:t>
              </a:r>
              <a:endParaRPr lang="en-GB" sz="1400" b="1" dirty="0">
                <a:solidFill>
                  <a:schemeClr val="accent2"/>
                </a:solidFill>
              </a:endParaRPr>
            </a:p>
          </p:txBody>
        </p:sp>
      </p:grpSp>
      <p:grpSp>
        <p:nvGrpSpPr>
          <p:cNvPr id="10" name="Group 9"/>
          <p:cNvGrpSpPr/>
          <p:nvPr/>
        </p:nvGrpSpPr>
        <p:grpSpPr>
          <a:xfrm>
            <a:off x="6120342" y="1785938"/>
            <a:ext cx="2874653" cy="2152650"/>
            <a:chOff x="6120342" y="1785938"/>
            <a:chExt cx="2874653" cy="2152650"/>
          </a:xfrm>
        </p:grpSpPr>
        <p:graphicFrame>
          <p:nvGraphicFramePr>
            <p:cNvPr id="9" name="Chart 8"/>
            <p:cNvGraphicFramePr/>
            <p:nvPr>
              <p:extLst>
                <p:ext uri="{D42A27DB-BD31-4B8C-83A1-F6EECF244321}">
                  <p14:modId xmlns:p14="http://schemas.microsoft.com/office/powerpoint/2010/main" val="962101953"/>
                </p:ext>
              </p:extLst>
            </p:nvPr>
          </p:nvGraphicFramePr>
          <p:xfrm>
            <a:off x="6177979" y="1966913"/>
            <a:ext cx="2725648" cy="1971675"/>
          </p:xfrm>
          <a:graphic>
            <a:graphicData uri="http://schemas.openxmlformats.org/drawingml/2006/chart">
              <c:chart xmlns:c="http://schemas.openxmlformats.org/drawingml/2006/chart" xmlns:r="http://schemas.openxmlformats.org/officeDocument/2006/relationships" r:id="rId4"/>
            </a:graphicData>
          </a:graphic>
        </p:graphicFrame>
        <p:sp>
          <p:nvSpPr>
            <p:cNvPr id="29" name="Rectangle 28"/>
            <p:cNvSpPr/>
            <p:nvPr/>
          </p:nvSpPr>
          <p:spPr>
            <a:xfrm>
              <a:off x="6120342" y="1785938"/>
              <a:ext cx="2874653" cy="2152650"/>
            </a:xfrm>
            <a:prstGeom prst="rect">
              <a:avLst/>
            </a:prstGeom>
            <a:no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0" name="TextBox 19"/>
            <p:cNvSpPr txBox="1"/>
            <p:nvPr/>
          </p:nvSpPr>
          <p:spPr>
            <a:xfrm>
              <a:off x="6602725" y="1838324"/>
              <a:ext cx="847725" cy="307777"/>
            </a:xfrm>
            <a:prstGeom prst="rect">
              <a:avLst/>
            </a:prstGeom>
            <a:noFill/>
          </p:spPr>
          <p:txBody>
            <a:bodyPr wrap="square" rtlCol="0">
              <a:spAutoFit/>
            </a:bodyPr>
            <a:lstStyle/>
            <a:p>
              <a:pPr algn="ctr"/>
              <a:r>
                <a:rPr lang="en-GB" sz="1400" b="1" dirty="0" smtClean="0">
                  <a:solidFill>
                    <a:schemeClr val="bg2"/>
                  </a:solidFill>
                </a:rPr>
                <a:t>16-34</a:t>
              </a:r>
              <a:endParaRPr lang="en-GB" sz="1400" b="1" dirty="0">
                <a:solidFill>
                  <a:schemeClr val="bg2"/>
                </a:solidFill>
              </a:endParaRPr>
            </a:p>
          </p:txBody>
        </p:sp>
      </p:grpSp>
      <p:grpSp>
        <p:nvGrpSpPr>
          <p:cNvPr id="11" name="Group 10"/>
          <p:cNvGrpSpPr/>
          <p:nvPr/>
        </p:nvGrpSpPr>
        <p:grpSpPr>
          <a:xfrm>
            <a:off x="329009" y="4067171"/>
            <a:ext cx="2833600" cy="2152650"/>
            <a:chOff x="400449" y="4067171"/>
            <a:chExt cx="2833600" cy="2152650"/>
          </a:xfrm>
        </p:grpSpPr>
        <p:graphicFrame>
          <p:nvGraphicFramePr>
            <p:cNvPr id="27" name="Chart 26"/>
            <p:cNvGraphicFramePr/>
            <p:nvPr>
              <p:extLst>
                <p:ext uri="{D42A27DB-BD31-4B8C-83A1-F6EECF244321}">
                  <p14:modId xmlns:p14="http://schemas.microsoft.com/office/powerpoint/2010/main" val="1465413556"/>
                </p:ext>
              </p:extLst>
            </p:nvPr>
          </p:nvGraphicFramePr>
          <p:xfrm>
            <a:off x="400449" y="4195763"/>
            <a:ext cx="2725648" cy="1971675"/>
          </p:xfrm>
          <a:graphic>
            <a:graphicData uri="http://schemas.openxmlformats.org/drawingml/2006/chart">
              <c:chart xmlns:c="http://schemas.openxmlformats.org/drawingml/2006/chart" xmlns:r="http://schemas.openxmlformats.org/officeDocument/2006/relationships" r:id="rId5"/>
            </a:graphicData>
          </a:graphic>
        </p:graphicFrame>
        <p:sp>
          <p:nvSpPr>
            <p:cNvPr id="33" name="Rectangle 32"/>
            <p:cNvSpPr/>
            <p:nvPr/>
          </p:nvSpPr>
          <p:spPr>
            <a:xfrm>
              <a:off x="400449" y="4067171"/>
              <a:ext cx="2833600" cy="2152650"/>
            </a:xfrm>
            <a:prstGeom prst="rect">
              <a:avLst/>
            </a:prstGeom>
            <a:noFill/>
            <a:ln>
              <a:solidFill>
                <a:srgbClr val="F9A52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1" name="TextBox 20"/>
            <p:cNvSpPr txBox="1"/>
            <p:nvPr/>
          </p:nvSpPr>
          <p:spPr>
            <a:xfrm>
              <a:off x="888151" y="4157464"/>
              <a:ext cx="847725" cy="307777"/>
            </a:xfrm>
            <a:prstGeom prst="rect">
              <a:avLst/>
            </a:prstGeom>
            <a:noFill/>
          </p:spPr>
          <p:txBody>
            <a:bodyPr wrap="square" rtlCol="0">
              <a:spAutoFit/>
            </a:bodyPr>
            <a:lstStyle/>
            <a:p>
              <a:pPr algn="ctr"/>
              <a:r>
                <a:rPr lang="en-GB" sz="1400" b="1" dirty="0" smtClean="0">
                  <a:solidFill>
                    <a:srgbClr val="F9A526"/>
                  </a:solidFill>
                </a:rPr>
                <a:t>35-54</a:t>
              </a:r>
              <a:endParaRPr lang="en-GB" sz="1400" b="1" dirty="0">
                <a:solidFill>
                  <a:srgbClr val="F9A526"/>
                </a:solidFill>
              </a:endParaRPr>
            </a:p>
          </p:txBody>
        </p:sp>
      </p:grpSp>
      <p:grpSp>
        <p:nvGrpSpPr>
          <p:cNvPr id="12" name="Group 11"/>
          <p:cNvGrpSpPr/>
          <p:nvPr/>
        </p:nvGrpSpPr>
        <p:grpSpPr>
          <a:xfrm>
            <a:off x="3245202" y="4067171"/>
            <a:ext cx="2833600" cy="2152650"/>
            <a:chOff x="3281660" y="4067171"/>
            <a:chExt cx="2833600" cy="2152650"/>
          </a:xfrm>
        </p:grpSpPr>
        <p:graphicFrame>
          <p:nvGraphicFramePr>
            <p:cNvPr id="26" name="Chart 25"/>
            <p:cNvGraphicFramePr/>
            <p:nvPr>
              <p:extLst>
                <p:ext uri="{D42A27DB-BD31-4B8C-83A1-F6EECF244321}">
                  <p14:modId xmlns:p14="http://schemas.microsoft.com/office/powerpoint/2010/main" val="1137464832"/>
                </p:ext>
              </p:extLst>
            </p:nvPr>
          </p:nvGraphicFramePr>
          <p:xfrm>
            <a:off x="3334898" y="4195763"/>
            <a:ext cx="2725648" cy="1971675"/>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p:cNvSpPr/>
            <p:nvPr/>
          </p:nvSpPr>
          <p:spPr>
            <a:xfrm>
              <a:off x="3281660" y="4067171"/>
              <a:ext cx="2833600" cy="2152650"/>
            </a:xfrm>
            <a:prstGeom prst="rect">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2" name="TextBox 21"/>
            <p:cNvSpPr txBox="1"/>
            <p:nvPr/>
          </p:nvSpPr>
          <p:spPr>
            <a:xfrm>
              <a:off x="3796451" y="4157464"/>
              <a:ext cx="847725" cy="307777"/>
            </a:xfrm>
            <a:prstGeom prst="rect">
              <a:avLst/>
            </a:prstGeom>
            <a:noFill/>
          </p:spPr>
          <p:txBody>
            <a:bodyPr wrap="square" rtlCol="0">
              <a:spAutoFit/>
            </a:bodyPr>
            <a:lstStyle/>
            <a:p>
              <a:pPr algn="ctr"/>
              <a:r>
                <a:rPr lang="en-GB" sz="1400" b="1" dirty="0" smtClean="0">
                  <a:solidFill>
                    <a:schemeClr val="accent5"/>
                  </a:solidFill>
                </a:rPr>
                <a:t>55-64</a:t>
              </a:r>
              <a:endParaRPr lang="en-GB" sz="1400" b="1" dirty="0">
                <a:solidFill>
                  <a:schemeClr val="accent5"/>
                </a:solidFill>
              </a:endParaRPr>
            </a:p>
          </p:txBody>
        </p:sp>
      </p:grpSp>
      <p:grpSp>
        <p:nvGrpSpPr>
          <p:cNvPr id="13" name="Group 12"/>
          <p:cNvGrpSpPr/>
          <p:nvPr/>
        </p:nvGrpSpPr>
        <p:grpSpPr>
          <a:xfrm>
            <a:off x="6161395" y="4067171"/>
            <a:ext cx="2833600" cy="2152650"/>
            <a:chOff x="6188118" y="4067171"/>
            <a:chExt cx="2833600" cy="2152650"/>
          </a:xfrm>
        </p:grpSpPr>
        <p:graphicFrame>
          <p:nvGraphicFramePr>
            <p:cNvPr id="28" name="Chart 27"/>
            <p:cNvGraphicFramePr/>
            <p:nvPr>
              <p:extLst>
                <p:ext uri="{D42A27DB-BD31-4B8C-83A1-F6EECF244321}">
                  <p14:modId xmlns:p14="http://schemas.microsoft.com/office/powerpoint/2010/main" val="1806562583"/>
                </p:ext>
              </p:extLst>
            </p:nvPr>
          </p:nvGraphicFramePr>
          <p:xfrm>
            <a:off x="6269347" y="4195763"/>
            <a:ext cx="2725648" cy="1971675"/>
          </p:xfrm>
          <a:graphic>
            <a:graphicData uri="http://schemas.openxmlformats.org/drawingml/2006/chart">
              <c:chart xmlns:c="http://schemas.openxmlformats.org/drawingml/2006/chart" xmlns:r="http://schemas.openxmlformats.org/officeDocument/2006/relationships" r:id="rId7"/>
            </a:graphicData>
          </a:graphic>
        </p:graphicFrame>
        <p:sp>
          <p:nvSpPr>
            <p:cNvPr id="35" name="Rectangle 34"/>
            <p:cNvSpPr/>
            <p:nvPr/>
          </p:nvSpPr>
          <p:spPr>
            <a:xfrm>
              <a:off x="6188118" y="4067171"/>
              <a:ext cx="2833600" cy="215265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23" name="TextBox 22"/>
            <p:cNvSpPr txBox="1"/>
            <p:nvPr/>
          </p:nvSpPr>
          <p:spPr>
            <a:xfrm>
              <a:off x="6692051" y="4157464"/>
              <a:ext cx="847725" cy="307777"/>
            </a:xfrm>
            <a:prstGeom prst="rect">
              <a:avLst/>
            </a:prstGeom>
            <a:noFill/>
          </p:spPr>
          <p:txBody>
            <a:bodyPr wrap="square" rtlCol="0">
              <a:spAutoFit/>
            </a:bodyPr>
            <a:lstStyle/>
            <a:p>
              <a:pPr algn="ctr"/>
              <a:r>
                <a:rPr lang="en-GB" sz="1400" b="1" dirty="0" smtClean="0">
                  <a:solidFill>
                    <a:schemeClr val="accent5">
                      <a:lumMod val="40000"/>
                      <a:lumOff val="60000"/>
                    </a:schemeClr>
                  </a:solidFill>
                </a:rPr>
                <a:t>65+</a:t>
              </a:r>
              <a:endParaRPr lang="en-GB" sz="1400" b="1" dirty="0">
                <a:solidFill>
                  <a:schemeClr val="accent5">
                    <a:lumMod val="40000"/>
                    <a:lumOff val="60000"/>
                  </a:schemeClr>
                </a:solidFill>
              </a:endParaRPr>
            </a:p>
          </p:txBody>
        </p:sp>
      </p:grpSp>
      <p:sp>
        <p:nvSpPr>
          <p:cNvPr id="30" name="TextBox 29"/>
          <p:cNvSpPr txBox="1"/>
          <p:nvPr/>
        </p:nvSpPr>
        <p:spPr>
          <a:xfrm>
            <a:off x="349251" y="1296722"/>
            <a:ext cx="1928733" cy="215444"/>
          </a:xfrm>
          <a:prstGeom prst="rect">
            <a:avLst/>
          </a:prstGeom>
          <a:noFill/>
        </p:spPr>
        <p:txBody>
          <a:bodyPr wrap="none" rtlCol="0">
            <a:spAutoFit/>
          </a:bodyPr>
          <a:lstStyle/>
          <a:p>
            <a:r>
              <a:rPr lang="en-GB" sz="800" dirty="0" smtClean="0">
                <a:solidFill>
                  <a:srgbClr val="120742"/>
                </a:solidFill>
              </a:rPr>
              <a:t>Source:  VisitBritain Beyond London study</a:t>
            </a:r>
            <a:endParaRPr lang="en-GB" sz="800" dirty="0">
              <a:solidFill>
                <a:srgbClr val="120742"/>
              </a:solidFill>
            </a:endParaRPr>
          </a:p>
        </p:txBody>
      </p:sp>
      <p:sp>
        <p:nvSpPr>
          <p:cNvPr id="7" name="TextBox 6"/>
          <p:cNvSpPr txBox="1"/>
          <p:nvPr/>
        </p:nvSpPr>
        <p:spPr>
          <a:xfrm rot="16200000">
            <a:off x="-403462" y="2729009"/>
            <a:ext cx="1739635" cy="215444"/>
          </a:xfrm>
          <a:prstGeom prst="rect">
            <a:avLst/>
          </a:prstGeom>
          <a:noFill/>
        </p:spPr>
        <p:txBody>
          <a:bodyPr wrap="square" rtlCol="0">
            <a:spAutoFit/>
          </a:bodyPr>
          <a:lstStyle/>
          <a:p>
            <a:r>
              <a:rPr lang="en-GB" sz="800" b="1" dirty="0" smtClean="0"/>
              <a:t>Interest in visiting (% lots of interest)</a:t>
            </a:r>
            <a:endParaRPr lang="en-GB" sz="800" b="1" dirty="0"/>
          </a:p>
        </p:txBody>
      </p:sp>
      <p:sp>
        <p:nvSpPr>
          <p:cNvPr id="32" name="TextBox 31"/>
          <p:cNvSpPr txBox="1"/>
          <p:nvPr/>
        </p:nvSpPr>
        <p:spPr>
          <a:xfrm rot="16200000">
            <a:off x="2503296" y="2754540"/>
            <a:ext cx="1739635" cy="215444"/>
          </a:xfrm>
          <a:prstGeom prst="rect">
            <a:avLst/>
          </a:prstGeom>
          <a:noFill/>
        </p:spPr>
        <p:txBody>
          <a:bodyPr wrap="square" rtlCol="0">
            <a:spAutoFit/>
          </a:bodyPr>
          <a:lstStyle/>
          <a:p>
            <a:r>
              <a:rPr lang="en-GB" sz="800" b="1" dirty="0" smtClean="0"/>
              <a:t>Interest in visiting (% lots of interest)</a:t>
            </a:r>
            <a:endParaRPr lang="en-GB" sz="800" b="1" dirty="0"/>
          </a:p>
        </p:txBody>
      </p:sp>
      <p:sp>
        <p:nvSpPr>
          <p:cNvPr id="38" name="TextBox 37"/>
          <p:cNvSpPr txBox="1"/>
          <p:nvPr/>
        </p:nvSpPr>
        <p:spPr>
          <a:xfrm rot="16200000">
            <a:off x="5358247" y="2760381"/>
            <a:ext cx="1739635" cy="215444"/>
          </a:xfrm>
          <a:prstGeom prst="rect">
            <a:avLst/>
          </a:prstGeom>
          <a:noFill/>
        </p:spPr>
        <p:txBody>
          <a:bodyPr wrap="square" rtlCol="0">
            <a:spAutoFit/>
          </a:bodyPr>
          <a:lstStyle/>
          <a:p>
            <a:r>
              <a:rPr lang="en-GB" sz="800" b="1" dirty="0" smtClean="0"/>
              <a:t>Interest in visiting (% lots of interest)</a:t>
            </a:r>
            <a:endParaRPr lang="en-GB" sz="800" b="1" dirty="0"/>
          </a:p>
        </p:txBody>
      </p:sp>
      <p:sp>
        <p:nvSpPr>
          <p:cNvPr id="39" name="TextBox 38"/>
          <p:cNvSpPr txBox="1"/>
          <p:nvPr/>
        </p:nvSpPr>
        <p:spPr>
          <a:xfrm rot="16200000">
            <a:off x="-433084" y="4957859"/>
            <a:ext cx="1739635" cy="215444"/>
          </a:xfrm>
          <a:prstGeom prst="rect">
            <a:avLst/>
          </a:prstGeom>
          <a:noFill/>
        </p:spPr>
        <p:txBody>
          <a:bodyPr wrap="square" rtlCol="0">
            <a:spAutoFit/>
          </a:bodyPr>
          <a:lstStyle/>
          <a:p>
            <a:r>
              <a:rPr lang="en-GB" sz="800" b="1" dirty="0" smtClean="0"/>
              <a:t>Interest in visiting (% lots of interest)</a:t>
            </a:r>
            <a:endParaRPr lang="en-GB" sz="800" b="1" dirty="0"/>
          </a:p>
        </p:txBody>
      </p:sp>
      <p:sp>
        <p:nvSpPr>
          <p:cNvPr id="40" name="TextBox 39"/>
          <p:cNvSpPr txBox="1"/>
          <p:nvPr/>
        </p:nvSpPr>
        <p:spPr>
          <a:xfrm rot="16200000">
            <a:off x="2503297" y="4957860"/>
            <a:ext cx="1739635" cy="215444"/>
          </a:xfrm>
          <a:prstGeom prst="rect">
            <a:avLst/>
          </a:prstGeom>
          <a:noFill/>
        </p:spPr>
        <p:txBody>
          <a:bodyPr wrap="square" rtlCol="0">
            <a:spAutoFit/>
          </a:bodyPr>
          <a:lstStyle/>
          <a:p>
            <a:r>
              <a:rPr lang="en-GB" sz="800" b="1" dirty="0" smtClean="0"/>
              <a:t>Interest in visiting (% lots of interest)</a:t>
            </a:r>
            <a:endParaRPr lang="en-GB" sz="800" b="1" dirty="0"/>
          </a:p>
        </p:txBody>
      </p:sp>
      <p:sp>
        <p:nvSpPr>
          <p:cNvPr id="41" name="TextBox 40"/>
          <p:cNvSpPr txBox="1"/>
          <p:nvPr/>
        </p:nvSpPr>
        <p:spPr>
          <a:xfrm rot="16200000">
            <a:off x="5459203" y="4957861"/>
            <a:ext cx="1739635" cy="215444"/>
          </a:xfrm>
          <a:prstGeom prst="rect">
            <a:avLst/>
          </a:prstGeom>
          <a:noFill/>
        </p:spPr>
        <p:txBody>
          <a:bodyPr wrap="square" rtlCol="0">
            <a:spAutoFit/>
          </a:bodyPr>
          <a:lstStyle/>
          <a:p>
            <a:r>
              <a:rPr lang="en-GB" sz="800" b="1" dirty="0" smtClean="0"/>
              <a:t>Interest in visiting (% lots of interest)</a:t>
            </a:r>
            <a:endParaRPr lang="en-GB" sz="800" b="1" dirty="0"/>
          </a:p>
        </p:txBody>
      </p:sp>
    </p:spTree>
    <p:extLst>
      <p:ext uri="{BB962C8B-B14F-4D97-AF65-F5344CB8AC3E}">
        <p14:creationId xmlns:p14="http://schemas.microsoft.com/office/powerpoint/2010/main" val="1594140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251" y="1753922"/>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985647901"/>
              </p:ext>
            </p:extLst>
          </p:nvPr>
        </p:nvGraphicFramePr>
        <p:xfrm>
          <a:off x="494837" y="2166264"/>
          <a:ext cx="4111450" cy="2377440"/>
        </p:xfrm>
        <a:graphic>
          <a:graphicData uri="http://schemas.openxmlformats.org/drawingml/2006/table">
            <a:tbl>
              <a:tblPr firstRow="1" bandRow="1">
                <a:tableStyleId>{21E4AEA4-8DFA-4A89-87EB-49C32662AFE0}</a:tableStyleId>
              </a:tblPr>
              <a:tblGrid>
                <a:gridCol w="1219663"/>
                <a:gridCol w="533400"/>
                <a:gridCol w="723900"/>
                <a:gridCol w="812800"/>
                <a:gridCol w="821687"/>
              </a:tblGrid>
              <a:tr h="342900">
                <a:tc>
                  <a:txBody>
                    <a:bodyPr/>
                    <a:lstStyle/>
                    <a:p>
                      <a:pPr algn="ctr"/>
                      <a:r>
                        <a:rPr lang="en-GB" sz="1000" dirty="0" smtClean="0"/>
                        <a:t>Most Important</a:t>
                      </a:r>
                      <a:r>
                        <a:rPr lang="en-GB" sz="1000" baseline="0" dirty="0" smtClean="0"/>
                        <a:t> </a:t>
                      </a:r>
                      <a:r>
                        <a:rPr lang="en-GB" sz="1000" dirty="0" smtClean="0"/>
                        <a:t>Attributes</a:t>
                      </a:r>
                      <a:r>
                        <a:rPr lang="en-GB" sz="1000" baseline="0" dirty="0" smtClean="0"/>
                        <a:t> </a:t>
                      </a:r>
                    </a:p>
                    <a:p>
                      <a:pPr algn="ctr"/>
                      <a:r>
                        <a:rPr lang="en-GB" sz="1000" baseline="0" dirty="0" smtClean="0"/>
                        <a:t>(For families)</a:t>
                      </a:r>
                      <a:endParaRPr lang="en-GB" sz="1000" dirty="0"/>
                    </a:p>
                  </a:txBody>
                  <a:tcPr anchor="ctr"/>
                </a:tc>
                <a:tc>
                  <a:txBody>
                    <a:bodyPr/>
                    <a:lstStyle/>
                    <a:p>
                      <a:pPr algn="ctr"/>
                      <a:r>
                        <a:rPr lang="en-GB" sz="1000" dirty="0" smtClean="0"/>
                        <a:t>GB score</a:t>
                      </a:r>
                      <a:endParaRPr lang="en-GB" sz="1000" dirty="0"/>
                    </a:p>
                  </a:txBody>
                  <a:tcPr anchor="ctr"/>
                </a:tc>
                <a:tc>
                  <a:txBody>
                    <a:bodyPr/>
                    <a:lstStyle/>
                    <a:p>
                      <a:pPr algn="ctr"/>
                      <a:r>
                        <a:rPr lang="en-GB" sz="1000" dirty="0" smtClean="0"/>
                        <a:t>Average of 6 countries</a:t>
                      </a:r>
                      <a:endParaRPr lang="en-GB" sz="1000" dirty="0"/>
                    </a:p>
                  </a:txBody>
                  <a:tcPr anchor="ctr"/>
                </a:tc>
                <a:tc>
                  <a:txBody>
                    <a:bodyPr/>
                    <a:lstStyle/>
                    <a:p>
                      <a:pPr algn="ctr"/>
                      <a:r>
                        <a:rPr lang="en-GB" sz="1000" dirty="0" smtClean="0"/>
                        <a:t>Best country for attribute</a:t>
                      </a:r>
                      <a:endParaRPr lang="en-GB" sz="1000" dirty="0"/>
                    </a:p>
                  </a:txBody>
                  <a:tcPr anchor="ctr"/>
                </a:tc>
                <a:tc>
                  <a:txBody>
                    <a:bodyPr/>
                    <a:lstStyle/>
                    <a:p>
                      <a:pPr algn="ctr"/>
                      <a:r>
                        <a:rPr lang="en-GB" sz="1000" dirty="0" smtClean="0"/>
                        <a:t>Worst country for attribute</a:t>
                      </a:r>
                      <a:endParaRPr lang="en-GB" sz="1000" dirty="0"/>
                    </a:p>
                  </a:txBody>
                  <a:tcPr anchor="ctr"/>
                </a:tc>
              </a:tr>
              <a:tr h="0">
                <a:tc>
                  <a:txBody>
                    <a:bodyPr/>
                    <a:lstStyle/>
                    <a:p>
                      <a:r>
                        <a:rPr lang="en-GB" sz="1000" dirty="0" smtClean="0"/>
                        <a:t>Enjoy the landscape</a:t>
                      </a:r>
                      <a:endParaRPr lang="en-GB" sz="1000" dirty="0"/>
                    </a:p>
                  </a:txBody>
                  <a:tcPr/>
                </a:tc>
                <a:tc>
                  <a:txBody>
                    <a:bodyPr/>
                    <a:lstStyle/>
                    <a:p>
                      <a:pPr algn="ctr"/>
                      <a:r>
                        <a:rPr lang="en-GB" sz="1000" b="0" dirty="0" smtClean="0"/>
                        <a:t>28%</a:t>
                      </a:r>
                      <a:endParaRPr lang="en-GB" sz="1000" b="0" dirty="0"/>
                    </a:p>
                  </a:txBody>
                  <a:tcPr anchor="ctr"/>
                </a:tc>
                <a:tc>
                  <a:txBody>
                    <a:bodyPr/>
                    <a:lstStyle/>
                    <a:p>
                      <a:pPr algn="ctr"/>
                      <a:r>
                        <a:rPr lang="en-GB" sz="1000" dirty="0" smtClean="0"/>
                        <a:t>39%</a:t>
                      </a:r>
                      <a:endParaRPr lang="en-GB" sz="1000" dirty="0"/>
                    </a:p>
                  </a:txBody>
                  <a:tcPr anchor="ctr"/>
                </a:tc>
                <a:tc>
                  <a:txBody>
                    <a:bodyPr/>
                    <a:lstStyle/>
                    <a:p>
                      <a:pPr algn="ctr"/>
                      <a:r>
                        <a:rPr lang="en-GB" sz="1000" dirty="0" smtClean="0"/>
                        <a:t>Aus (63%)</a:t>
                      </a:r>
                      <a:endParaRPr lang="en-GB" sz="1000" dirty="0"/>
                    </a:p>
                  </a:txBody>
                  <a:tcPr anchor="ctr"/>
                </a:tc>
                <a:tc>
                  <a:txBody>
                    <a:bodyPr/>
                    <a:lstStyle/>
                    <a:p>
                      <a:pPr algn="ctr"/>
                      <a:r>
                        <a:rPr lang="en-GB" sz="1000" dirty="0" smtClean="0"/>
                        <a:t>Ger (25%) </a:t>
                      </a:r>
                      <a:endParaRPr lang="en-GB" sz="1000" dirty="0"/>
                    </a:p>
                  </a:txBody>
                  <a:tcPr anchor="ctr"/>
                </a:tc>
              </a:tr>
              <a:tr h="0">
                <a:tc>
                  <a:txBody>
                    <a:bodyPr/>
                    <a:lstStyle/>
                    <a:p>
                      <a:r>
                        <a:rPr lang="en-GB" sz="1000" dirty="0" smtClean="0"/>
                        <a:t>Have fun and laughter</a:t>
                      </a:r>
                      <a:endParaRPr lang="en-GB" sz="1000" dirty="0"/>
                    </a:p>
                  </a:txBody>
                  <a:tcPr/>
                </a:tc>
                <a:tc>
                  <a:txBody>
                    <a:bodyPr/>
                    <a:lstStyle/>
                    <a:p>
                      <a:pPr algn="ctr"/>
                      <a:r>
                        <a:rPr lang="en-GB" sz="1000" b="0" dirty="0" smtClean="0"/>
                        <a:t>16%</a:t>
                      </a:r>
                      <a:endParaRPr lang="en-GB" sz="1000" b="0" dirty="0"/>
                    </a:p>
                  </a:txBody>
                  <a:tcPr anchor="ctr"/>
                </a:tc>
                <a:tc>
                  <a:txBody>
                    <a:bodyPr/>
                    <a:lstStyle/>
                    <a:p>
                      <a:pPr algn="ctr"/>
                      <a:r>
                        <a:rPr lang="en-GB" sz="1000" dirty="0" smtClean="0"/>
                        <a:t>22%</a:t>
                      </a:r>
                      <a:endParaRPr lang="en-GB" sz="1000" dirty="0"/>
                    </a:p>
                  </a:txBody>
                  <a:tcPr anchor="ctr"/>
                </a:tc>
                <a:tc>
                  <a:txBody>
                    <a:bodyPr/>
                    <a:lstStyle/>
                    <a:p>
                      <a:pPr algn="ctr"/>
                      <a:r>
                        <a:rPr lang="en-GB" sz="1000" dirty="0" smtClean="0"/>
                        <a:t>Aus (43%) </a:t>
                      </a:r>
                      <a:endParaRPr lang="en-GB" sz="1000" dirty="0"/>
                    </a:p>
                  </a:txBody>
                  <a:tcPr anchor="ctr"/>
                </a:tc>
                <a:tc>
                  <a:txBody>
                    <a:bodyPr/>
                    <a:lstStyle/>
                    <a:p>
                      <a:pPr algn="ctr"/>
                      <a:r>
                        <a:rPr lang="en-GB" sz="1000" dirty="0" smtClean="0"/>
                        <a:t>Neth (12%</a:t>
                      </a:r>
                      <a:r>
                        <a:rPr lang="en-GB" sz="1000" baseline="0" dirty="0" smtClean="0"/>
                        <a:t>)</a:t>
                      </a:r>
                      <a:endParaRPr lang="en-GB" sz="1000" dirty="0"/>
                    </a:p>
                  </a:txBody>
                  <a:tcPr anchor="ctr"/>
                </a:tc>
              </a:tr>
              <a:tr h="0">
                <a:tc>
                  <a:txBody>
                    <a:bodyPr/>
                    <a:lstStyle/>
                    <a:p>
                      <a:r>
                        <a:rPr lang="en-GB" sz="1000" dirty="0" smtClean="0"/>
                        <a:t>See famous sites/places</a:t>
                      </a:r>
                      <a:endParaRPr lang="en-GB" sz="1000" dirty="0"/>
                    </a:p>
                  </a:txBody>
                  <a:tcPr/>
                </a:tc>
                <a:tc>
                  <a:txBody>
                    <a:bodyPr/>
                    <a:lstStyle/>
                    <a:p>
                      <a:pPr algn="ctr"/>
                      <a:r>
                        <a:rPr lang="en-GB" sz="1000" b="0" dirty="0" smtClean="0"/>
                        <a:t>50%</a:t>
                      </a:r>
                      <a:endParaRPr lang="en-GB" sz="1000" b="0" dirty="0"/>
                    </a:p>
                  </a:txBody>
                  <a:tcPr anchor="ctr"/>
                </a:tc>
                <a:tc>
                  <a:txBody>
                    <a:bodyPr/>
                    <a:lstStyle/>
                    <a:p>
                      <a:pPr algn="ctr"/>
                      <a:r>
                        <a:rPr lang="en-GB" sz="1000" dirty="0" smtClean="0"/>
                        <a:t>45%</a:t>
                      </a:r>
                      <a:endParaRPr lang="en-GB" sz="1000" dirty="0"/>
                    </a:p>
                  </a:txBody>
                  <a:tcPr anchor="ctr"/>
                </a:tc>
                <a:tc>
                  <a:txBody>
                    <a:bodyPr/>
                    <a:lstStyle/>
                    <a:p>
                      <a:pPr algn="ctr"/>
                      <a:r>
                        <a:rPr lang="en-GB" sz="1000" dirty="0" smtClean="0"/>
                        <a:t>Fr (63%)</a:t>
                      </a:r>
                      <a:endParaRPr lang="en-GB" sz="1000" dirty="0"/>
                    </a:p>
                  </a:txBody>
                  <a:tcPr anchor="ctr"/>
                </a:tc>
                <a:tc>
                  <a:txBody>
                    <a:bodyPr/>
                    <a:lstStyle/>
                    <a:p>
                      <a:pPr algn="ctr"/>
                      <a:r>
                        <a:rPr lang="en-GB" sz="1000" dirty="0" smtClean="0"/>
                        <a:t>Neth (20%)</a:t>
                      </a:r>
                      <a:endParaRPr lang="en-GB" sz="1000" dirty="0"/>
                    </a:p>
                  </a:txBody>
                  <a:tcPr anchor="ctr"/>
                </a:tc>
              </a:tr>
              <a:tr h="0">
                <a:tc>
                  <a:txBody>
                    <a:bodyPr/>
                    <a:lstStyle/>
                    <a:p>
                      <a:r>
                        <a:rPr lang="en-GB" sz="1000" dirty="0" smtClean="0"/>
                        <a:t>Be physically healthier</a:t>
                      </a:r>
                      <a:endParaRPr lang="en-GB" sz="1000" dirty="0"/>
                    </a:p>
                  </a:txBody>
                  <a:tcPr/>
                </a:tc>
                <a:tc>
                  <a:txBody>
                    <a:bodyPr/>
                    <a:lstStyle/>
                    <a:p>
                      <a:pPr algn="ctr"/>
                      <a:r>
                        <a:rPr lang="en-GB" sz="1000" b="0" dirty="0" smtClean="0"/>
                        <a:t>30%</a:t>
                      </a:r>
                      <a:endParaRPr lang="en-GB" sz="1000" b="0" dirty="0"/>
                    </a:p>
                  </a:txBody>
                  <a:tcPr anchor="ctr"/>
                </a:tc>
                <a:tc>
                  <a:txBody>
                    <a:bodyPr/>
                    <a:lstStyle/>
                    <a:p>
                      <a:pPr algn="ctr"/>
                      <a:r>
                        <a:rPr lang="en-GB" sz="1000" dirty="0" smtClean="0"/>
                        <a:t>36%</a:t>
                      </a:r>
                      <a:endParaRPr lang="en-GB" sz="1000" dirty="0"/>
                    </a:p>
                  </a:txBody>
                  <a:tcPr anchor="ctr"/>
                </a:tc>
                <a:tc>
                  <a:txBody>
                    <a:bodyPr/>
                    <a:lstStyle/>
                    <a:p>
                      <a:pPr algn="ctr"/>
                      <a:r>
                        <a:rPr lang="en-GB" sz="1000" dirty="0" smtClean="0"/>
                        <a:t>Aus (56%) </a:t>
                      </a:r>
                      <a:endParaRPr lang="en-GB" sz="1000" dirty="0"/>
                    </a:p>
                  </a:txBody>
                  <a:tcPr anchor="ctr"/>
                </a:tc>
                <a:tc>
                  <a:txBody>
                    <a:bodyPr/>
                    <a:lstStyle/>
                    <a:p>
                      <a:pPr algn="ctr"/>
                      <a:r>
                        <a:rPr lang="en-GB" sz="1000" dirty="0" smtClean="0"/>
                        <a:t>Neth (25%) </a:t>
                      </a:r>
                      <a:endParaRPr lang="en-GB" sz="1000" dirty="0"/>
                    </a:p>
                  </a:txBody>
                  <a:tcPr anchor="ctr"/>
                </a:tc>
              </a:tr>
              <a:tr h="0">
                <a:tc>
                  <a:txBody>
                    <a:bodyPr/>
                    <a:lstStyle/>
                    <a:p>
                      <a:r>
                        <a:rPr lang="en-GB" sz="1000" dirty="0" smtClean="0"/>
                        <a:t>Experience new things</a:t>
                      </a:r>
                      <a:endParaRPr lang="en-GB" sz="1000" dirty="0"/>
                    </a:p>
                  </a:txBody>
                  <a:tcPr/>
                </a:tc>
                <a:tc>
                  <a:txBody>
                    <a:bodyPr/>
                    <a:lstStyle/>
                    <a:p>
                      <a:pPr algn="ctr"/>
                      <a:r>
                        <a:rPr lang="en-GB" sz="1000" b="0" dirty="0" smtClean="0"/>
                        <a:t>29%</a:t>
                      </a:r>
                      <a:endParaRPr lang="en-GB" sz="1000" b="0" dirty="0"/>
                    </a:p>
                  </a:txBody>
                  <a:tcPr anchor="ctr"/>
                </a:tc>
                <a:tc>
                  <a:txBody>
                    <a:bodyPr/>
                    <a:lstStyle/>
                    <a:p>
                      <a:pPr algn="ctr"/>
                      <a:r>
                        <a:rPr lang="en-GB" sz="1000" dirty="0" smtClean="0"/>
                        <a:t>34%</a:t>
                      </a:r>
                      <a:endParaRPr lang="en-GB" sz="1000" dirty="0"/>
                    </a:p>
                  </a:txBody>
                  <a:tcPr anchor="ctr"/>
                </a:tc>
                <a:tc>
                  <a:txBody>
                    <a:bodyPr/>
                    <a:lstStyle/>
                    <a:p>
                      <a:pPr algn="ctr"/>
                      <a:r>
                        <a:rPr lang="en-GB" sz="1000" dirty="0" smtClean="0"/>
                        <a:t>Aus (47%) </a:t>
                      </a:r>
                      <a:endParaRPr lang="en-GB" sz="1000" dirty="0"/>
                    </a:p>
                  </a:txBody>
                  <a:tcPr anchor="ctr"/>
                </a:tc>
                <a:tc>
                  <a:txBody>
                    <a:bodyPr/>
                    <a:lstStyle/>
                    <a:p>
                      <a:pPr algn="ctr"/>
                      <a:r>
                        <a:rPr lang="en-GB" sz="1000" dirty="0" smtClean="0"/>
                        <a:t>Neth (20%) </a:t>
                      </a:r>
                      <a:endParaRPr lang="en-GB" sz="1000" dirty="0"/>
                    </a:p>
                  </a:txBody>
                  <a:tcPr anchor="ctr"/>
                </a:tc>
              </a:tr>
            </a:tbl>
          </a:graphicData>
        </a:graphic>
      </p:graphicFrame>
      <p:sp>
        <p:nvSpPr>
          <p:cNvPr id="22" name="TextBox 21"/>
          <p:cNvSpPr txBox="1"/>
          <p:nvPr/>
        </p:nvSpPr>
        <p:spPr>
          <a:xfrm>
            <a:off x="2140317" y="1855066"/>
            <a:ext cx="847725" cy="307777"/>
          </a:xfrm>
          <a:prstGeom prst="rect">
            <a:avLst/>
          </a:prstGeom>
          <a:noFill/>
        </p:spPr>
        <p:txBody>
          <a:bodyPr wrap="square" rtlCol="0">
            <a:spAutoFit/>
          </a:bodyPr>
          <a:lstStyle/>
          <a:p>
            <a:pPr algn="ctr"/>
            <a:r>
              <a:rPr lang="en-GB" sz="1400" b="1" dirty="0" smtClean="0">
                <a:solidFill>
                  <a:srgbClr val="C00000"/>
                </a:solidFill>
              </a:rPr>
              <a:t>Families</a:t>
            </a:r>
            <a:endParaRPr lang="en-GB" sz="1400" b="1" dirty="0">
              <a:solidFill>
                <a:srgbClr val="C00000"/>
              </a:solidFill>
            </a:endParaRPr>
          </a:p>
        </p:txBody>
      </p:sp>
      <p:sp>
        <p:nvSpPr>
          <p:cNvPr id="23" name="TextBox 22"/>
          <p:cNvSpPr txBox="1"/>
          <p:nvPr/>
        </p:nvSpPr>
        <p:spPr>
          <a:xfrm>
            <a:off x="6045200" y="1848187"/>
            <a:ext cx="1529710" cy="307777"/>
          </a:xfrm>
          <a:prstGeom prst="rect">
            <a:avLst/>
          </a:prstGeom>
          <a:noFill/>
        </p:spPr>
        <p:txBody>
          <a:bodyPr wrap="square" rtlCol="0">
            <a:spAutoFit/>
          </a:bodyPr>
          <a:lstStyle/>
          <a:p>
            <a:pPr algn="ctr"/>
            <a:r>
              <a:rPr lang="en-GB" sz="1400" b="1" dirty="0" smtClean="0">
                <a:solidFill>
                  <a:srgbClr val="518A45"/>
                </a:solidFill>
              </a:rPr>
              <a:t>Aged under 35</a:t>
            </a:r>
            <a:endParaRPr lang="en-GB" sz="1400" b="1" dirty="0">
              <a:solidFill>
                <a:srgbClr val="518A45"/>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913379"/>
              </p:ext>
            </p:extLst>
          </p:nvPr>
        </p:nvGraphicFramePr>
        <p:xfrm>
          <a:off x="4772500" y="2166264"/>
          <a:ext cx="4257200" cy="2377440"/>
        </p:xfrm>
        <a:graphic>
          <a:graphicData uri="http://schemas.openxmlformats.org/drawingml/2006/table">
            <a:tbl>
              <a:tblPr firstRow="1" bandRow="1">
                <a:tableStyleId>{F5AB1C69-6EDB-4FF4-983F-18BD219EF322}</a:tableStyleId>
              </a:tblPr>
              <a:tblGrid>
                <a:gridCol w="1410708"/>
                <a:gridCol w="508421"/>
                <a:gridCol w="703968"/>
                <a:gridCol w="795903"/>
                <a:gridCol w="838200"/>
              </a:tblGrid>
              <a:tr h="586218">
                <a:tc>
                  <a:txBody>
                    <a:bodyPr/>
                    <a:lstStyle/>
                    <a:p>
                      <a:pPr algn="ctr"/>
                      <a:r>
                        <a:rPr lang="en-GB" sz="1000" dirty="0" smtClean="0"/>
                        <a:t>Most Important</a:t>
                      </a:r>
                      <a:r>
                        <a:rPr lang="en-GB" sz="1000" baseline="0" dirty="0" smtClean="0"/>
                        <a:t> </a:t>
                      </a:r>
                      <a:r>
                        <a:rPr lang="en-GB" sz="1000" dirty="0" smtClean="0"/>
                        <a:t>Attributes</a:t>
                      </a:r>
                      <a:r>
                        <a:rPr lang="en-GB" sz="1000" baseline="0" dirty="0" smtClean="0"/>
                        <a:t> </a:t>
                      </a:r>
                    </a:p>
                    <a:p>
                      <a:pPr algn="ctr"/>
                      <a:r>
                        <a:rPr lang="en-GB" sz="1000" baseline="0" dirty="0" smtClean="0"/>
                        <a:t>(For under 35s)</a:t>
                      </a:r>
                      <a:endParaRPr lang="en-GB" sz="1000" dirty="0"/>
                    </a:p>
                  </a:txBody>
                  <a:tcPr anchor="ctr"/>
                </a:tc>
                <a:tc>
                  <a:txBody>
                    <a:bodyPr/>
                    <a:lstStyle/>
                    <a:p>
                      <a:pPr algn="ctr"/>
                      <a:r>
                        <a:rPr lang="en-GB" sz="1000" dirty="0" smtClean="0"/>
                        <a:t>GB score</a:t>
                      </a:r>
                      <a:endParaRPr lang="en-GB" sz="1000" dirty="0"/>
                    </a:p>
                  </a:txBody>
                  <a:tcPr anchor="ctr"/>
                </a:tc>
                <a:tc>
                  <a:txBody>
                    <a:bodyPr/>
                    <a:lstStyle/>
                    <a:p>
                      <a:pPr algn="ctr"/>
                      <a:r>
                        <a:rPr lang="en-GB" sz="1000" dirty="0" smtClean="0"/>
                        <a:t>Average of 6 countries</a:t>
                      </a:r>
                      <a:endParaRPr lang="en-GB" sz="1000" dirty="0"/>
                    </a:p>
                  </a:txBody>
                  <a:tcPr anchor="ctr"/>
                </a:tc>
                <a:tc>
                  <a:txBody>
                    <a:bodyPr/>
                    <a:lstStyle/>
                    <a:p>
                      <a:pPr algn="ctr"/>
                      <a:r>
                        <a:rPr lang="en-GB" sz="1000" dirty="0" smtClean="0"/>
                        <a:t>Best country for attribute</a:t>
                      </a:r>
                      <a:endParaRPr lang="en-GB" sz="1000" dirty="0"/>
                    </a:p>
                  </a:txBody>
                  <a:tcPr anchor="ctr"/>
                </a:tc>
                <a:tc>
                  <a:txBody>
                    <a:bodyPr/>
                    <a:lstStyle/>
                    <a:p>
                      <a:pPr algn="ctr"/>
                      <a:r>
                        <a:rPr lang="en-GB" sz="1000" dirty="0" smtClean="0"/>
                        <a:t>Worst country for attribute</a:t>
                      </a:r>
                      <a:endParaRPr lang="en-GB" sz="1000" dirty="0"/>
                    </a:p>
                  </a:txBody>
                  <a:tcPr anchor="ctr"/>
                </a:tc>
              </a:tr>
              <a:tr h="423380">
                <a:tc>
                  <a:txBody>
                    <a:bodyPr/>
                    <a:lstStyle/>
                    <a:p>
                      <a:r>
                        <a:rPr lang="en-GB" sz="1000" dirty="0" smtClean="0"/>
                        <a:t>Have fun and laughter</a:t>
                      </a:r>
                      <a:endParaRPr lang="en-GB" sz="1000" dirty="0"/>
                    </a:p>
                  </a:txBody>
                  <a:tcPr/>
                </a:tc>
                <a:tc>
                  <a:txBody>
                    <a:bodyPr/>
                    <a:lstStyle/>
                    <a:p>
                      <a:pPr algn="ctr"/>
                      <a:r>
                        <a:rPr lang="en-GB" sz="1000" dirty="0" smtClean="0"/>
                        <a:t>21%</a:t>
                      </a:r>
                      <a:endParaRPr lang="en-GB" sz="1000" dirty="0"/>
                    </a:p>
                  </a:txBody>
                  <a:tcPr anchor="ctr"/>
                </a:tc>
                <a:tc>
                  <a:txBody>
                    <a:bodyPr/>
                    <a:lstStyle/>
                    <a:p>
                      <a:pPr algn="ctr"/>
                      <a:r>
                        <a:rPr lang="en-GB" sz="1000" dirty="0" smtClean="0"/>
                        <a:t>22%</a:t>
                      </a:r>
                      <a:endParaRPr lang="en-GB" sz="1000" dirty="0"/>
                    </a:p>
                  </a:txBody>
                  <a:tcPr anchor="ctr"/>
                </a:tc>
                <a:tc>
                  <a:txBody>
                    <a:bodyPr/>
                    <a:lstStyle/>
                    <a:p>
                      <a:pPr algn="ctr"/>
                      <a:r>
                        <a:rPr lang="en-GB" sz="1000" dirty="0" smtClean="0"/>
                        <a:t>USA (33%) </a:t>
                      </a:r>
                      <a:endParaRPr lang="en-GB" sz="1000" dirty="0"/>
                    </a:p>
                  </a:txBody>
                  <a:tcPr anchor="ctr"/>
                </a:tc>
                <a:tc>
                  <a:txBody>
                    <a:bodyPr/>
                    <a:lstStyle/>
                    <a:p>
                      <a:pPr algn="ctr"/>
                      <a:r>
                        <a:rPr lang="en-GB" sz="1000" dirty="0" smtClean="0"/>
                        <a:t>Neth (11%) </a:t>
                      </a:r>
                      <a:endParaRPr lang="en-GB" sz="1000" dirty="0"/>
                    </a:p>
                  </a:txBody>
                  <a:tcPr anchor="ctr"/>
                </a:tc>
              </a:tr>
              <a:tr h="260541">
                <a:tc>
                  <a:txBody>
                    <a:bodyPr/>
                    <a:lstStyle/>
                    <a:p>
                      <a:r>
                        <a:rPr lang="en-GB" sz="1000" dirty="0" smtClean="0"/>
                        <a:t>Enjoy the landscape</a:t>
                      </a:r>
                      <a:endParaRPr lang="en-GB" sz="1000" dirty="0"/>
                    </a:p>
                  </a:txBody>
                  <a:tcPr/>
                </a:tc>
                <a:tc>
                  <a:txBody>
                    <a:bodyPr/>
                    <a:lstStyle/>
                    <a:p>
                      <a:pPr algn="ctr"/>
                      <a:r>
                        <a:rPr lang="en-GB" sz="1000" dirty="0" smtClean="0"/>
                        <a:t>30%</a:t>
                      </a:r>
                      <a:endParaRPr lang="en-GB" sz="1000" dirty="0"/>
                    </a:p>
                  </a:txBody>
                  <a:tcPr anchor="ctr"/>
                </a:tc>
                <a:tc>
                  <a:txBody>
                    <a:bodyPr/>
                    <a:lstStyle/>
                    <a:p>
                      <a:pPr algn="ctr"/>
                      <a:r>
                        <a:rPr lang="en-GB" sz="1000" dirty="0" smtClean="0"/>
                        <a:t>40%</a:t>
                      </a:r>
                      <a:endParaRPr lang="en-GB" sz="1000" dirty="0"/>
                    </a:p>
                  </a:txBody>
                  <a:tcPr anchor="ctr"/>
                </a:tc>
                <a:tc>
                  <a:txBody>
                    <a:bodyPr/>
                    <a:lstStyle/>
                    <a:p>
                      <a:pPr algn="ctr"/>
                      <a:r>
                        <a:rPr lang="en-GB" sz="1000" dirty="0" smtClean="0"/>
                        <a:t>Aus (64%)</a:t>
                      </a:r>
                      <a:r>
                        <a:rPr lang="en-GB" sz="1000" baseline="0" dirty="0" smtClean="0"/>
                        <a:t> </a:t>
                      </a:r>
                      <a:endParaRPr lang="en-GB" sz="1000" dirty="0"/>
                    </a:p>
                  </a:txBody>
                  <a:tcPr anchor="ctr"/>
                </a:tc>
                <a:tc>
                  <a:txBody>
                    <a:bodyPr/>
                    <a:lstStyle/>
                    <a:p>
                      <a:pPr algn="ctr"/>
                      <a:r>
                        <a:rPr lang="en-GB" sz="1000" dirty="0" smtClean="0"/>
                        <a:t>Ger (20%) </a:t>
                      </a:r>
                      <a:endParaRPr lang="en-GB" sz="1000" dirty="0"/>
                    </a:p>
                  </a:txBody>
                  <a:tcPr anchor="ctr"/>
                </a:tc>
              </a:tr>
              <a:tr h="260541">
                <a:tc>
                  <a:txBody>
                    <a:bodyPr/>
                    <a:lstStyle/>
                    <a:p>
                      <a:r>
                        <a:rPr lang="en-GB" sz="1000" dirty="0" smtClean="0"/>
                        <a:t>Experience new things</a:t>
                      </a:r>
                      <a:endParaRPr lang="en-GB" sz="1000" dirty="0"/>
                    </a:p>
                  </a:txBody>
                  <a:tcPr/>
                </a:tc>
                <a:tc>
                  <a:txBody>
                    <a:bodyPr/>
                    <a:lstStyle/>
                    <a:p>
                      <a:pPr algn="ctr"/>
                      <a:r>
                        <a:rPr lang="en-GB" sz="1000" dirty="0" smtClean="0"/>
                        <a:t>29%</a:t>
                      </a:r>
                      <a:endParaRPr lang="en-GB" sz="1000" dirty="0"/>
                    </a:p>
                  </a:txBody>
                  <a:tcPr anchor="ctr"/>
                </a:tc>
                <a:tc>
                  <a:txBody>
                    <a:bodyPr/>
                    <a:lstStyle/>
                    <a:p>
                      <a:pPr algn="ctr"/>
                      <a:r>
                        <a:rPr lang="en-GB" sz="1000" dirty="0" smtClean="0"/>
                        <a:t>35%</a:t>
                      </a:r>
                      <a:endParaRPr lang="en-GB" sz="1000" dirty="0"/>
                    </a:p>
                  </a:txBody>
                  <a:tcPr anchor="ctr"/>
                </a:tc>
                <a:tc>
                  <a:txBody>
                    <a:bodyPr/>
                    <a:lstStyle/>
                    <a:p>
                      <a:pPr algn="ctr"/>
                      <a:r>
                        <a:rPr lang="en-GB" sz="1000" dirty="0" smtClean="0"/>
                        <a:t>Aus (50%) </a:t>
                      </a:r>
                      <a:endParaRPr lang="en-GB" sz="1000" dirty="0"/>
                    </a:p>
                  </a:txBody>
                  <a:tcPr anchor="ctr"/>
                </a:tc>
                <a:tc>
                  <a:txBody>
                    <a:bodyPr/>
                    <a:lstStyle/>
                    <a:p>
                      <a:pPr algn="ctr"/>
                      <a:r>
                        <a:rPr lang="en-GB" sz="1000" dirty="0" smtClean="0"/>
                        <a:t>Neth (23%)</a:t>
                      </a:r>
                      <a:r>
                        <a:rPr lang="en-GB" sz="1000" baseline="0" dirty="0" smtClean="0"/>
                        <a:t> </a:t>
                      </a:r>
                      <a:endParaRPr lang="en-GB" sz="1000" dirty="0"/>
                    </a:p>
                  </a:txBody>
                  <a:tcPr anchor="ctr"/>
                </a:tc>
              </a:tr>
              <a:tr h="423380">
                <a:tc>
                  <a:txBody>
                    <a:bodyPr/>
                    <a:lstStyle/>
                    <a:p>
                      <a:r>
                        <a:rPr lang="en-GB" sz="1000" dirty="0" smtClean="0"/>
                        <a:t>Experience a</a:t>
                      </a:r>
                      <a:r>
                        <a:rPr lang="en-GB" sz="1000" baseline="0" dirty="0" smtClean="0"/>
                        <a:t> wow factor</a:t>
                      </a:r>
                      <a:endParaRPr lang="en-GB" sz="1000" dirty="0"/>
                    </a:p>
                  </a:txBody>
                  <a:tcPr/>
                </a:tc>
                <a:tc>
                  <a:txBody>
                    <a:bodyPr/>
                    <a:lstStyle/>
                    <a:p>
                      <a:pPr algn="ctr"/>
                      <a:r>
                        <a:rPr lang="en-GB" sz="1000" dirty="0" smtClean="0"/>
                        <a:t>33%</a:t>
                      </a:r>
                      <a:endParaRPr lang="en-GB" sz="1000" dirty="0"/>
                    </a:p>
                  </a:txBody>
                  <a:tcPr anchor="ctr"/>
                </a:tc>
                <a:tc>
                  <a:txBody>
                    <a:bodyPr/>
                    <a:lstStyle/>
                    <a:p>
                      <a:pPr algn="ctr"/>
                      <a:r>
                        <a:rPr lang="en-GB" sz="1000" dirty="0" smtClean="0"/>
                        <a:t>36%</a:t>
                      </a:r>
                      <a:endParaRPr lang="en-GB" sz="1000" dirty="0"/>
                    </a:p>
                  </a:txBody>
                  <a:tcPr anchor="ctr"/>
                </a:tc>
                <a:tc>
                  <a:txBody>
                    <a:bodyPr/>
                    <a:lstStyle/>
                    <a:p>
                      <a:pPr algn="ctr"/>
                      <a:r>
                        <a:rPr lang="en-GB" sz="1000" dirty="0" smtClean="0"/>
                        <a:t>Aus (49%) </a:t>
                      </a:r>
                      <a:endParaRPr lang="en-GB" sz="1000" dirty="0"/>
                    </a:p>
                  </a:txBody>
                  <a:tcPr anchor="ctr"/>
                </a:tc>
                <a:tc>
                  <a:txBody>
                    <a:bodyPr/>
                    <a:lstStyle/>
                    <a:p>
                      <a:pPr algn="ctr"/>
                      <a:r>
                        <a:rPr lang="en-GB" sz="1000" dirty="0" smtClean="0"/>
                        <a:t>Neth (16%) </a:t>
                      </a:r>
                      <a:endParaRPr lang="en-GB" sz="1000" dirty="0"/>
                    </a:p>
                  </a:txBody>
                  <a:tcPr anchor="ctr"/>
                </a:tc>
              </a:tr>
              <a:tr h="423380">
                <a:tc>
                  <a:txBody>
                    <a:bodyPr/>
                    <a:lstStyle/>
                    <a:p>
                      <a:r>
                        <a:rPr lang="en-GB" sz="1000" dirty="0" smtClean="0"/>
                        <a:t>See famous sites/places</a:t>
                      </a:r>
                      <a:endParaRPr lang="en-GB" sz="1000" dirty="0"/>
                    </a:p>
                  </a:txBody>
                  <a:tcPr/>
                </a:tc>
                <a:tc>
                  <a:txBody>
                    <a:bodyPr/>
                    <a:lstStyle/>
                    <a:p>
                      <a:pPr algn="ctr"/>
                      <a:r>
                        <a:rPr lang="en-GB" sz="1000" dirty="0" smtClean="0"/>
                        <a:t>49%</a:t>
                      </a:r>
                      <a:endParaRPr lang="en-GB" sz="1000" dirty="0"/>
                    </a:p>
                  </a:txBody>
                  <a:tcPr anchor="ctr"/>
                </a:tc>
                <a:tc>
                  <a:txBody>
                    <a:bodyPr/>
                    <a:lstStyle/>
                    <a:p>
                      <a:pPr algn="ctr"/>
                      <a:r>
                        <a:rPr lang="en-GB" sz="1000" dirty="0" smtClean="0"/>
                        <a:t>43%</a:t>
                      </a:r>
                      <a:endParaRPr lang="en-GB" sz="1000" dirty="0"/>
                    </a:p>
                  </a:txBody>
                  <a:tcPr anchor="ctr"/>
                </a:tc>
                <a:tc>
                  <a:txBody>
                    <a:bodyPr/>
                    <a:lstStyle/>
                    <a:p>
                      <a:pPr algn="ctr"/>
                      <a:r>
                        <a:rPr lang="en-GB" sz="1000" dirty="0" smtClean="0"/>
                        <a:t>Fr (61%)</a:t>
                      </a:r>
                      <a:endParaRPr lang="en-GB" sz="1000" dirty="0"/>
                    </a:p>
                  </a:txBody>
                  <a:tcPr anchor="ctr"/>
                </a:tc>
                <a:tc>
                  <a:txBody>
                    <a:bodyPr/>
                    <a:lstStyle/>
                    <a:p>
                      <a:pPr algn="ctr"/>
                      <a:r>
                        <a:rPr lang="en-GB" sz="1000" dirty="0" smtClean="0"/>
                        <a:t>Neth (18%) </a:t>
                      </a:r>
                      <a:endParaRPr lang="en-GB" sz="1000" dirty="0"/>
                    </a:p>
                  </a:txBody>
                  <a:tcPr anchor="ctr"/>
                </a:tc>
              </a:tr>
            </a:tbl>
          </a:graphicData>
        </a:graphic>
      </p:graphicFrame>
      <p:sp>
        <p:nvSpPr>
          <p:cNvPr id="13" name="Text Placeholder 5"/>
          <p:cNvSpPr txBox="1">
            <a:spLocks/>
          </p:cNvSpPr>
          <p:nvPr/>
        </p:nvSpPr>
        <p:spPr>
          <a:xfrm>
            <a:off x="342438" y="47600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smtClean="0">
              <a:solidFill>
                <a:srgbClr val="120742"/>
              </a:solidFill>
            </a:endParaRPr>
          </a:p>
        </p:txBody>
      </p:sp>
      <p:sp>
        <p:nvSpPr>
          <p:cNvPr id="14" name="Text Placeholder 5"/>
          <p:cNvSpPr txBox="1">
            <a:spLocks/>
          </p:cNvSpPr>
          <p:nvPr/>
        </p:nvSpPr>
        <p:spPr>
          <a:xfrm>
            <a:off x="494838" y="49124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Amongst families and Under 35s, Britain is rated below average on the majority of metrics they regard as being most important to them.  However, it does not score the lowest on any, and is rated higher than average across both groups for offering ‘famous sites and places’.  Families and under 35s tend to regard Australia as the best place for the majority of attributes –  France and the USA also featuring.  The Netherlands tends to receive the fewest selections as ‘best place’.</a:t>
            </a:r>
          </a:p>
        </p:txBody>
      </p:sp>
      <p:sp>
        <p:nvSpPr>
          <p:cNvPr id="15" name="TextBox 14"/>
          <p:cNvSpPr txBox="1"/>
          <p:nvPr/>
        </p:nvSpPr>
        <p:spPr>
          <a:xfrm>
            <a:off x="349250" y="6294969"/>
            <a:ext cx="8197850" cy="553998"/>
          </a:xfrm>
          <a:prstGeom prst="rect">
            <a:avLst/>
          </a:prstGeom>
          <a:noFill/>
        </p:spPr>
        <p:txBody>
          <a:bodyPr wrap="square" rtlCol="0">
            <a:spAutoFit/>
          </a:bodyPr>
          <a:lstStyle/>
          <a:p>
            <a:r>
              <a:rPr lang="en-GB" sz="1000" b="1" i="1" dirty="0" smtClean="0">
                <a:solidFill>
                  <a:srgbClr val="120742"/>
                </a:solidFill>
              </a:rPr>
              <a:t>*Question asked respondents to indicate which country they felt was the ‘best place’ for a range of attributes from a selection of six </a:t>
            </a:r>
            <a:r>
              <a:rPr lang="en-GB" sz="1000" b="1" i="1" dirty="0">
                <a:solidFill>
                  <a:srgbClr val="120742"/>
                </a:solidFill>
              </a:rPr>
              <a:t>countries (Great Britain, France, Italy, Australia, USA, Germany and </a:t>
            </a:r>
            <a:r>
              <a:rPr lang="en-GB" sz="1000" b="1" i="1" dirty="0" smtClean="0">
                <a:solidFill>
                  <a:srgbClr val="120742"/>
                </a:solidFill>
              </a:rPr>
              <a:t>Netherlands). The attributes shown below are the top five most important for each life-stage (as ranked on slides 12-13).  </a:t>
            </a:r>
            <a:endParaRPr lang="en-GB" sz="1000" b="1" i="1" dirty="0">
              <a:solidFill>
                <a:srgbClr val="120742"/>
              </a:solidFill>
            </a:endParaRPr>
          </a:p>
        </p:txBody>
      </p:sp>
      <p:sp>
        <p:nvSpPr>
          <p:cNvPr id="16" name="Title 1"/>
          <p:cNvSpPr>
            <a:spLocks noGrp="1"/>
          </p:cNvSpPr>
          <p:nvPr>
            <p:ph type="title"/>
          </p:nvPr>
        </p:nvSpPr>
        <p:spPr>
          <a:xfrm>
            <a:off x="349250" y="872066"/>
            <a:ext cx="8540749" cy="810155"/>
          </a:xfrm>
        </p:spPr>
        <p:txBody>
          <a:bodyPr/>
          <a:lstStyle/>
          <a:p>
            <a:r>
              <a:rPr lang="en-GB" sz="2200" dirty="0" smtClean="0"/>
              <a:t>Rating of GB on the most important attributes vs other countries </a:t>
            </a:r>
            <a:br>
              <a:rPr lang="en-GB" sz="2200" dirty="0" smtClean="0"/>
            </a:br>
            <a:r>
              <a:rPr lang="en-GB" sz="2200" dirty="0" smtClean="0"/>
              <a:t>(% rating GB and other countries as ‘best place’ for each attribute*)</a:t>
            </a:r>
            <a:endParaRPr lang="en-GB" sz="2200" i="1" dirty="0"/>
          </a:p>
        </p:txBody>
      </p:sp>
    </p:spTree>
    <p:extLst>
      <p:ext uri="{BB962C8B-B14F-4D97-AF65-F5344CB8AC3E}">
        <p14:creationId xmlns:p14="http://schemas.microsoft.com/office/powerpoint/2010/main" val="260673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251" y="1817422"/>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482063882"/>
              </p:ext>
            </p:extLst>
          </p:nvPr>
        </p:nvGraphicFramePr>
        <p:xfrm>
          <a:off x="4839730" y="2197101"/>
          <a:ext cx="4192116" cy="2225038"/>
        </p:xfrm>
        <a:graphic>
          <a:graphicData uri="http://schemas.openxmlformats.org/drawingml/2006/table">
            <a:tbl>
              <a:tblPr firstRow="1" bandRow="1">
                <a:tableStyleId>{7DF18680-E054-41AD-8BC1-D1AEF772440D}</a:tableStyleId>
              </a:tblPr>
              <a:tblGrid>
                <a:gridCol w="1293995"/>
                <a:gridCol w="622675"/>
                <a:gridCol w="697166"/>
                <a:gridCol w="805067"/>
                <a:gridCol w="773213"/>
              </a:tblGrid>
              <a:tr h="588981">
                <a:tc>
                  <a:txBody>
                    <a:bodyPr/>
                    <a:lstStyle/>
                    <a:p>
                      <a:pPr algn="ctr"/>
                      <a:r>
                        <a:rPr lang="en-GB" sz="1000" dirty="0" smtClean="0"/>
                        <a:t>Most Important</a:t>
                      </a:r>
                      <a:r>
                        <a:rPr lang="en-GB" sz="1000" baseline="0" dirty="0" smtClean="0"/>
                        <a:t> </a:t>
                      </a:r>
                      <a:r>
                        <a:rPr lang="en-GB" sz="1000" dirty="0" smtClean="0"/>
                        <a:t>Attributes</a:t>
                      </a:r>
                      <a:r>
                        <a:rPr lang="en-GB" sz="1000" baseline="0" dirty="0" smtClean="0"/>
                        <a:t> </a:t>
                      </a:r>
                    </a:p>
                    <a:p>
                      <a:pPr algn="ctr"/>
                      <a:r>
                        <a:rPr lang="en-GB" sz="1000" baseline="0" dirty="0" smtClean="0"/>
                        <a:t>(For 51-64 year olds)</a:t>
                      </a:r>
                      <a:endParaRPr lang="en-GB" sz="1000" dirty="0"/>
                    </a:p>
                  </a:txBody>
                  <a:tcPr anchor="ctr"/>
                </a:tc>
                <a:tc>
                  <a:txBody>
                    <a:bodyPr/>
                    <a:lstStyle/>
                    <a:p>
                      <a:pPr algn="ctr"/>
                      <a:r>
                        <a:rPr lang="en-GB" sz="1000" dirty="0" smtClean="0"/>
                        <a:t>GB score</a:t>
                      </a:r>
                      <a:endParaRPr lang="en-GB" sz="1000" dirty="0"/>
                    </a:p>
                  </a:txBody>
                  <a:tcPr anchor="ctr"/>
                </a:tc>
                <a:tc>
                  <a:txBody>
                    <a:bodyPr/>
                    <a:lstStyle/>
                    <a:p>
                      <a:pPr algn="ctr"/>
                      <a:r>
                        <a:rPr lang="en-GB" sz="1000" dirty="0" smtClean="0"/>
                        <a:t>Average of 6 countries</a:t>
                      </a:r>
                      <a:endParaRPr lang="en-GB" sz="1000" dirty="0"/>
                    </a:p>
                  </a:txBody>
                  <a:tcPr anchor="ctr"/>
                </a:tc>
                <a:tc>
                  <a:txBody>
                    <a:bodyPr/>
                    <a:lstStyle/>
                    <a:p>
                      <a:pPr algn="ctr"/>
                      <a:r>
                        <a:rPr lang="en-GB" sz="1000" dirty="0" smtClean="0"/>
                        <a:t>Best country for attribute</a:t>
                      </a:r>
                      <a:endParaRPr lang="en-GB" sz="1000" dirty="0"/>
                    </a:p>
                  </a:txBody>
                  <a:tcPr anchor="ctr"/>
                </a:tc>
                <a:tc>
                  <a:txBody>
                    <a:bodyPr/>
                    <a:lstStyle/>
                    <a:p>
                      <a:pPr algn="ctr"/>
                      <a:r>
                        <a:rPr lang="en-GB" sz="1000" dirty="0" smtClean="0"/>
                        <a:t>Worst country for attribute</a:t>
                      </a:r>
                      <a:endParaRPr lang="en-GB" sz="1000" dirty="0"/>
                    </a:p>
                  </a:txBody>
                  <a:tcPr anchor="ctr"/>
                </a:tc>
              </a:tr>
              <a:tr h="261769">
                <a:tc>
                  <a:txBody>
                    <a:bodyPr/>
                    <a:lstStyle/>
                    <a:p>
                      <a:r>
                        <a:rPr lang="en-GB" sz="1000" dirty="0" smtClean="0"/>
                        <a:t>Enjoy the landscape</a:t>
                      </a:r>
                      <a:endParaRPr lang="en-GB" sz="1000" dirty="0"/>
                    </a:p>
                  </a:txBody>
                  <a:tcPr/>
                </a:tc>
                <a:tc>
                  <a:txBody>
                    <a:bodyPr/>
                    <a:lstStyle/>
                    <a:p>
                      <a:pPr algn="ctr"/>
                      <a:r>
                        <a:rPr lang="en-GB" sz="1000" b="0" dirty="0" smtClean="0"/>
                        <a:t>21%</a:t>
                      </a:r>
                      <a:endParaRPr lang="en-GB" sz="1000" b="0" dirty="0"/>
                    </a:p>
                  </a:txBody>
                  <a:tcPr anchor="ctr"/>
                </a:tc>
                <a:tc>
                  <a:txBody>
                    <a:bodyPr/>
                    <a:lstStyle/>
                    <a:p>
                      <a:pPr algn="ctr"/>
                      <a:r>
                        <a:rPr lang="en-GB" sz="1000" dirty="0" smtClean="0"/>
                        <a:t>30%</a:t>
                      </a:r>
                      <a:endParaRPr lang="en-GB" sz="1000" dirty="0"/>
                    </a:p>
                  </a:txBody>
                  <a:tcPr anchor="ctr"/>
                </a:tc>
                <a:tc>
                  <a:txBody>
                    <a:bodyPr/>
                    <a:lstStyle/>
                    <a:p>
                      <a:pPr algn="ctr"/>
                      <a:r>
                        <a:rPr lang="en-GB" sz="1000" dirty="0" smtClean="0"/>
                        <a:t>Aus (45%) </a:t>
                      </a:r>
                      <a:endParaRPr lang="en-GB" sz="1000" dirty="0"/>
                    </a:p>
                  </a:txBody>
                  <a:tcPr anchor="ctr"/>
                </a:tc>
                <a:tc>
                  <a:txBody>
                    <a:bodyPr/>
                    <a:lstStyle/>
                    <a:p>
                      <a:pPr algn="ctr"/>
                      <a:r>
                        <a:rPr lang="en-GB" sz="1000" dirty="0" smtClean="0"/>
                        <a:t>Neth (18%) </a:t>
                      </a:r>
                      <a:endParaRPr lang="en-GB" sz="1000" dirty="0"/>
                    </a:p>
                  </a:txBody>
                  <a:tcPr anchor="ctr"/>
                </a:tc>
              </a:tr>
              <a:tr h="425375">
                <a:tc>
                  <a:txBody>
                    <a:bodyPr/>
                    <a:lstStyle/>
                    <a:p>
                      <a:r>
                        <a:rPr lang="en-GB" sz="1000" dirty="0" smtClean="0"/>
                        <a:t>See famous sites/places</a:t>
                      </a:r>
                      <a:endParaRPr lang="en-GB" sz="1000" dirty="0"/>
                    </a:p>
                  </a:txBody>
                  <a:tcPr/>
                </a:tc>
                <a:tc>
                  <a:txBody>
                    <a:bodyPr/>
                    <a:lstStyle/>
                    <a:p>
                      <a:pPr algn="ctr"/>
                      <a:r>
                        <a:rPr lang="en-GB" sz="1000" b="0" dirty="0" smtClean="0"/>
                        <a:t>36%</a:t>
                      </a:r>
                      <a:endParaRPr lang="en-GB" sz="1000" b="0" dirty="0"/>
                    </a:p>
                  </a:txBody>
                  <a:tcPr anchor="ctr"/>
                </a:tc>
                <a:tc>
                  <a:txBody>
                    <a:bodyPr/>
                    <a:lstStyle/>
                    <a:p>
                      <a:pPr algn="ctr"/>
                      <a:r>
                        <a:rPr lang="en-GB" sz="1000" dirty="0" smtClean="0"/>
                        <a:t>36%</a:t>
                      </a:r>
                      <a:endParaRPr lang="en-GB" sz="1000" dirty="0"/>
                    </a:p>
                  </a:txBody>
                  <a:tcPr anchor="ctr"/>
                </a:tc>
                <a:tc>
                  <a:txBody>
                    <a:bodyPr/>
                    <a:lstStyle/>
                    <a:p>
                      <a:pPr algn="ctr"/>
                      <a:r>
                        <a:rPr lang="en-GB" sz="1000" dirty="0" smtClean="0"/>
                        <a:t>It (60%)</a:t>
                      </a:r>
                      <a:endParaRPr lang="en-GB" sz="1000" dirty="0"/>
                    </a:p>
                  </a:txBody>
                  <a:tcPr anchor="ctr"/>
                </a:tc>
                <a:tc>
                  <a:txBody>
                    <a:bodyPr/>
                    <a:lstStyle/>
                    <a:p>
                      <a:pPr algn="ctr"/>
                      <a:r>
                        <a:rPr lang="en-GB" sz="1000" dirty="0" smtClean="0"/>
                        <a:t>Neth (14%) </a:t>
                      </a:r>
                      <a:endParaRPr lang="en-GB" sz="1000" dirty="0"/>
                    </a:p>
                  </a:txBody>
                  <a:tcPr anchor="ctr"/>
                </a:tc>
              </a:tr>
              <a:tr h="261769">
                <a:tc>
                  <a:txBody>
                    <a:bodyPr/>
                    <a:lstStyle/>
                    <a:p>
                      <a:r>
                        <a:rPr lang="en-GB" sz="1000" dirty="0" smtClean="0"/>
                        <a:t>Have</a:t>
                      </a:r>
                      <a:r>
                        <a:rPr lang="en-GB" sz="1000" baseline="0" dirty="0" smtClean="0"/>
                        <a:t> fun &amp; laughter</a:t>
                      </a:r>
                      <a:endParaRPr lang="en-GB" sz="1000" dirty="0"/>
                    </a:p>
                  </a:txBody>
                  <a:tcPr/>
                </a:tc>
                <a:tc>
                  <a:txBody>
                    <a:bodyPr/>
                    <a:lstStyle/>
                    <a:p>
                      <a:pPr algn="ctr"/>
                      <a:r>
                        <a:rPr lang="en-GB" sz="1000" b="0" dirty="0" smtClean="0"/>
                        <a:t>11%</a:t>
                      </a:r>
                      <a:endParaRPr lang="en-GB" sz="1000" b="0" dirty="0"/>
                    </a:p>
                  </a:txBody>
                  <a:tcPr anchor="ctr"/>
                </a:tc>
                <a:tc>
                  <a:txBody>
                    <a:bodyPr/>
                    <a:lstStyle/>
                    <a:p>
                      <a:pPr algn="ctr"/>
                      <a:r>
                        <a:rPr lang="en-GB" sz="1000" dirty="0" smtClean="0"/>
                        <a:t>16%</a:t>
                      </a:r>
                      <a:endParaRPr lang="en-GB" sz="1000" dirty="0"/>
                    </a:p>
                  </a:txBody>
                  <a:tcPr anchor="ctr"/>
                </a:tc>
                <a:tc>
                  <a:txBody>
                    <a:bodyPr/>
                    <a:lstStyle/>
                    <a:p>
                      <a:pPr algn="ctr"/>
                      <a:r>
                        <a:rPr lang="en-GB" sz="1000" dirty="0" smtClean="0"/>
                        <a:t>Aus (40%) </a:t>
                      </a:r>
                      <a:endParaRPr lang="en-GB" sz="1000" dirty="0"/>
                    </a:p>
                  </a:txBody>
                  <a:tcPr anchor="ctr"/>
                </a:tc>
                <a:tc>
                  <a:txBody>
                    <a:bodyPr/>
                    <a:lstStyle/>
                    <a:p>
                      <a:pPr algn="ctr"/>
                      <a:r>
                        <a:rPr lang="en-GB" sz="1000" dirty="0" smtClean="0"/>
                        <a:t>Ger (5%) </a:t>
                      </a:r>
                      <a:endParaRPr lang="en-GB" sz="1000" dirty="0"/>
                    </a:p>
                  </a:txBody>
                  <a:tcPr anchor="ctr"/>
                </a:tc>
              </a:tr>
              <a:tr h="425375">
                <a:tc>
                  <a:txBody>
                    <a:bodyPr/>
                    <a:lstStyle/>
                    <a:p>
                      <a:r>
                        <a:rPr lang="en-GB" sz="1000" dirty="0" smtClean="0"/>
                        <a:t>Soak up the</a:t>
                      </a:r>
                      <a:r>
                        <a:rPr lang="en-GB" sz="1000" baseline="0" dirty="0" smtClean="0"/>
                        <a:t> atmosphere</a:t>
                      </a:r>
                      <a:endParaRPr lang="en-GB" sz="1000" dirty="0"/>
                    </a:p>
                  </a:txBody>
                  <a:tcPr/>
                </a:tc>
                <a:tc>
                  <a:txBody>
                    <a:bodyPr/>
                    <a:lstStyle/>
                    <a:p>
                      <a:pPr algn="ctr"/>
                      <a:r>
                        <a:rPr lang="en-GB" sz="1000" b="0" dirty="0" smtClean="0"/>
                        <a:t>12%</a:t>
                      </a:r>
                      <a:endParaRPr lang="en-GB" sz="1000" b="0" dirty="0"/>
                    </a:p>
                  </a:txBody>
                  <a:tcPr anchor="ctr"/>
                </a:tc>
                <a:tc>
                  <a:txBody>
                    <a:bodyPr/>
                    <a:lstStyle/>
                    <a:p>
                      <a:pPr algn="ctr"/>
                      <a:r>
                        <a:rPr lang="en-GB" sz="1000" dirty="0" smtClean="0"/>
                        <a:t>21%</a:t>
                      </a:r>
                      <a:endParaRPr lang="en-GB" sz="1000" dirty="0"/>
                    </a:p>
                  </a:txBody>
                  <a:tcPr anchor="ctr"/>
                </a:tc>
                <a:tc>
                  <a:txBody>
                    <a:bodyPr/>
                    <a:lstStyle/>
                    <a:p>
                      <a:pPr algn="ctr"/>
                      <a:r>
                        <a:rPr lang="en-GB" sz="1000" dirty="0" smtClean="0"/>
                        <a:t>Fr (31%)</a:t>
                      </a:r>
                      <a:endParaRPr lang="en-GB" sz="1000" dirty="0"/>
                    </a:p>
                  </a:txBody>
                  <a:tcPr anchor="ctr"/>
                </a:tc>
                <a:tc>
                  <a:txBody>
                    <a:bodyPr/>
                    <a:lstStyle/>
                    <a:p>
                      <a:pPr algn="ctr"/>
                      <a:r>
                        <a:rPr lang="en-GB" sz="1000" dirty="0" smtClean="0"/>
                        <a:t>Neth (11%) </a:t>
                      </a:r>
                      <a:endParaRPr lang="en-GB" sz="1000" dirty="0"/>
                    </a:p>
                  </a:txBody>
                  <a:tcPr anchor="ctr"/>
                </a:tc>
              </a:tr>
              <a:tr h="261769">
                <a:tc>
                  <a:txBody>
                    <a:bodyPr/>
                    <a:lstStyle/>
                    <a:p>
                      <a:r>
                        <a:rPr lang="en-GB" sz="1000" dirty="0" smtClean="0"/>
                        <a:t>History/ historic</a:t>
                      </a:r>
                      <a:r>
                        <a:rPr lang="en-GB" sz="1000" baseline="0" dirty="0" smtClean="0"/>
                        <a:t> sites</a:t>
                      </a:r>
                      <a:endParaRPr lang="en-GB" sz="1000" dirty="0"/>
                    </a:p>
                  </a:txBody>
                  <a:tcPr/>
                </a:tc>
                <a:tc>
                  <a:txBody>
                    <a:bodyPr/>
                    <a:lstStyle/>
                    <a:p>
                      <a:pPr algn="ctr"/>
                      <a:r>
                        <a:rPr lang="en-GB" sz="1000" b="0" dirty="0" smtClean="0"/>
                        <a:t>37%</a:t>
                      </a:r>
                      <a:endParaRPr lang="en-GB" sz="1000" b="0" dirty="0"/>
                    </a:p>
                  </a:txBody>
                  <a:tcPr anchor="ctr"/>
                </a:tc>
                <a:tc>
                  <a:txBody>
                    <a:bodyPr/>
                    <a:lstStyle/>
                    <a:p>
                      <a:pPr algn="ctr"/>
                      <a:r>
                        <a:rPr lang="en-GB" sz="1000" dirty="0" smtClean="0"/>
                        <a:t>34%</a:t>
                      </a:r>
                      <a:endParaRPr lang="en-GB" sz="1000" dirty="0"/>
                    </a:p>
                  </a:txBody>
                  <a:tcPr anchor="ctr"/>
                </a:tc>
                <a:tc>
                  <a:txBody>
                    <a:bodyPr/>
                    <a:lstStyle/>
                    <a:p>
                      <a:pPr algn="ctr"/>
                      <a:r>
                        <a:rPr lang="en-GB" sz="1000" dirty="0" smtClean="0"/>
                        <a:t>It (71%) </a:t>
                      </a:r>
                      <a:endParaRPr lang="en-GB" sz="1000" dirty="0"/>
                    </a:p>
                  </a:txBody>
                  <a:tcPr anchor="ctr"/>
                </a:tc>
                <a:tc>
                  <a:txBody>
                    <a:bodyPr/>
                    <a:lstStyle/>
                    <a:p>
                      <a:pPr algn="ctr"/>
                      <a:r>
                        <a:rPr lang="en-GB" sz="1000" dirty="0" smtClean="0"/>
                        <a:t>Aus (10%)</a:t>
                      </a:r>
                      <a:endParaRPr lang="en-GB" sz="1000" dirty="0"/>
                    </a:p>
                  </a:txBody>
                  <a:tcPr anchor="ctr"/>
                </a:tc>
              </a:tr>
            </a:tbl>
          </a:graphicData>
        </a:graphic>
      </p:graphicFrame>
      <p:sp>
        <p:nvSpPr>
          <p:cNvPr id="24" name="TextBox 23"/>
          <p:cNvSpPr txBox="1"/>
          <p:nvPr/>
        </p:nvSpPr>
        <p:spPr>
          <a:xfrm>
            <a:off x="1869191" y="1849734"/>
            <a:ext cx="1623309" cy="307777"/>
          </a:xfrm>
          <a:prstGeom prst="rect">
            <a:avLst/>
          </a:prstGeom>
          <a:noFill/>
        </p:spPr>
        <p:txBody>
          <a:bodyPr wrap="square" rtlCol="0">
            <a:spAutoFit/>
          </a:bodyPr>
          <a:lstStyle/>
          <a:p>
            <a:pPr algn="ctr"/>
            <a:r>
              <a:rPr lang="en-GB" sz="1400" b="1" dirty="0" smtClean="0">
                <a:solidFill>
                  <a:srgbClr val="F9A526"/>
                </a:solidFill>
              </a:rPr>
              <a:t>Aged 35-50</a:t>
            </a:r>
            <a:endParaRPr lang="en-GB" sz="1400" b="1" dirty="0">
              <a:solidFill>
                <a:srgbClr val="F9A526"/>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838277911"/>
              </p:ext>
            </p:extLst>
          </p:nvPr>
        </p:nvGraphicFramePr>
        <p:xfrm>
          <a:off x="435048" y="2197100"/>
          <a:ext cx="4196086" cy="2225040"/>
        </p:xfrm>
        <a:graphic>
          <a:graphicData uri="http://schemas.openxmlformats.org/drawingml/2006/table">
            <a:tbl>
              <a:tblPr firstRow="1" bandRow="1">
                <a:tableStyleId>{00A15C55-8517-42AA-B614-E9B94910E393}</a:tableStyleId>
              </a:tblPr>
              <a:tblGrid>
                <a:gridCol w="1398695"/>
                <a:gridCol w="516790"/>
                <a:gridCol w="735567"/>
                <a:gridCol w="771088"/>
                <a:gridCol w="773946"/>
              </a:tblGrid>
              <a:tr h="342900">
                <a:tc>
                  <a:txBody>
                    <a:bodyPr/>
                    <a:lstStyle/>
                    <a:p>
                      <a:pPr algn="ctr"/>
                      <a:r>
                        <a:rPr lang="en-GB" sz="1000" dirty="0" smtClean="0"/>
                        <a:t>Most Important</a:t>
                      </a:r>
                      <a:r>
                        <a:rPr lang="en-GB" sz="1000" baseline="0" dirty="0" smtClean="0"/>
                        <a:t> </a:t>
                      </a:r>
                      <a:r>
                        <a:rPr lang="en-GB" sz="1000" dirty="0" smtClean="0"/>
                        <a:t>Attributes</a:t>
                      </a:r>
                      <a:r>
                        <a:rPr lang="en-GB" sz="1000" baseline="0" dirty="0" smtClean="0"/>
                        <a:t> </a:t>
                      </a:r>
                    </a:p>
                    <a:p>
                      <a:pPr algn="ctr"/>
                      <a:r>
                        <a:rPr lang="en-GB" sz="1000" baseline="0" dirty="0" smtClean="0"/>
                        <a:t>(For 35-50 year olds)</a:t>
                      </a:r>
                      <a:endParaRPr lang="en-GB" sz="1000" dirty="0"/>
                    </a:p>
                  </a:txBody>
                  <a:tcPr anchor="ctr"/>
                </a:tc>
                <a:tc>
                  <a:txBody>
                    <a:bodyPr/>
                    <a:lstStyle/>
                    <a:p>
                      <a:pPr algn="ctr"/>
                      <a:r>
                        <a:rPr lang="en-GB" sz="1000" dirty="0" smtClean="0"/>
                        <a:t>GB score</a:t>
                      </a:r>
                      <a:endParaRPr lang="en-GB" sz="1000" dirty="0"/>
                    </a:p>
                  </a:txBody>
                  <a:tcPr anchor="ctr"/>
                </a:tc>
                <a:tc>
                  <a:txBody>
                    <a:bodyPr/>
                    <a:lstStyle/>
                    <a:p>
                      <a:pPr algn="ctr"/>
                      <a:r>
                        <a:rPr lang="en-GB" sz="1000" dirty="0" smtClean="0"/>
                        <a:t>Average of 6 countries</a:t>
                      </a:r>
                      <a:endParaRPr lang="en-GB" sz="1000" dirty="0"/>
                    </a:p>
                  </a:txBody>
                  <a:tcPr anchor="ctr"/>
                </a:tc>
                <a:tc>
                  <a:txBody>
                    <a:bodyPr/>
                    <a:lstStyle/>
                    <a:p>
                      <a:pPr algn="ctr"/>
                      <a:r>
                        <a:rPr lang="en-GB" sz="1000" dirty="0" smtClean="0"/>
                        <a:t>Best country for attribute</a:t>
                      </a:r>
                      <a:endParaRPr lang="en-GB" sz="1000" dirty="0"/>
                    </a:p>
                  </a:txBody>
                  <a:tcPr anchor="ctr"/>
                </a:tc>
                <a:tc>
                  <a:txBody>
                    <a:bodyPr/>
                    <a:lstStyle/>
                    <a:p>
                      <a:pPr algn="ctr"/>
                      <a:r>
                        <a:rPr lang="en-GB" sz="1000" dirty="0" smtClean="0"/>
                        <a:t>Worst country for attribute</a:t>
                      </a:r>
                      <a:endParaRPr lang="en-GB" sz="1000" dirty="0"/>
                    </a:p>
                  </a:txBody>
                  <a:tcPr anchor="ctr"/>
                </a:tc>
              </a:tr>
              <a:tr h="0">
                <a:tc>
                  <a:txBody>
                    <a:bodyPr/>
                    <a:lstStyle/>
                    <a:p>
                      <a:r>
                        <a:rPr lang="en-GB" sz="1000" dirty="0" smtClean="0"/>
                        <a:t>Enjoy the landscape</a:t>
                      </a:r>
                      <a:endParaRPr lang="en-GB" sz="1000" dirty="0"/>
                    </a:p>
                  </a:txBody>
                  <a:tcPr/>
                </a:tc>
                <a:tc>
                  <a:txBody>
                    <a:bodyPr/>
                    <a:lstStyle/>
                    <a:p>
                      <a:pPr algn="ctr"/>
                      <a:r>
                        <a:rPr lang="en-GB" sz="1000" dirty="0" smtClean="0"/>
                        <a:t>25%</a:t>
                      </a:r>
                      <a:endParaRPr lang="en-GB" sz="1000" dirty="0"/>
                    </a:p>
                  </a:txBody>
                  <a:tcPr anchor="ctr"/>
                </a:tc>
                <a:tc>
                  <a:txBody>
                    <a:bodyPr/>
                    <a:lstStyle/>
                    <a:p>
                      <a:pPr algn="ctr"/>
                      <a:r>
                        <a:rPr lang="en-GB" sz="1000" dirty="0" smtClean="0"/>
                        <a:t>38%</a:t>
                      </a:r>
                      <a:endParaRPr lang="en-GB" sz="1000" dirty="0"/>
                    </a:p>
                  </a:txBody>
                  <a:tcPr anchor="ctr"/>
                </a:tc>
                <a:tc>
                  <a:txBody>
                    <a:bodyPr/>
                    <a:lstStyle/>
                    <a:p>
                      <a:pPr algn="ctr"/>
                      <a:r>
                        <a:rPr lang="en-GB" sz="1000" dirty="0" smtClean="0"/>
                        <a:t>Aus (65%) </a:t>
                      </a:r>
                      <a:endParaRPr lang="en-GB" sz="1000" dirty="0"/>
                    </a:p>
                  </a:txBody>
                  <a:tcPr anchor="ctr"/>
                </a:tc>
                <a:tc>
                  <a:txBody>
                    <a:bodyPr/>
                    <a:lstStyle/>
                    <a:p>
                      <a:pPr algn="ctr"/>
                      <a:r>
                        <a:rPr lang="en-GB" sz="1000" dirty="0" smtClean="0"/>
                        <a:t>Neth (24%) </a:t>
                      </a:r>
                      <a:endParaRPr lang="en-GB" sz="1000" dirty="0"/>
                    </a:p>
                  </a:txBody>
                  <a:tcPr anchor="ctr"/>
                </a:tc>
              </a:tr>
              <a:tr h="0">
                <a:tc>
                  <a:txBody>
                    <a:bodyPr/>
                    <a:lstStyle/>
                    <a:p>
                      <a:r>
                        <a:rPr lang="en-GB" sz="1000" dirty="0" smtClean="0"/>
                        <a:t>Have fun and</a:t>
                      </a:r>
                      <a:r>
                        <a:rPr lang="en-GB" sz="1000" baseline="0" dirty="0" smtClean="0"/>
                        <a:t> laughter</a:t>
                      </a:r>
                      <a:endParaRPr lang="en-GB" sz="1000" dirty="0"/>
                    </a:p>
                  </a:txBody>
                  <a:tcPr/>
                </a:tc>
                <a:tc>
                  <a:txBody>
                    <a:bodyPr/>
                    <a:lstStyle/>
                    <a:p>
                      <a:pPr algn="ctr"/>
                      <a:r>
                        <a:rPr lang="en-GB" sz="1000" dirty="0" smtClean="0"/>
                        <a:t>16%</a:t>
                      </a:r>
                      <a:endParaRPr lang="en-GB" sz="1000" dirty="0"/>
                    </a:p>
                  </a:txBody>
                  <a:tcPr anchor="ctr"/>
                </a:tc>
                <a:tc>
                  <a:txBody>
                    <a:bodyPr/>
                    <a:lstStyle/>
                    <a:p>
                      <a:pPr algn="ctr"/>
                      <a:r>
                        <a:rPr lang="en-GB" sz="1000" dirty="0" smtClean="0"/>
                        <a:t>23%</a:t>
                      </a:r>
                      <a:endParaRPr lang="en-GB" sz="1000" dirty="0"/>
                    </a:p>
                  </a:txBody>
                  <a:tcPr anchor="ctr"/>
                </a:tc>
                <a:tc>
                  <a:txBody>
                    <a:bodyPr/>
                    <a:lstStyle/>
                    <a:p>
                      <a:pPr algn="ctr"/>
                      <a:r>
                        <a:rPr lang="en-GB" sz="1000" dirty="0" smtClean="0"/>
                        <a:t>Aus (42%) </a:t>
                      </a:r>
                      <a:endParaRPr lang="en-GB" sz="1000" dirty="0"/>
                    </a:p>
                  </a:txBody>
                  <a:tcPr anchor="ctr"/>
                </a:tc>
                <a:tc>
                  <a:txBody>
                    <a:bodyPr/>
                    <a:lstStyle/>
                    <a:p>
                      <a:pPr algn="ctr"/>
                      <a:r>
                        <a:rPr lang="en-GB" sz="1000" dirty="0" smtClean="0"/>
                        <a:t>Neth (12%) </a:t>
                      </a:r>
                      <a:endParaRPr lang="en-GB" sz="1000" dirty="0"/>
                    </a:p>
                  </a:txBody>
                  <a:tcPr anchor="ctr"/>
                </a:tc>
              </a:tr>
              <a:tr h="0">
                <a:tc>
                  <a:txBody>
                    <a:bodyPr/>
                    <a:lstStyle/>
                    <a:p>
                      <a:r>
                        <a:rPr lang="en-GB" sz="1000" dirty="0" smtClean="0"/>
                        <a:t>See famous sites/places</a:t>
                      </a:r>
                      <a:endParaRPr lang="en-GB" sz="1000" dirty="0"/>
                    </a:p>
                  </a:txBody>
                  <a:tcPr/>
                </a:tc>
                <a:tc>
                  <a:txBody>
                    <a:bodyPr/>
                    <a:lstStyle/>
                    <a:p>
                      <a:pPr algn="ctr"/>
                      <a:r>
                        <a:rPr lang="en-GB" sz="1000" dirty="0" smtClean="0"/>
                        <a:t>51%</a:t>
                      </a:r>
                      <a:endParaRPr lang="en-GB" sz="1000" dirty="0"/>
                    </a:p>
                  </a:txBody>
                  <a:tcPr anchor="ctr"/>
                </a:tc>
                <a:tc>
                  <a:txBody>
                    <a:bodyPr/>
                    <a:lstStyle/>
                    <a:p>
                      <a:pPr algn="ctr"/>
                      <a:r>
                        <a:rPr lang="en-GB" sz="1000" dirty="0" smtClean="0"/>
                        <a:t>45%</a:t>
                      </a:r>
                      <a:endParaRPr lang="en-GB" sz="1000" dirty="0"/>
                    </a:p>
                  </a:txBody>
                  <a:tcPr anchor="ctr"/>
                </a:tc>
                <a:tc>
                  <a:txBody>
                    <a:bodyPr/>
                    <a:lstStyle/>
                    <a:p>
                      <a:pPr algn="ctr"/>
                      <a:r>
                        <a:rPr lang="en-GB" sz="1000" dirty="0" smtClean="0"/>
                        <a:t>Fr (64%) </a:t>
                      </a:r>
                      <a:endParaRPr lang="en-GB" sz="1000" dirty="0"/>
                    </a:p>
                  </a:txBody>
                  <a:tcPr anchor="ctr"/>
                </a:tc>
                <a:tc>
                  <a:txBody>
                    <a:bodyPr/>
                    <a:lstStyle/>
                    <a:p>
                      <a:pPr algn="ctr"/>
                      <a:r>
                        <a:rPr lang="en-GB" sz="1000" dirty="0" smtClean="0"/>
                        <a:t>Neth(17%) </a:t>
                      </a:r>
                      <a:endParaRPr lang="en-GB" sz="1000" dirty="0"/>
                    </a:p>
                  </a:txBody>
                  <a:tcPr anchor="ctr"/>
                </a:tc>
              </a:tr>
              <a:tr h="0">
                <a:tc>
                  <a:txBody>
                    <a:bodyPr/>
                    <a:lstStyle/>
                    <a:p>
                      <a:r>
                        <a:rPr lang="en-GB" sz="1000" dirty="0" smtClean="0"/>
                        <a:t>Soak up</a:t>
                      </a:r>
                      <a:r>
                        <a:rPr lang="en-GB" sz="1000" baseline="0" dirty="0" smtClean="0"/>
                        <a:t> the atmosphere</a:t>
                      </a:r>
                      <a:endParaRPr lang="en-GB" sz="1000" dirty="0"/>
                    </a:p>
                  </a:txBody>
                  <a:tcPr/>
                </a:tc>
                <a:tc>
                  <a:txBody>
                    <a:bodyPr/>
                    <a:lstStyle/>
                    <a:p>
                      <a:pPr algn="ctr"/>
                      <a:r>
                        <a:rPr lang="en-GB" sz="1000" dirty="0" smtClean="0"/>
                        <a:t>21%</a:t>
                      </a:r>
                      <a:endParaRPr lang="en-GB" sz="1000" dirty="0"/>
                    </a:p>
                  </a:txBody>
                  <a:tcPr anchor="ctr"/>
                </a:tc>
                <a:tc>
                  <a:txBody>
                    <a:bodyPr/>
                    <a:lstStyle/>
                    <a:p>
                      <a:pPr algn="ctr"/>
                      <a:r>
                        <a:rPr lang="en-GB" sz="1000" dirty="0" smtClean="0"/>
                        <a:t>28%</a:t>
                      </a:r>
                      <a:endParaRPr lang="en-GB" sz="1000" dirty="0"/>
                    </a:p>
                  </a:txBody>
                  <a:tcPr anchor="ctr"/>
                </a:tc>
                <a:tc>
                  <a:txBody>
                    <a:bodyPr/>
                    <a:lstStyle/>
                    <a:p>
                      <a:pPr algn="ctr"/>
                      <a:r>
                        <a:rPr lang="en-GB" sz="1000" dirty="0" smtClean="0"/>
                        <a:t>Aus (50%) </a:t>
                      </a:r>
                      <a:endParaRPr lang="en-GB" sz="1000" dirty="0"/>
                    </a:p>
                  </a:txBody>
                  <a:tcPr anchor="ctr"/>
                </a:tc>
                <a:tc>
                  <a:txBody>
                    <a:bodyPr/>
                    <a:lstStyle/>
                    <a:p>
                      <a:pPr algn="ctr"/>
                      <a:r>
                        <a:rPr lang="en-GB" sz="1000" dirty="0" smtClean="0"/>
                        <a:t>Neth</a:t>
                      </a:r>
                      <a:r>
                        <a:rPr lang="en-GB" sz="1000" baseline="0" dirty="0" smtClean="0"/>
                        <a:t> (</a:t>
                      </a:r>
                      <a:r>
                        <a:rPr lang="en-GB" sz="1000" dirty="0" smtClean="0"/>
                        <a:t>6%) </a:t>
                      </a:r>
                      <a:endParaRPr lang="en-GB" sz="1000" dirty="0"/>
                    </a:p>
                  </a:txBody>
                  <a:tcPr anchor="ctr"/>
                </a:tc>
              </a:tr>
              <a:tr h="0">
                <a:tc>
                  <a:txBody>
                    <a:bodyPr/>
                    <a:lstStyle/>
                    <a:p>
                      <a:r>
                        <a:rPr lang="en-GB" sz="1000" dirty="0" smtClean="0"/>
                        <a:t>Enjoy local food</a:t>
                      </a:r>
                      <a:r>
                        <a:rPr lang="en-GB" sz="1000" baseline="0" dirty="0" smtClean="0"/>
                        <a:t> &amp; </a:t>
                      </a:r>
                      <a:r>
                        <a:rPr lang="en-GB" sz="1000" dirty="0" smtClean="0"/>
                        <a:t>drink</a:t>
                      </a:r>
                      <a:endParaRPr lang="en-GB" sz="1000" dirty="0"/>
                    </a:p>
                  </a:txBody>
                  <a:tcPr/>
                </a:tc>
                <a:tc>
                  <a:txBody>
                    <a:bodyPr/>
                    <a:lstStyle/>
                    <a:p>
                      <a:pPr algn="ctr"/>
                      <a:r>
                        <a:rPr lang="en-GB" sz="1000" dirty="0" smtClean="0"/>
                        <a:t>22%</a:t>
                      </a:r>
                      <a:endParaRPr lang="en-GB" sz="1000" dirty="0"/>
                    </a:p>
                  </a:txBody>
                  <a:tcPr anchor="ctr"/>
                </a:tc>
                <a:tc>
                  <a:txBody>
                    <a:bodyPr/>
                    <a:lstStyle/>
                    <a:p>
                      <a:pPr algn="ctr"/>
                      <a:r>
                        <a:rPr lang="en-GB" sz="1000" dirty="0" smtClean="0"/>
                        <a:t>34%</a:t>
                      </a:r>
                      <a:endParaRPr lang="en-GB" sz="1000" dirty="0"/>
                    </a:p>
                  </a:txBody>
                  <a:tcPr anchor="ctr"/>
                </a:tc>
                <a:tc>
                  <a:txBody>
                    <a:bodyPr/>
                    <a:lstStyle/>
                    <a:p>
                      <a:pPr algn="ctr"/>
                      <a:r>
                        <a:rPr lang="en-GB" sz="1000" dirty="0" smtClean="0"/>
                        <a:t>It (68%)</a:t>
                      </a:r>
                      <a:endParaRPr lang="en-GB" sz="1000" dirty="0"/>
                    </a:p>
                  </a:txBody>
                  <a:tcPr anchor="ctr"/>
                </a:tc>
                <a:tc>
                  <a:txBody>
                    <a:bodyPr/>
                    <a:lstStyle/>
                    <a:p>
                      <a:pPr algn="ctr"/>
                      <a:r>
                        <a:rPr lang="en-GB" sz="1000" dirty="0" smtClean="0"/>
                        <a:t>Neth (11%) </a:t>
                      </a:r>
                      <a:endParaRPr lang="en-GB" sz="1000" dirty="0"/>
                    </a:p>
                  </a:txBody>
                  <a:tcPr anchor="ctr"/>
                </a:tc>
              </a:tr>
            </a:tbl>
          </a:graphicData>
        </a:graphic>
      </p:graphicFrame>
      <p:sp>
        <p:nvSpPr>
          <p:cNvPr id="14" name="TextBox 13"/>
          <p:cNvSpPr txBox="1"/>
          <p:nvPr/>
        </p:nvSpPr>
        <p:spPr>
          <a:xfrm>
            <a:off x="5923146" y="1849734"/>
            <a:ext cx="1607954" cy="307777"/>
          </a:xfrm>
          <a:prstGeom prst="rect">
            <a:avLst/>
          </a:prstGeom>
          <a:noFill/>
        </p:spPr>
        <p:txBody>
          <a:bodyPr wrap="square" rtlCol="0">
            <a:spAutoFit/>
          </a:bodyPr>
          <a:lstStyle/>
          <a:p>
            <a:pPr algn="ctr"/>
            <a:r>
              <a:rPr lang="en-GB" sz="1400" b="1" dirty="0" smtClean="0">
                <a:solidFill>
                  <a:srgbClr val="157EAB"/>
                </a:solidFill>
              </a:rPr>
              <a:t>Aged 51-64</a:t>
            </a:r>
            <a:endParaRPr lang="en-GB" sz="1400" b="1" dirty="0">
              <a:solidFill>
                <a:srgbClr val="157EAB"/>
              </a:solidFill>
            </a:endParaRPr>
          </a:p>
        </p:txBody>
      </p:sp>
      <p:sp>
        <p:nvSpPr>
          <p:cNvPr id="16" name="TextBox 15"/>
          <p:cNvSpPr txBox="1"/>
          <p:nvPr/>
        </p:nvSpPr>
        <p:spPr>
          <a:xfrm>
            <a:off x="349250" y="6336510"/>
            <a:ext cx="8197850" cy="553998"/>
          </a:xfrm>
          <a:prstGeom prst="rect">
            <a:avLst/>
          </a:prstGeom>
          <a:noFill/>
        </p:spPr>
        <p:txBody>
          <a:bodyPr wrap="square" rtlCol="0">
            <a:spAutoFit/>
          </a:bodyPr>
          <a:lstStyle/>
          <a:p>
            <a:r>
              <a:rPr lang="en-GB" sz="1000" b="1" i="1" dirty="0" smtClean="0">
                <a:solidFill>
                  <a:srgbClr val="120742"/>
                </a:solidFill>
              </a:rPr>
              <a:t>*Question </a:t>
            </a:r>
            <a:r>
              <a:rPr lang="en-GB" sz="1000" b="1" i="1" dirty="0">
                <a:solidFill>
                  <a:srgbClr val="120742"/>
                </a:solidFill>
              </a:rPr>
              <a:t>asked respondents to indicate which country they felt was the ‘best place’ for a range of attributes from a selection of six countries (Great Britain, France, Italy, Australia, USA, Germany and Netherlands). The attributes shown below are the top five most important for each life-stage (as ranked on slides 12-13).  </a:t>
            </a:r>
          </a:p>
        </p:txBody>
      </p:sp>
      <p:sp>
        <p:nvSpPr>
          <p:cNvPr id="18" name="Text Placeholder 5"/>
          <p:cNvSpPr txBox="1">
            <a:spLocks/>
          </p:cNvSpPr>
          <p:nvPr/>
        </p:nvSpPr>
        <p:spPr>
          <a:xfrm>
            <a:off x="494838" y="49124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35-50 and 51-64 year olds are all less likely than average to rate Britain as the ‘best place’ to ‘enjoy the landscape and scenery’ – their most important motivation when choosing a holiday.  Conversely, both rate it as high or higher than average as a place to ‘see famous sites/places’.   </a:t>
            </a:r>
            <a:endParaRPr lang="en-GB" sz="1300" dirty="0">
              <a:solidFill>
                <a:srgbClr val="120742"/>
              </a:solidFill>
            </a:endParaRPr>
          </a:p>
          <a:p>
            <a:pPr marL="0" indent="0" algn="just">
              <a:buFont typeface="Arial"/>
              <a:buNone/>
            </a:pPr>
            <a:r>
              <a:rPr lang="en-GB" sz="1300" dirty="0" smtClean="0">
                <a:solidFill>
                  <a:srgbClr val="120742"/>
                </a:solidFill>
              </a:rPr>
              <a:t>Britain’s ‘history/historic sites’ are rated higher than average for 51-64 year olds – an attribute that is more important to them than younger age groups.</a:t>
            </a:r>
          </a:p>
        </p:txBody>
      </p:sp>
      <p:sp>
        <p:nvSpPr>
          <p:cNvPr id="20" name="Title 1"/>
          <p:cNvSpPr>
            <a:spLocks noGrp="1"/>
          </p:cNvSpPr>
          <p:nvPr>
            <p:ph type="title"/>
          </p:nvPr>
        </p:nvSpPr>
        <p:spPr>
          <a:xfrm>
            <a:off x="349250" y="872066"/>
            <a:ext cx="8540749" cy="810155"/>
          </a:xfrm>
        </p:spPr>
        <p:txBody>
          <a:bodyPr/>
          <a:lstStyle/>
          <a:p>
            <a:r>
              <a:rPr lang="en-GB" sz="2200" dirty="0" smtClean="0"/>
              <a:t>Rating of GB on the most important attributes vs other countries </a:t>
            </a:r>
            <a:br>
              <a:rPr lang="en-GB" sz="2200" dirty="0" smtClean="0"/>
            </a:br>
            <a:r>
              <a:rPr lang="en-GB" sz="2200" dirty="0" smtClean="0"/>
              <a:t>(% rating GB and other countries as ‘best place’ for each attribute*)</a:t>
            </a:r>
            <a:endParaRPr lang="en-GB" sz="2200" i="1" dirty="0"/>
          </a:p>
        </p:txBody>
      </p:sp>
    </p:spTree>
    <p:extLst>
      <p:ext uri="{BB962C8B-B14F-4D97-AF65-F5344CB8AC3E}">
        <p14:creationId xmlns:p14="http://schemas.microsoft.com/office/powerpoint/2010/main" val="2538509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9251" y="1690422"/>
            <a:ext cx="1369286" cy="215444"/>
          </a:xfrm>
          <a:prstGeom prst="rect">
            <a:avLst/>
          </a:prstGeom>
          <a:noFill/>
        </p:spPr>
        <p:txBody>
          <a:bodyPr wrap="none" rtlCol="0">
            <a:spAutoFit/>
          </a:bodyPr>
          <a:lstStyle/>
          <a:p>
            <a:r>
              <a:rPr lang="en-GB" sz="800" dirty="0" smtClean="0">
                <a:solidFill>
                  <a:srgbClr val="120742"/>
                </a:solidFill>
              </a:rPr>
              <a:t>Source:  Arkenford Research</a:t>
            </a:r>
            <a:endParaRPr lang="en-GB" sz="800" dirty="0">
              <a:solidFill>
                <a:srgbClr val="120742"/>
              </a:solidFill>
            </a:endParaRPr>
          </a:p>
        </p:txBody>
      </p:sp>
      <p:sp>
        <p:nvSpPr>
          <p:cNvPr id="15" name="TextBox 14"/>
          <p:cNvSpPr txBox="1"/>
          <p:nvPr/>
        </p:nvSpPr>
        <p:spPr>
          <a:xfrm>
            <a:off x="1949537" y="1924447"/>
            <a:ext cx="1682663" cy="307777"/>
          </a:xfrm>
          <a:prstGeom prst="rect">
            <a:avLst/>
          </a:prstGeom>
          <a:noFill/>
        </p:spPr>
        <p:txBody>
          <a:bodyPr wrap="square" rtlCol="0">
            <a:spAutoFit/>
          </a:bodyPr>
          <a:lstStyle/>
          <a:p>
            <a:pPr algn="ctr"/>
            <a:r>
              <a:rPr lang="en-GB" sz="1400" b="1" dirty="0" smtClean="0">
                <a:solidFill>
                  <a:srgbClr val="120742"/>
                </a:solidFill>
              </a:rPr>
              <a:t>65+ year olds</a:t>
            </a:r>
            <a:endParaRPr lang="en-GB" sz="1400" b="1" dirty="0">
              <a:solidFill>
                <a:srgbClr val="120742"/>
              </a:solidFill>
            </a:endParaRPr>
          </a:p>
        </p:txBody>
      </p:sp>
      <p:sp>
        <p:nvSpPr>
          <p:cNvPr id="16" name="TextBox 15"/>
          <p:cNvSpPr txBox="1"/>
          <p:nvPr/>
        </p:nvSpPr>
        <p:spPr>
          <a:xfrm>
            <a:off x="349250" y="6336510"/>
            <a:ext cx="8197850" cy="553998"/>
          </a:xfrm>
          <a:prstGeom prst="rect">
            <a:avLst/>
          </a:prstGeom>
          <a:noFill/>
        </p:spPr>
        <p:txBody>
          <a:bodyPr wrap="square" rtlCol="0">
            <a:spAutoFit/>
          </a:bodyPr>
          <a:lstStyle/>
          <a:p>
            <a:r>
              <a:rPr lang="en-GB" sz="1000" b="1" i="1" dirty="0">
                <a:solidFill>
                  <a:srgbClr val="120742"/>
                </a:solidFill>
              </a:rPr>
              <a:t>Question asked respondents to indicate which country they felt was the ‘best place’ for a range of attributes from a selection of six countries (Great Britain, France, Italy, Australia, USA, Germany and Netherlands). The attributes shown below are the top five most important for each life-stage (as ranked on slides 12-13).  </a:t>
            </a:r>
          </a:p>
        </p:txBody>
      </p:sp>
      <p:sp>
        <p:nvSpPr>
          <p:cNvPr id="18" name="Text Placeholder 5"/>
          <p:cNvSpPr txBox="1">
            <a:spLocks/>
          </p:cNvSpPr>
          <p:nvPr/>
        </p:nvSpPr>
        <p:spPr>
          <a:xfrm>
            <a:off x="494838" y="4912483"/>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GB" sz="1300" dirty="0" smtClean="0">
                <a:solidFill>
                  <a:srgbClr val="120742"/>
                </a:solidFill>
              </a:rPr>
              <a:t>65+ year olds rate Britain as higher than average for three of the five most important attributes they look for in a holiday including ‘seeing famous sites/places’, ‘history/historic sites’ and as a place ‘to broaden my mind’.    Notably, 65+ year olds’ rating of Britain as ‘the best place’ for ‘history/historic sites’ is only marginally lower than Italy – the highest rated country for this attribute.</a:t>
            </a:r>
          </a:p>
        </p:txBody>
      </p:sp>
      <p:graphicFrame>
        <p:nvGraphicFramePr>
          <p:cNvPr id="13" name="Table 12"/>
          <p:cNvGraphicFramePr>
            <a:graphicFrameLocks noGrp="1"/>
          </p:cNvGraphicFramePr>
          <p:nvPr>
            <p:extLst>
              <p:ext uri="{D42A27DB-BD31-4B8C-83A1-F6EECF244321}">
                <p14:modId xmlns:p14="http://schemas.microsoft.com/office/powerpoint/2010/main" val="1298851141"/>
              </p:ext>
            </p:extLst>
          </p:nvPr>
        </p:nvGraphicFramePr>
        <p:xfrm>
          <a:off x="710738" y="2270325"/>
          <a:ext cx="4356561" cy="1767840"/>
        </p:xfrm>
        <a:graphic>
          <a:graphicData uri="http://schemas.openxmlformats.org/drawingml/2006/table">
            <a:tbl>
              <a:tblPr firstRow="1" bandRow="1">
                <a:tableStyleId>{5C22544A-7EE6-4342-B048-85BDC9FD1C3A}</a:tableStyleId>
              </a:tblPr>
              <a:tblGrid>
                <a:gridCol w="1452186"/>
                <a:gridCol w="605676"/>
                <a:gridCol w="685800"/>
                <a:gridCol w="809354"/>
                <a:gridCol w="803545"/>
              </a:tblGrid>
              <a:tr h="342900">
                <a:tc>
                  <a:txBody>
                    <a:bodyPr/>
                    <a:lstStyle/>
                    <a:p>
                      <a:pPr algn="ctr"/>
                      <a:r>
                        <a:rPr lang="en-GB" sz="1000" dirty="0" smtClean="0"/>
                        <a:t>Most Important</a:t>
                      </a:r>
                      <a:r>
                        <a:rPr lang="en-GB" sz="1000" baseline="0" dirty="0" smtClean="0"/>
                        <a:t> </a:t>
                      </a:r>
                      <a:r>
                        <a:rPr lang="en-GB" sz="1000" dirty="0" smtClean="0"/>
                        <a:t>Attributes</a:t>
                      </a:r>
                      <a:r>
                        <a:rPr lang="en-GB" sz="1000" baseline="0" dirty="0" smtClean="0"/>
                        <a:t> </a:t>
                      </a:r>
                    </a:p>
                    <a:p>
                      <a:pPr algn="ctr"/>
                      <a:r>
                        <a:rPr lang="en-GB" sz="1000" baseline="0" dirty="0" smtClean="0"/>
                        <a:t>(For 65+ year olds)</a:t>
                      </a:r>
                      <a:endParaRPr lang="en-GB" sz="1000" dirty="0"/>
                    </a:p>
                  </a:txBody>
                  <a:tcPr anchor="ctr"/>
                </a:tc>
                <a:tc>
                  <a:txBody>
                    <a:bodyPr/>
                    <a:lstStyle/>
                    <a:p>
                      <a:pPr algn="ctr"/>
                      <a:r>
                        <a:rPr lang="en-GB" sz="1000" dirty="0" smtClean="0"/>
                        <a:t>GB score</a:t>
                      </a:r>
                      <a:endParaRPr lang="en-GB" sz="1000" dirty="0"/>
                    </a:p>
                  </a:txBody>
                  <a:tcPr anchor="ctr"/>
                </a:tc>
                <a:tc>
                  <a:txBody>
                    <a:bodyPr/>
                    <a:lstStyle/>
                    <a:p>
                      <a:pPr algn="ctr"/>
                      <a:r>
                        <a:rPr lang="en-GB" sz="1000" dirty="0" smtClean="0"/>
                        <a:t>Average of 6 countries</a:t>
                      </a:r>
                      <a:endParaRPr lang="en-GB" sz="1000" dirty="0"/>
                    </a:p>
                  </a:txBody>
                  <a:tcPr anchor="ctr"/>
                </a:tc>
                <a:tc>
                  <a:txBody>
                    <a:bodyPr/>
                    <a:lstStyle/>
                    <a:p>
                      <a:pPr algn="ctr"/>
                      <a:r>
                        <a:rPr lang="en-GB" sz="1000" dirty="0" smtClean="0"/>
                        <a:t>Best country for attribute</a:t>
                      </a:r>
                      <a:endParaRPr lang="en-GB" sz="1000" dirty="0"/>
                    </a:p>
                  </a:txBody>
                  <a:tcPr anchor="ctr"/>
                </a:tc>
                <a:tc>
                  <a:txBody>
                    <a:bodyPr/>
                    <a:lstStyle/>
                    <a:p>
                      <a:pPr algn="ctr"/>
                      <a:r>
                        <a:rPr lang="en-GB" sz="1000" dirty="0" smtClean="0"/>
                        <a:t>Worst country for attribute</a:t>
                      </a:r>
                      <a:endParaRPr lang="en-GB" sz="1000" dirty="0"/>
                    </a:p>
                  </a:txBody>
                  <a:tcPr anchor="ctr"/>
                </a:tc>
              </a:tr>
              <a:tr h="0">
                <a:tc>
                  <a:txBody>
                    <a:bodyPr/>
                    <a:lstStyle/>
                    <a:p>
                      <a:r>
                        <a:rPr lang="en-GB" sz="1000" dirty="0" smtClean="0"/>
                        <a:t>Enjoy the landscape</a:t>
                      </a:r>
                      <a:endParaRPr lang="en-GB" sz="1000" dirty="0"/>
                    </a:p>
                  </a:txBody>
                  <a:tcPr/>
                </a:tc>
                <a:tc>
                  <a:txBody>
                    <a:bodyPr/>
                    <a:lstStyle/>
                    <a:p>
                      <a:pPr algn="ctr"/>
                      <a:r>
                        <a:rPr lang="en-GB" sz="1000" dirty="0" smtClean="0"/>
                        <a:t>21%</a:t>
                      </a:r>
                      <a:endParaRPr lang="en-GB" sz="1000" dirty="0"/>
                    </a:p>
                  </a:txBody>
                  <a:tcPr anchor="ctr"/>
                </a:tc>
                <a:tc>
                  <a:txBody>
                    <a:bodyPr/>
                    <a:lstStyle/>
                    <a:p>
                      <a:pPr algn="ctr"/>
                      <a:r>
                        <a:rPr lang="en-GB" sz="1000" dirty="0" smtClean="0"/>
                        <a:t>30%</a:t>
                      </a:r>
                      <a:endParaRPr lang="en-GB" sz="1000" dirty="0"/>
                    </a:p>
                  </a:txBody>
                  <a:tcPr anchor="ctr"/>
                </a:tc>
                <a:tc>
                  <a:txBody>
                    <a:bodyPr/>
                    <a:lstStyle/>
                    <a:p>
                      <a:pPr algn="ctr"/>
                      <a:r>
                        <a:rPr lang="en-GB" sz="1000" dirty="0" smtClean="0"/>
                        <a:t>Aus (46%) </a:t>
                      </a:r>
                      <a:endParaRPr lang="en-GB" sz="1000" dirty="0"/>
                    </a:p>
                  </a:txBody>
                  <a:tcPr anchor="ctr"/>
                </a:tc>
                <a:tc>
                  <a:txBody>
                    <a:bodyPr/>
                    <a:lstStyle/>
                    <a:p>
                      <a:pPr algn="ctr"/>
                      <a:r>
                        <a:rPr lang="en-GB" sz="1000" dirty="0" smtClean="0"/>
                        <a:t>Neth (19%)</a:t>
                      </a:r>
                      <a:endParaRPr lang="en-GB" sz="1000" dirty="0"/>
                    </a:p>
                  </a:txBody>
                  <a:tcPr anchor="ctr"/>
                </a:tc>
              </a:tr>
              <a:tr h="0">
                <a:tc>
                  <a:txBody>
                    <a:bodyPr/>
                    <a:lstStyle/>
                    <a:p>
                      <a:r>
                        <a:rPr lang="en-GB" sz="1000" dirty="0" smtClean="0"/>
                        <a:t>See famous sites/places</a:t>
                      </a:r>
                      <a:endParaRPr lang="en-GB" sz="1000" dirty="0"/>
                    </a:p>
                  </a:txBody>
                  <a:tcPr/>
                </a:tc>
                <a:tc>
                  <a:txBody>
                    <a:bodyPr/>
                    <a:lstStyle/>
                    <a:p>
                      <a:pPr algn="ctr"/>
                      <a:r>
                        <a:rPr lang="en-GB" sz="1000" dirty="0" smtClean="0"/>
                        <a:t>48%</a:t>
                      </a:r>
                      <a:endParaRPr lang="en-GB" sz="1000" dirty="0"/>
                    </a:p>
                  </a:txBody>
                  <a:tcPr anchor="ctr"/>
                </a:tc>
                <a:tc>
                  <a:txBody>
                    <a:bodyPr/>
                    <a:lstStyle/>
                    <a:p>
                      <a:pPr algn="ctr"/>
                      <a:r>
                        <a:rPr lang="en-GB" sz="1000" dirty="0" smtClean="0"/>
                        <a:t>44%</a:t>
                      </a:r>
                      <a:endParaRPr lang="en-GB" sz="1000" dirty="0"/>
                    </a:p>
                  </a:txBody>
                  <a:tcPr anchor="ctr"/>
                </a:tc>
                <a:tc>
                  <a:txBody>
                    <a:bodyPr/>
                    <a:lstStyle/>
                    <a:p>
                      <a:pPr algn="ctr"/>
                      <a:r>
                        <a:rPr lang="en-GB" sz="1000" dirty="0" smtClean="0"/>
                        <a:t>USA (64%)</a:t>
                      </a:r>
                      <a:endParaRPr lang="en-GB" sz="1000" dirty="0"/>
                    </a:p>
                  </a:txBody>
                  <a:tcPr anchor="ctr"/>
                </a:tc>
                <a:tc>
                  <a:txBody>
                    <a:bodyPr/>
                    <a:lstStyle/>
                    <a:p>
                      <a:pPr algn="ctr"/>
                      <a:r>
                        <a:rPr lang="en-GB" sz="1000" dirty="0" smtClean="0"/>
                        <a:t>Neth (16%)</a:t>
                      </a:r>
                      <a:endParaRPr lang="en-GB" sz="1000" dirty="0"/>
                    </a:p>
                  </a:txBody>
                  <a:tcPr anchor="ctr"/>
                </a:tc>
              </a:tr>
              <a:tr h="0">
                <a:tc>
                  <a:txBody>
                    <a:bodyPr/>
                    <a:lstStyle/>
                    <a:p>
                      <a:r>
                        <a:rPr lang="en-GB" sz="1000" dirty="0" smtClean="0"/>
                        <a:t>History/ historic sites</a:t>
                      </a:r>
                      <a:endParaRPr lang="en-GB" sz="1000" dirty="0"/>
                    </a:p>
                  </a:txBody>
                  <a:tcPr/>
                </a:tc>
                <a:tc>
                  <a:txBody>
                    <a:bodyPr/>
                    <a:lstStyle/>
                    <a:p>
                      <a:pPr algn="ctr"/>
                      <a:r>
                        <a:rPr lang="en-GB" sz="1000" dirty="0" smtClean="0"/>
                        <a:t>51%</a:t>
                      </a:r>
                      <a:endParaRPr lang="en-GB" sz="1000" dirty="0"/>
                    </a:p>
                  </a:txBody>
                  <a:tcPr anchor="ctr"/>
                </a:tc>
                <a:tc>
                  <a:txBody>
                    <a:bodyPr/>
                    <a:lstStyle/>
                    <a:p>
                      <a:pPr algn="ctr"/>
                      <a:r>
                        <a:rPr lang="en-GB" sz="1000" dirty="0" smtClean="0"/>
                        <a:t>33%</a:t>
                      </a:r>
                      <a:endParaRPr lang="en-GB" sz="1000" dirty="0"/>
                    </a:p>
                  </a:txBody>
                  <a:tcPr anchor="ctr"/>
                </a:tc>
                <a:tc>
                  <a:txBody>
                    <a:bodyPr/>
                    <a:lstStyle/>
                    <a:p>
                      <a:pPr algn="ctr"/>
                      <a:r>
                        <a:rPr lang="en-GB" sz="1000" dirty="0" smtClean="0"/>
                        <a:t>It (59%)</a:t>
                      </a:r>
                      <a:endParaRPr lang="en-GB" sz="1000" dirty="0"/>
                    </a:p>
                  </a:txBody>
                  <a:tcPr anchor="ctr"/>
                </a:tc>
                <a:tc>
                  <a:txBody>
                    <a:bodyPr/>
                    <a:lstStyle/>
                    <a:p>
                      <a:pPr algn="ctr"/>
                      <a:r>
                        <a:rPr lang="en-GB" sz="1000" dirty="0" smtClean="0"/>
                        <a:t>Neth (12%)</a:t>
                      </a:r>
                      <a:endParaRPr lang="en-GB" sz="1000" dirty="0"/>
                    </a:p>
                  </a:txBody>
                  <a:tcPr anchor="ctr"/>
                </a:tc>
              </a:tr>
              <a:tr h="0">
                <a:tc>
                  <a:txBody>
                    <a:bodyPr/>
                    <a:lstStyle/>
                    <a:p>
                      <a:r>
                        <a:rPr lang="en-GB" sz="1000" dirty="0" smtClean="0"/>
                        <a:t>Have fun</a:t>
                      </a:r>
                      <a:r>
                        <a:rPr lang="en-GB" sz="1000" baseline="0" dirty="0" smtClean="0"/>
                        <a:t> &amp; laughter</a:t>
                      </a:r>
                      <a:endParaRPr lang="en-GB" sz="1000" dirty="0"/>
                    </a:p>
                  </a:txBody>
                  <a:tcPr/>
                </a:tc>
                <a:tc>
                  <a:txBody>
                    <a:bodyPr/>
                    <a:lstStyle/>
                    <a:p>
                      <a:pPr algn="ctr"/>
                      <a:r>
                        <a:rPr lang="en-GB" sz="1000" dirty="0" smtClean="0"/>
                        <a:t>16%</a:t>
                      </a:r>
                      <a:endParaRPr lang="en-GB" sz="1000" dirty="0"/>
                    </a:p>
                  </a:txBody>
                  <a:tcPr anchor="ctr"/>
                </a:tc>
                <a:tc>
                  <a:txBody>
                    <a:bodyPr/>
                    <a:lstStyle/>
                    <a:p>
                      <a:pPr algn="ctr"/>
                      <a:r>
                        <a:rPr lang="en-GB" sz="1000" dirty="0" smtClean="0"/>
                        <a:t>14%</a:t>
                      </a:r>
                      <a:endParaRPr lang="en-GB" sz="1000" dirty="0"/>
                    </a:p>
                  </a:txBody>
                  <a:tcPr anchor="ctr"/>
                </a:tc>
                <a:tc>
                  <a:txBody>
                    <a:bodyPr/>
                    <a:lstStyle/>
                    <a:p>
                      <a:pPr algn="ctr"/>
                      <a:r>
                        <a:rPr lang="en-GB" sz="1000" dirty="0" smtClean="0"/>
                        <a:t>It (25%)</a:t>
                      </a:r>
                      <a:endParaRPr lang="en-GB" sz="1000" dirty="0"/>
                    </a:p>
                  </a:txBody>
                  <a:tcPr anchor="ctr"/>
                </a:tc>
                <a:tc>
                  <a:txBody>
                    <a:bodyPr/>
                    <a:lstStyle/>
                    <a:p>
                      <a:pPr algn="ctr"/>
                      <a:r>
                        <a:rPr lang="en-GB" sz="1000" dirty="0" smtClean="0"/>
                        <a:t>Neth (1%)</a:t>
                      </a:r>
                      <a:endParaRPr lang="en-GB" sz="1000" dirty="0"/>
                    </a:p>
                  </a:txBody>
                  <a:tcPr anchor="ctr"/>
                </a:tc>
              </a:tr>
              <a:tr h="0">
                <a:tc>
                  <a:txBody>
                    <a:bodyPr/>
                    <a:lstStyle/>
                    <a:p>
                      <a:r>
                        <a:rPr lang="en-GB" sz="1000" dirty="0" smtClean="0"/>
                        <a:t>Broaden my mind</a:t>
                      </a:r>
                      <a:endParaRPr lang="en-GB" sz="1000" dirty="0"/>
                    </a:p>
                  </a:txBody>
                  <a:tcPr/>
                </a:tc>
                <a:tc>
                  <a:txBody>
                    <a:bodyPr/>
                    <a:lstStyle/>
                    <a:p>
                      <a:pPr algn="ctr"/>
                      <a:r>
                        <a:rPr lang="en-GB" sz="1000" dirty="0" smtClean="0"/>
                        <a:t>32%</a:t>
                      </a:r>
                      <a:endParaRPr lang="en-GB" sz="1000" dirty="0"/>
                    </a:p>
                  </a:txBody>
                  <a:tcPr anchor="ctr"/>
                </a:tc>
                <a:tc>
                  <a:txBody>
                    <a:bodyPr/>
                    <a:lstStyle/>
                    <a:p>
                      <a:pPr algn="ctr"/>
                      <a:r>
                        <a:rPr lang="en-GB" sz="1000" dirty="0" smtClean="0"/>
                        <a:t>29%</a:t>
                      </a:r>
                      <a:endParaRPr lang="en-GB" sz="1000" dirty="0"/>
                    </a:p>
                  </a:txBody>
                  <a:tcPr anchor="ctr"/>
                </a:tc>
                <a:tc>
                  <a:txBody>
                    <a:bodyPr/>
                    <a:lstStyle/>
                    <a:p>
                      <a:pPr algn="ctr"/>
                      <a:r>
                        <a:rPr lang="en-GB" sz="1000" dirty="0" smtClean="0"/>
                        <a:t>USA</a:t>
                      </a:r>
                      <a:r>
                        <a:rPr lang="en-GB" sz="1000" baseline="0" dirty="0" smtClean="0"/>
                        <a:t> (</a:t>
                      </a:r>
                      <a:r>
                        <a:rPr lang="en-GB" sz="1000" dirty="0" smtClean="0"/>
                        <a:t>41%)</a:t>
                      </a:r>
                      <a:endParaRPr lang="en-GB" sz="1000" dirty="0"/>
                    </a:p>
                  </a:txBody>
                  <a:tcPr anchor="ctr"/>
                </a:tc>
                <a:tc>
                  <a:txBody>
                    <a:bodyPr/>
                    <a:lstStyle/>
                    <a:p>
                      <a:pPr algn="ctr"/>
                      <a:r>
                        <a:rPr lang="en-GB" sz="1000" dirty="0" smtClean="0"/>
                        <a:t>Neth (8%) </a:t>
                      </a:r>
                      <a:endParaRPr lang="en-GB" sz="1000" dirty="0"/>
                    </a:p>
                  </a:txBody>
                  <a:tcPr anchor="ctr"/>
                </a:tc>
              </a:tr>
            </a:tbl>
          </a:graphicData>
        </a:graphic>
      </p:graphicFrame>
      <p:sp>
        <p:nvSpPr>
          <p:cNvPr id="19" name="Title 1"/>
          <p:cNvSpPr>
            <a:spLocks noGrp="1"/>
          </p:cNvSpPr>
          <p:nvPr>
            <p:ph type="title"/>
          </p:nvPr>
        </p:nvSpPr>
        <p:spPr>
          <a:xfrm>
            <a:off x="349250" y="872066"/>
            <a:ext cx="8540749" cy="810155"/>
          </a:xfrm>
        </p:spPr>
        <p:txBody>
          <a:bodyPr/>
          <a:lstStyle/>
          <a:p>
            <a:r>
              <a:rPr lang="en-GB" sz="2200" dirty="0" smtClean="0"/>
              <a:t>Rating of GB on the most important attributes vs other countries </a:t>
            </a:r>
            <a:br>
              <a:rPr lang="en-GB" sz="2200" dirty="0" smtClean="0"/>
            </a:br>
            <a:r>
              <a:rPr lang="en-GB" sz="2200" dirty="0" smtClean="0"/>
              <a:t>(% rating GB and other countries as ‘best place’ for each attribute*)</a:t>
            </a:r>
            <a:endParaRPr lang="en-GB" sz="2200" i="1" dirty="0"/>
          </a:p>
        </p:txBody>
      </p:sp>
    </p:spTree>
    <p:extLst>
      <p:ext uri="{BB962C8B-B14F-4D97-AF65-F5344CB8AC3E}">
        <p14:creationId xmlns:p14="http://schemas.microsoft.com/office/powerpoint/2010/main" val="3419350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605452080"/>
              </p:ext>
            </p:extLst>
          </p:nvPr>
        </p:nvGraphicFramePr>
        <p:xfrm>
          <a:off x="322144" y="1936602"/>
          <a:ext cx="4094735" cy="300240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349251" y="872066"/>
            <a:ext cx="8149762" cy="810155"/>
          </a:xfrm>
        </p:spPr>
        <p:txBody>
          <a:bodyPr/>
          <a:lstStyle/>
          <a:p>
            <a:r>
              <a:rPr lang="en-GB" sz="2200" dirty="0" smtClean="0"/>
              <a:t>Agreement with reasons for not visiting outside of London </a:t>
            </a:r>
            <a:endParaRPr lang="en-GB" sz="2200" i="1" dirty="0"/>
          </a:p>
        </p:txBody>
      </p:sp>
      <p:graphicFrame>
        <p:nvGraphicFramePr>
          <p:cNvPr id="10" name="Picture Placeholder 4"/>
          <p:cNvGraphicFramePr>
            <a:graphicFrameLocks/>
          </p:cNvGraphicFramePr>
          <p:nvPr>
            <p:extLst>
              <p:ext uri="{D42A27DB-BD31-4B8C-83A1-F6EECF244321}">
                <p14:modId xmlns:p14="http://schemas.microsoft.com/office/powerpoint/2010/main" val="3155955961"/>
              </p:ext>
            </p:extLst>
          </p:nvPr>
        </p:nvGraphicFramePr>
        <p:xfrm>
          <a:off x="4628967" y="1384297"/>
          <a:ext cx="4162145" cy="3543933"/>
        </p:xfrm>
        <a:graphic>
          <a:graphicData uri="http://schemas.openxmlformats.org/drawingml/2006/table">
            <a:tbl>
              <a:tblPr firstRow="1" bandRow="1">
                <a:tableStyleId>{5C22544A-7EE6-4342-B048-85BDC9FD1C3A}</a:tableStyleId>
              </a:tblPr>
              <a:tblGrid>
                <a:gridCol w="832429"/>
                <a:gridCol w="832429"/>
                <a:gridCol w="832429"/>
                <a:gridCol w="832429"/>
                <a:gridCol w="832429"/>
              </a:tblGrid>
              <a:tr h="304003">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05600">
                <a:tc>
                  <a:txBody>
                    <a:bodyPr/>
                    <a:lstStyle/>
                    <a:p>
                      <a:pPr algn="ctr"/>
                      <a:r>
                        <a:rPr lang="en-GB" sz="1000" b="1" dirty="0" smtClean="0"/>
                        <a:t>0-15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16-34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55-64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79685">
                <a:tc>
                  <a:txBody>
                    <a:bodyPr/>
                    <a:lstStyle/>
                    <a:p>
                      <a:pPr algn="ctr" fontAlgn="b"/>
                      <a:r>
                        <a:rPr lang="en-GB" sz="1100" b="0" i="0" u="none" strike="noStrike" dirty="0" smtClean="0">
                          <a:solidFill>
                            <a:srgbClr val="000000"/>
                          </a:solidFill>
                          <a:effectLst/>
                          <a:latin typeface="Calibri"/>
                        </a:rPr>
                        <a:t>45%</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45%</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51%</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41%</a:t>
                      </a:r>
                      <a:endParaRPr lang="en-GB" sz="1100" b="0" i="0" u="none" strike="noStrike" dirty="0">
                        <a:solidFill>
                          <a:srgbClr val="000000"/>
                        </a:solidFill>
                        <a:effectLst/>
                        <a:latin typeface="Calibri"/>
                      </a:endParaRPr>
                    </a:p>
                  </a:txBody>
                  <a:tcPr marL="9525" marR="9525" marT="9525" marB="0" anchor="b">
                    <a:lnT w="38100" cmpd="sng">
                      <a:noFill/>
                    </a:lnT>
                  </a:tcPr>
                </a:tc>
                <a:tc>
                  <a:txBody>
                    <a:bodyPr/>
                    <a:lstStyle/>
                    <a:p>
                      <a:pPr algn="ctr" fontAlgn="b"/>
                      <a:r>
                        <a:rPr lang="en-GB" sz="1100" b="0" i="0" u="none" strike="noStrike" dirty="0" smtClean="0">
                          <a:solidFill>
                            <a:srgbClr val="000000"/>
                          </a:solidFill>
                          <a:effectLst/>
                          <a:latin typeface="Calibri"/>
                        </a:rPr>
                        <a:t>64%</a:t>
                      </a:r>
                      <a:endParaRPr lang="en-GB" sz="1100" b="0" i="0" u="none" strike="noStrike" dirty="0">
                        <a:solidFill>
                          <a:srgbClr val="000000"/>
                        </a:solidFill>
                        <a:effectLst/>
                        <a:latin typeface="Calibri"/>
                      </a:endParaRPr>
                    </a:p>
                  </a:txBody>
                  <a:tcPr marL="9525" marR="9525" marT="9525" marB="0" anchor="b">
                    <a:lnT w="38100" cmpd="sng">
                      <a:noFill/>
                    </a:lnT>
                  </a:tcPr>
                </a:tc>
              </a:tr>
              <a:tr h="307181">
                <a:tc>
                  <a:txBody>
                    <a:bodyPr/>
                    <a:lstStyle/>
                    <a:p>
                      <a:pPr algn="ctr" fontAlgn="b"/>
                      <a:r>
                        <a:rPr lang="en-GB" sz="1100" b="0" i="0" u="none" strike="noStrike" dirty="0" smtClean="0">
                          <a:solidFill>
                            <a:srgbClr val="000000"/>
                          </a:solidFill>
                          <a:effectLst/>
                          <a:latin typeface="Calibri"/>
                        </a:rPr>
                        <a:t>43%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48%</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50%</a:t>
                      </a:r>
                      <a:endParaRPr lang="en-GB" sz="1100" b="0" i="0" u="none" strike="noStrike" dirty="0">
                        <a:solidFill>
                          <a:srgbClr val="000000"/>
                        </a:solidFill>
                        <a:effectLst/>
                        <a:latin typeface="Calibri"/>
                      </a:endParaRPr>
                    </a:p>
                  </a:txBody>
                  <a:tcPr marL="9525" marR="9525" marT="9525" marB="0" anchor="b"/>
                </a:tc>
              </a:tr>
              <a:tr h="307181">
                <a:tc>
                  <a:txBody>
                    <a:bodyPr/>
                    <a:lstStyle/>
                    <a:p>
                      <a:pPr algn="ctr" fontAlgn="b"/>
                      <a:r>
                        <a:rPr lang="en-GB" sz="1100" b="0" i="0" u="none" strike="noStrike" dirty="0" smtClean="0">
                          <a:solidFill>
                            <a:srgbClr val="000000"/>
                          </a:solidFill>
                          <a:effectLst/>
                          <a:latin typeface="Calibri"/>
                        </a:rPr>
                        <a:t>36%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41%</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44%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36%</a:t>
                      </a:r>
                      <a:endParaRPr lang="en-GB" sz="1100" b="0" i="0" u="none" strike="noStrike" dirty="0">
                        <a:solidFill>
                          <a:srgbClr val="000000"/>
                        </a:solidFill>
                        <a:effectLst/>
                        <a:latin typeface="Calibri"/>
                      </a:endParaRPr>
                    </a:p>
                  </a:txBody>
                  <a:tcPr marL="9525" marR="9525" marT="9525" marB="0" anchor="b"/>
                </a:tc>
              </a:tr>
              <a:tr h="279685">
                <a:tc>
                  <a:txBody>
                    <a:bodyPr/>
                    <a:lstStyle/>
                    <a:p>
                      <a:pPr algn="ctr" fontAlgn="b"/>
                      <a:r>
                        <a:rPr lang="en-GB" sz="1100" b="0" i="0" u="none" strike="noStrike" dirty="0" smtClean="0">
                          <a:solidFill>
                            <a:srgbClr val="000000"/>
                          </a:solidFill>
                          <a:effectLst/>
                          <a:latin typeface="Calibri"/>
                        </a:rPr>
                        <a:t>30%</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9525" marR="9525" marT="9525" marB="0" anchor="b"/>
                </a:tc>
              </a:tr>
              <a:tr h="279685">
                <a:tc>
                  <a:txBody>
                    <a:bodyPr/>
                    <a:lstStyle/>
                    <a:p>
                      <a:pPr algn="ctr" fontAlgn="b"/>
                      <a:r>
                        <a:rPr lang="en-GB" sz="1100" b="0" i="0" u="none" strike="noStrike" dirty="0" smtClean="0">
                          <a:solidFill>
                            <a:srgbClr val="000000"/>
                          </a:solidFill>
                          <a:effectLst/>
                          <a:latin typeface="Calibri"/>
                        </a:rPr>
                        <a:t>27%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30%</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24%</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18%</a:t>
                      </a:r>
                      <a:endParaRPr lang="en-GB" sz="1100" b="0" i="0" u="none" strike="noStrike" dirty="0">
                        <a:solidFill>
                          <a:srgbClr val="000000"/>
                        </a:solidFill>
                        <a:effectLst/>
                        <a:latin typeface="Calibri"/>
                      </a:endParaRPr>
                    </a:p>
                  </a:txBody>
                  <a:tcPr marL="9525" marR="9525" marT="9525" marB="0" anchor="b"/>
                </a:tc>
              </a:tr>
              <a:tr h="307181">
                <a:tc>
                  <a:txBody>
                    <a:bodyPr/>
                    <a:lstStyle/>
                    <a:p>
                      <a:pPr algn="ctr" fontAlgn="b"/>
                      <a:r>
                        <a:rPr lang="en-GB" sz="1100" b="0" i="0" u="none" strike="noStrike" dirty="0" smtClean="0">
                          <a:solidFill>
                            <a:srgbClr val="000000"/>
                          </a:solidFill>
                          <a:effectLst/>
                          <a:latin typeface="Calibri"/>
                        </a:rPr>
                        <a:t>23%</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29%</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14%</a:t>
                      </a:r>
                      <a:endParaRPr lang="en-GB" sz="1100" b="0" i="0" u="none" strike="noStrike" dirty="0">
                        <a:solidFill>
                          <a:srgbClr val="000000"/>
                        </a:solidFill>
                        <a:effectLst/>
                        <a:latin typeface="Calibri"/>
                      </a:endParaRPr>
                    </a:p>
                  </a:txBody>
                  <a:tcPr marL="9525" marR="9525" marT="9525" marB="0" anchor="b"/>
                </a:tc>
              </a:tr>
              <a:tr h="307181">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14%</a:t>
                      </a:r>
                      <a:endParaRPr lang="en-GB" sz="1100" b="0" i="0" u="none" strike="noStrike" dirty="0">
                        <a:solidFill>
                          <a:srgbClr val="000000"/>
                        </a:solidFill>
                        <a:effectLst/>
                        <a:latin typeface="Calibri"/>
                      </a:endParaRPr>
                    </a:p>
                  </a:txBody>
                  <a:tcPr marL="9525" marR="9525" marT="9525" marB="0" anchor="b"/>
                </a:tc>
              </a:tr>
              <a:tr h="279685">
                <a:tc>
                  <a:txBody>
                    <a:bodyPr/>
                    <a:lstStyle/>
                    <a:p>
                      <a:pPr algn="ctr" fontAlgn="b"/>
                      <a:r>
                        <a:rPr lang="en-GB" sz="1100" b="0" i="0" u="none" strike="noStrike" dirty="0" smtClean="0">
                          <a:solidFill>
                            <a:srgbClr val="000000"/>
                          </a:solidFill>
                          <a:effectLst/>
                          <a:latin typeface="Calibri"/>
                        </a:rPr>
                        <a:t>25%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32%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11%</a:t>
                      </a:r>
                      <a:endParaRPr lang="en-GB" sz="1100" b="0" i="0" u="none" strike="noStrike" dirty="0">
                        <a:solidFill>
                          <a:srgbClr val="000000"/>
                        </a:solidFill>
                        <a:effectLst/>
                        <a:latin typeface="Calibri"/>
                      </a:endParaRPr>
                    </a:p>
                  </a:txBody>
                  <a:tcPr marL="9525" marR="9525" marT="9525" marB="0" anchor="b"/>
                </a:tc>
              </a:tr>
              <a:tr h="279685">
                <a:tc>
                  <a:txBody>
                    <a:bodyPr/>
                    <a:lstStyle/>
                    <a:p>
                      <a:pPr algn="ctr" fontAlgn="b"/>
                      <a:r>
                        <a:rPr lang="en-GB" sz="1100" b="0" i="0" u="none" strike="noStrike" dirty="0" smtClean="0">
                          <a:solidFill>
                            <a:srgbClr val="000000"/>
                          </a:solidFill>
                          <a:effectLst/>
                          <a:latin typeface="Calibri"/>
                        </a:rPr>
                        <a:t>25%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27%</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20%</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7%</a:t>
                      </a:r>
                      <a:endParaRPr lang="en-GB" sz="1100" b="0" i="0" u="none" strike="noStrike" dirty="0">
                        <a:solidFill>
                          <a:srgbClr val="000000"/>
                        </a:solidFill>
                        <a:effectLst/>
                        <a:latin typeface="Calibri"/>
                      </a:endParaRPr>
                    </a:p>
                  </a:txBody>
                  <a:tcPr marL="9525" marR="9525" marT="9525" marB="0" anchor="b"/>
                </a:tc>
              </a:tr>
              <a:tr h="307181">
                <a:tc>
                  <a:txBody>
                    <a:bodyPr/>
                    <a:lstStyle/>
                    <a:p>
                      <a:pPr algn="ctr" fontAlgn="b"/>
                      <a:r>
                        <a:rPr lang="en-GB" sz="1100" b="0" i="0" u="none" strike="noStrike" dirty="0" smtClean="0">
                          <a:solidFill>
                            <a:srgbClr val="000000"/>
                          </a:solidFill>
                          <a:effectLst/>
                          <a:latin typeface="Calibri"/>
                        </a:rPr>
                        <a:t>26%</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25%</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22%</a:t>
                      </a:r>
                      <a:endParaRPr lang="en-GB" sz="1100" b="0" i="0" u="none" strike="noStrike" dirty="0">
                        <a:solidFill>
                          <a:srgbClr val="000000"/>
                        </a:solidFill>
                        <a:effectLst/>
                        <a:latin typeface="Calibri"/>
                      </a:endParaRPr>
                    </a:p>
                  </a:txBody>
                  <a:tcPr marL="9525" marR="9525" marT="9525" marB="0" anchor="b"/>
                </a:tc>
                <a:tc>
                  <a:txBody>
                    <a:bodyPr/>
                    <a:lstStyle/>
                    <a:p>
                      <a:pPr algn="ctr" fontAlgn="b"/>
                      <a:r>
                        <a:rPr lang="en-GB" sz="1100" b="0" i="0" u="none" strike="noStrike" dirty="0" smtClean="0">
                          <a:solidFill>
                            <a:srgbClr val="000000"/>
                          </a:solidFill>
                          <a:effectLst/>
                          <a:latin typeface="Calibri"/>
                        </a:rPr>
                        <a:t>14%</a:t>
                      </a:r>
                      <a:endParaRPr lang="en-GB" sz="1100" b="0" i="0" u="none" strike="noStrike" dirty="0">
                        <a:solidFill>
                          <a:srgbClr val="000000"/>
                        </a:solidFill>
                        <a:effectLst/>
                        <a:latin typeface="Calibri"/>
                      </a:endParaRPr>
                    </a:p>
                  </a:txBody>
                  <a:tcPr marL="9525" marR="9525" marT="9525" marB="0" anchor="b"/>
                </a:tc>
              </a:tr>
            </a:tbl>
          </a:graphicData>
        </a:graphic>
      </p:graphicFrame>
      <p:cxnSp>
        <p:nvCxnSpPr>
          <p:cNvPr id="11" name="Straight Connector 10"/>
          <p:cNvCxnSpPr/>
          <p:nvPr/>
        </p:nvCxnSpPr>
        <p:spPr>
          <a:xfrm>
            <a:off x="455370" y="2901067"/>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55370" y="3742385"/>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3" name="Text Placeholder 5"/>
          <p:cNvSpPr txBox="1">
            <a:spLocks/>
          </p:cNvSpPr>
          <p:nvPr/>
        </p:nvSpPr>
        <p:spPr>
          <a:xfrm>
            <a:off x="342438" y="5100566"/>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Overall,  worries about driving in Britain was the main barrier to visiting outside of London, particularly amongst those aged 65+. There being ‘other places higher up the list’ and ‘there being so much to do in London’.  Lack of understanding of what there is outside of London was also important.  </a:t>
            </a:r>
          </a:p>
          <a:p>
            <a:pPr marL="0" indent="0" algn="just">
              <a:buNone/>
            </a:pPr>
            <a:r>
              <a:rPr lang="en-GB" sz="1300" dirty="0" smtClean="0"/>
              <a:t>For 16-34 year olds, the appeal of other places was the most important reason, as were a number of reasons highlighting low awareness of the offer outside of London.  Notably, ‘not knowing what is there is to see outside of London’, and ‘there are more exciting place elsewhere in Europe’ were significantly more likely to be mentioned than other age groups.  </a:t>
            </a:r>
          </a:p>
        </p:txBody>
      </p:sp>
      <p:sp>
        <p:nvSpPr>
          <p:cNvPr id="14" name="TextBox 13"/>
          <p:cNvSpPr txBox="1"/>
          <p:nvPr/>
        </p:nvSpPr>
        <p:spPr>
          <a:xfrm>
            <a:off x="349251" y="1466777"/>
            <a:ext cx="1928733" cy="215444"/>
          </a:xfrm>
          <a:prstGeom prst="rect">
            <a:avLst/>
          </a:prstGeom>
          <a:noFill/>
        </p:spPr>
        <p:txBody>
          <a:bodyPr wrap="none" rtlCol="0">
            <a:spAutoFit/>
          </a:bodyPr>
          <a:lstStyle/>
          <a:p>
            <a:r>
              <a:rPr lang="en-GB" sz="800" dirty="0" smtClean="0">
                <a:solidFill>
                  <a:srgbClr val="120742"/>
                </a:solidFill>
              </a:rPr>
              <a:t>Source:  VisitBritain Beyond London study</a:t>
            </a:r>
            <a:endParaRPr lang="en-GB" sz="800" dirty="0">
              <a:solidFill>
                <a:srgbClr val="120742"/>
              </a:solidFill>
            </a:endParaRPr>
          </a:p>
        </p:txBody>
      </p:sp>
    </p:spTree>
    <p:extLst>
      <p:ext uri="{BB962C8B-B14F-4D97-AF65-F5344CB8AC3E}">
        <p14:creationId xmlns:p14="http://schemas.microsoft.com/office/powerpoint/2010/main" val="12574845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061525081"/>
              </p:ext>
            </p:extLst>
          </p:nvPr>
        </p:nvGraphicFramePr>
        <p:xfrm>
          <a:off x="322144" y="2032000"/>
          <a:ext cx="4094735" cy="290700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a:spLocks noGrp="1"/>
          </p:cNvSpPr>
          <p:nvPr>
            <p:ph type="title"/>
          </p:nvPr>
        </p:nvSpPr>
        <p:spPr>
          <a:xfrm>
            <a:off x="349251" y="872066"/>
            <a:ext cx="8149762" cy="810155"/>
          </a:xfrm>
        </p:spPr>
        <p:txBody>
          <a:bodyPr/>
          <a:lstStyle/>
          <a:p>
            <a:r>
              <a:rPr lang="en-GB" sz="2200" dirty="0" smtClean="0"/>
              <a:t>Reasons for visiting outside of London</a:t>
            </a:r>
            <a:endParaRPr lang="en-GB" sz="2200" i="1" dirty="0"/>
          </a:p>
        </p:txBody>
      </p:sp>
      <p:graphicFrame>
        <p:nvGraphicFramePr>
          <p:cNvPr id="10" name="Picture Placeholder 4"/>
          <p:cNvGraphicFramePr>
            <a:graphicFrameLocks/>
          </p:cNvGraphicFramePr>
          <p:nvPr>
            <p:extLst>
              <p:ext uri="{D42A27DB-BD31-4B8C-83A1-F6EECF244321}">
                <p14:modId xmlns:p14="http://schemas.microsoft.com/office/powerpoint/2010/main" val="4267077142"/>
              </p:ext>
            </p:extLst>
          </p:nvPr>
        </p:nvGraphicFramePr>
        <p:xfrm>
          <a:off x="4628967" y="1384297"/>
          <a:ext cx="4162145" cy="3543933"/>
        </p:xfrm>
        <a:graphic>
          <a:graphicData uri="http://schemas.openxmlformats.org/drawingml/2006/table">
            <a:tbl>
              <a:tblPr firstRow="1" bandRow="1">
                <a:tableStyleId>{5C22544A-7EE6-4342-B048-85BDC9FD1C3A}</a:tableStyleId>
              </a:tblPr>
              <a:tblGrid>
                <a:gridCol w="832429"/>
                <a:gridCol w="832429"/>
                <a:gridCol w="832429"/>
                <a:gridCol w="832429"/>
                <a:gridCol w="832429"/>
              </a:tblGrid>
              <a:tr h="304003">
                <a:tc gridSpan="5">
                  <a:txBody>
                    <a:bodyPr/>
                    <a:lstStyle/>
                    <a:p>
                      <a:pPr algn="ctr"/>
                      <a:r>
                        <a:rPr lang="en-GB" sz="1000" b="1" dirty="0" smtClean="0"/>
                        <a:t>% </a:t>
                      </a:r>
                      <a:r>
                        <a:rPr lang="en-GB" sz="1000" b="1" baseline="0" dirty="0" smtClean="0"/>
                        <a:t>within age group</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GB" sz="1000"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305600">
                <a:tc>
                  <a:txBody>
                    <a:bodyPr/>
                    <a:lstStyle/>
                    <a:p>
                      <a:pPr algn="ctr"/>
                      <a:r>
                        <a:rPr lang="en-GB" sz="1000" b="1" dirty="0" smtClean="0"/>
                        <a:t>0-15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16-34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35-54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55-64</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000" b="1" dirty="0" smtClean="0"/>
                        <a:t>65+</a:t>
                      </a:r>
                      <a:endParaRPr lang="en-GB" sz="1000" b="1" dirty="0"/>
                    </a:p>
                  </a:txBody>
                  <a:tcPr marL="72000" marR="16799"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279685">
                <a:tc>
                  <a:txBody>
                    <a:bodyPr/>
                    <a:lstStyle/>
                    <a:p>
                      <a:pPr algn="ctr" fontAlgn="b"/>
                      <a:r>
                        <a:rPr lang="en-GB" sz="1100" b="0" i="0" u="none" strike="noStrike" dirty="0" smtClean="0">
                          <a:solidFill>
                            <a:srgbClr val="000000"/>
                          </a:solidFill>
                          <a:effectLst/>
                          <a:latin typeface="Calibri"/>
                        </a:rPr>
                        <a:t>87%</a:t>
                      </a:r>
                      <a:endParaRPr lang="en-GB" sz="1100" b="0" i="0" u="none" strike="noStrike" dirty="0">
                        <a:solidFill>
                          <a:srgbClr val="000000"/>
                        </a:solidFill>
                        <a:effectLst/>
                        <a:latin typeface="Calibri"/>
                      </a:endParaRPr>
                    </a:p>
                  </a:txBody>
                  <a:tcPr marL="9525" marR="9525" marT="9525" marB="0" anchor="ctr">
                    <a:lnT w="38100" cmpd="sng">
                      <a:noFill/>
                    </a:lnT>
                  </a:tcPr>
                </a:tc>
                <a:tc>
                  <a:txBody>
                    <a:bodyPr/>
                    <a:lstStyle/>
                    <a:p>
                      <a:pPr algn="ctr" fontAlgn="b"/>
                      <a:r>
                        <a:rPr lang="en-GB" sz="1100" b="0" i="0" u="none" strike="noStrike" dirty="0" smtClean="0">
                          <a:solidFill>
                            <a:srgbClr val="000000"/>
                          </a:solidFill>
                          <a:effectLst/>
                          <a:latin typeface="Calibri"/>
                        </a:rPr>
                        <a:t>70%</a:t>
                      </a:r>
                      <a:endParaRPr lang="en-GB" sz="1100" b="0" i="0" u="none" strike="noStrike" dirty="0">
                        <a:solidFill>
                          <a:srgbClr val="000000"/>
                        </a:solidFill>
                        <a:effectLst/>
                        <a:latin typeface="Calibri"/>
                      </a:endParaRPr>
                    </a:p>
                  </a:txBody>
                  <a:tcPr marL="9525" marR="9525" marT="9525" marB="0" anchor="ctr">
                    <a:lnT w="38100" cmpd="sng">
                      <a:noFill/>
                    </a:lnT>
                  </a:tcPr>
                </a:tc>
                <a:tc>
                  <a:txBody>
                    <a:bodyPr/>
                    <a:lstStyle/>
                    <a:p>
                      <a:pPr algn="ctr" fontAlgn="b"/>
                      <a:r>
                        <a:rPr lang="en-GB" sz="1100" b="0" i="0" u="none" strike="noStrike" dirty="0" smtClean="0">
                          <a:solidFill>
                            <a:srgbClr val="000000"/>
                          </a:solidFill>
                          <a:effectLst/>
                          <a:latin typeface="Calibri"/>
                        </a:rPr>
                        <a:t>86%</a:t>
                      </a:r>
                      <a:endParaRPr lang="en-GB" sz="1100" b="0" i="0" u="none" strike="noStrike" dirty="0">
                        <a:solidFill>
                          <a:srgbClr val="000000"/>
                        </a:solidFill>
                        <a:effectLst/>
                        <a:latin typeface="Calibri"/>
                      </a:endParaRPr>
                    </a:p>
                  </a:txBody>
                  <a:tcPr marL="9525" marR="9525" marT="9525" marB="0" anchor="ctr">
                    <a:lnT w="38100" cmpd="sng">
                      <a:noFill/>
                    </a:lnT>
                  </a:tcPr>
                </a:tc>
                <a:tc>
                  <a:txBody>
                    <a:bodyPr/>
                    <a:lstStyle/>
                    <a:p>
                      <a:pPr algn="ctr" fontAlgn="b"/>
                      <a:r>
                        <a:rPr lang="en-GB" sz="1100" b="0" i="0" u="none" strike="noStrike" dirty="0" smtClean="0">
                          <a:solidFill>
                            <a:srgbClr val="000000"/>
                          </a:solidFill>
                          <a:effectLst/>
                          <a:latin typeface="Calibri"/>
                        </a:rPr>
                        <a:t>89%</a:t>
                      </a:r>
                      <a:endParaRPr lang="en-GB" sz="1100" b="0" i="0" u="none" strike="noStrike" dirty="0">
                        <a:solidFill>
                          <a:srgbClr val="000000"/>
                        </a:solidFill>
                        <a:effectLst/>
                        <a:latin typeface="Calibri"/>
                      </a:endParaRPr>
                    </a:p>
                  </a:txBody>
                  <a:tcPr marL="9525" marR="9525" marT="9525" marB="0" anchor="ctr">
                    <a:lnT w="38100" cmpd="sng">
                      <a:noFill/>
                    </a:lnT>
                  </a:tcPr>
                </a:tc>
                <a:tc>
                  <a:txBody>
                    <a:bodyPr/>
                    <a:lstStyle/>
                    <a:p>
                      <a:pPr algn="ctr" fontAlgn="b"/>
                      <a:r>
                        <a:rPr lang="en-GB" sz="1100" b="0" i="0" u="none" strike="noStrike" dirty="0" smtClean="0">
                          <a:solidFill>
                            <a:srgbClr val="000000"/>
                          </a:solidFill>
                          <a:effectLst/>
                          <a:latin typeface="Calibri"/>
                        </a:rPr>
                        <a:t>79%</a:t>
                      </a:r>
                      <a:endParaRPr lang="en-GB" sz="1100" b="0" i="0" u="none" strike="noStrike" dirty="0">
                        <a:solidFill>
                          <a:srgbClr val="000000"/>
                        </a:solidFill>
                        <a:effectLst/>
                        <a:latin typeface="Calibri"/>
                      </a:endParaRPr>
                    </a:p>
                  </a:txBody>
                  <a:tcPr marL="9525" marR="9525" marT="9525" marB="0" anchor="ctr">
                    <a:lnT w="38100" cmpd="sng">
                      <a:noFill/>
                    </a:lnT>
                  </a:tcPr>
                </a:tc>
              </a:tr>
              <a:tr h="307181">
                <a:tc>
                  <a:txBody>
                    <a:bodyPr/>
                    <a:lstStyle/>
                    <a:p>
                      <a:pPr algn="ctr" fontAlgn="b"/>
                      <a:r>
                        <a:rPr lang="en-GB" sz="1100" b="0" i="0" u="none" strike="noStrike" dirty="0" smtClean="0">
                          <a:solidFill>
                            <a:srgbClr val="000000"/>
                          </a:solidFill>
                          <a:effectLst/>
                          <a:latin typeface="Calibri"/>
                        </a:rPr>
                        <a:t>84%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71%</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87%</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88%</a:t>
                      </a:r>
                      <a:endParaRPr lang="en-GB" sz="1100" b="0" i="0" u="none" strike="noStrike" dirty="0">
                        <a:solidFill>
                          <a:srgbClr val="000000"/>
                        </a:solidFill>
                        <a:effectLst/>
                        <a:latin typeface="Calibri"/>
                      </a:endParaRPr>
                    </a:p>
                  </a:txBody>
                  <a:tcPr marL="9525" marR="9525" marT="9525" marB="0" anchor="ctr"/>
                </a:tc>
              </a:tr>
              <a:tr h="307181">
                <a:tc>
                  <a:txBody>
                    <a:bodyPr/>
                    <a:lstStyle/>
                    <a:p>
                      <a:pPr algn="ctr" fontAlgn="b"/>
                      <a:r>
                        <a:rPr lang="en-GB" sz="1100" b="0" i="0" u="none" strike="noStrike" dirty="0" smtClean="0">
                          <a:solidFill>
                            <a:srgbClr val="000000"/>
                          </a:solidFill>
                          <a:effectLst/>
                          <a:latin typeface="Calibri"/>
                        </a:rPr>
                        <a:t>81%</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69%</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82%</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85%</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92%</a:t>
                      </a:r>
                      <a:endParaRPr lang="en-GB" sz="1100" b="0" i="0" u="none" strike="noStrike" dirty="0">
                        <a:solidFill>
                          <a:srgbClr val="000000"/>
                        </a:solidFill>
                        <a:effectLst/>
                        <a:latin typeface="Calibri"/>
                      </a:endParaRPr>
                    </a:p>
                  </a:txBody>
                  <a:tcPr marL="9525" marR="9525" marT="9525" marB="0" anchor="ctr"/>
                </a:tc>
              </a:tr>
              <a:tr h="279685">
                <a:tc>
                  <a:txBody>
                    <a:bodyPr/>
                    <a:lstStyle/>
                    <a:p>
                      <a:pPr algn="ctr" fontAlgn="b"/>
                      <a:r>
                        <a:rPr lang="en-GB" sz="1100" b="0" i="0" u="none" strike="noStrike" dirty="0" smtClean="0">
                          <a:solidFill>
                            <a:srgbClr val="000000"/>
                          </a:solidFill>
                          <a:effectLst/>
                          <a:latin typeface="Calibri"/>
                        </a:rPr>
                        <a:t>84%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62%</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81%</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85%</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79%</a:t>
                      </a:r>
                      <a:endParaRPr lang="en-GB" sz="1100" b="0" i="0" u="none" strike="noStrike" dirty="0">
                        <a:solidFill>
                          <a:srgbClr val="000000"/>
                        </a:solidFill>
                        <a:effectLst/>
                        <a:latin typeface="Calibri"/>
                      </a:endParaRPr>
                    </a:p>
                  </a:txBody>
                  <a:tcPr marL="9525" marR="9525" marT="9525" marB="0" anchor="ctr"/>
                </a:tc>
              </a:tr>
              <a:tr h="279685">
                <a:tc>
                  <a:txBody>
                    <a:bodyPr/>
                    <a:lstStyle/>
                    <a:p>
                      <a:pPr algn="ctr" fontAlgn="b"/>
                      <a:r>
                        <a:rPr lang="en-GB" sz="1100" b="0" i="0" u="none" strike="noStrike" dirty="0" smtClean="0">
                          <a:solidFill>
                            <a:srgbClr val="000000"/>
                          </a:solidFill>
                          <a:effectLst/>
                          <a:latin typeface="Calibri"/>
                        </a:rPr>
                        <a:t>77%</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58%</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77%</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79%</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71%</a:t>
                      </a:r>
                      <a:endParaRPr lang="en-GB" sz="1100" b="0" i="0" u="none" strike="noStrike" dirty="0">
                        <a:solidFill>
                          <a:srgbClr val="000000"/>
                        </a:solidFill>
                        <a:effectLst/>
                        <a:latin typeface="Calibri"/>
                      </a:endParaRPr>
                    </a:p>
                  </a:txBody>
                  <a:tcPr marL="9525" marR="9525" marT="9525" marB="0" anchor="ctr"/>
                </a:tc>
              </a:tr>
              <a:tr h="307181">
                <a:tc>
                  <a:txBody>
                    <a:bodyPr/>
                    <a:lstStyle/>
                    <a:p>
                      <a:pPr algn="ctr" fontAlgn="b"/>
                      <a:r>
                        <a:rPr lang="en-GB" sz="1100" b="0" i="0" u="none" strike="noStrike" dirty="0" smtClean="0">
                          <a:solidFill>
                            <a:srgbClr val="000000"/>
                          </a:solidFill>
                          <a:effectLst/>
                          <a:latin typeface="Calibri"/>
                        </a:rPr>
                        <a:t>74%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76%</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77%</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58%</a:t>
                      </a:r>
                      <a:endParaRPr lang="en-GB" sz="1100" b="0" i="0" u="none" strike="noStrike" dirty="0">
                        <a:solidFill>
                          <a:srgbClr val="000000"/>
                        </a:solidFill>
                        <a:effectLst/>
                        <a:latin typeface="Calibri"/>
                      </a:endParaRPr>
                    </a:p>
                  </a:txBody>
                  <a:tcPr marL="9525" marR="9525" marT="9525" marB="0" anchor="ctr"/>
                </a:tc>
              </a:tr>
              <a:tr h="307181">
                <a:tc>
                  <a:txBody>
                    <a:bodyPr/>
                    <a:lstStyle/>
                    <a:p>
                      <a:pPr algn="ctr" fontAlgn="b"/>
                      <a:r>
                        <a:rPr lang="en-GB" sz="1100" b="0" i="0" u="none" strike="noStrike" dirty="0" smtClean="0">
                          <a:solidFill>
                            <a:srgbClr val="000000"/>
                          </a:solidFill>
                          <a:effectLst/>
                          <a:latin typeface="Calibri"/>
                        </a:rPr>
                        <a:t>65%</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52%</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71%</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77%</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79%</a:t>
                      </a:r>
                      <a:endParaRPr lang="en-GB" sz="1100" b="0" i="0" u="none" strike="noStrike" dirty="0">
                        <a:solidFill>
                          <a:srgbClr val="000000"/>
                        </a:solidFill>
                        <a:effectLst/>
                        <a:latin typeface="Calibri"/>
                      </a:endParaRPr>
                    </a:p>
                  </a:txBody>
                  <a:tcPr marL="9525" marR="9525" marT="9525" marB="0" anchor="ctr"/>
                </a:tc>
              </a:tr>
              <a:tr h="279685">
                <a:tc>
                  <a:txBody>
                    <a:bodyPr/>
                    <a:lstStyle/>
                    <a:p>
                      <a:pPr algn="ctr" fontAlgn="b"/>
                      <a:r>
                        <a:rPr lang="en-GB" sz="1100" b="0" i="0" u="none" strike="noStrike" dirty="0" smtClean="0">
                          <a:solidFill>
                            <a:srgbClr val="000000"/>
                          </a:solidFill>
                          <a:effectLst/>
                          <a:latin typeface="Calibri"/>
                        </a:rPr>
                        <a:t>69%</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68%</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66%</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62%</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46%</a:t>
                      </a:r>
                      <a:endParaRPr lang="en-GB" sz="1100" b="0" i="0" u="none" strike="noStrike" dirty="0">
                        <a:solidFill>
                          <a:srgbClr val="000000"/>
                        </a:solidFill>
                        <a:effectLst/>
                        <a:latin typeface="Calibri"/>
                      </a:endParaRPr>
                    </a:p>
                  </a:txBody>
                  <a:tcPr marL="9525" marR="9525" marT="9525" marB="0" anchor="ctr"/>
                </a:tc>
              </a:tr>
              <a:tr h="279685">
                <a:tc>
                  <a:txBody>
                    <a:bodyPr/>
                    <a:lstStyle/>
                    <a:p>
                      <a:pPr algn="ctr" fontAlgn="b"/>
                      <a:r>
                        <a:rPr lang="en-GB" sz="1100" b="0" i="0" u="none" strike="noStrike" dirty="0" smtClean="0">
                          <a:solidFill>
                            <a:srgbClr val="000000"/>
                          </a:solidFill>
                          <a:effectLst/>
                          <a:latin typeface="Calibri"/>
                        </a:rPr>
                        <a:t>69%</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65%</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74%</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58%</a:t>
                      </a:r>
                      <a:endParaRPr lang="en-GB" sz="1100" b="0" i="0" u="none" strike="noStrike" dirty="0">
                        <a:solidFill>
                          <a:srgbClr val="000000"/>
                        </a:solidFill>
                        <a:effectLst/>
                        <a:latin typeface="Calibri"/>
                      </a:endParaRPr>
                    </a:p>
                  </a:txBody>
                  <a:tcPr marL="9525" marR="9525" marT="9525" marB="0" anchor="ctr"/>
                </a:tc>
              </a:tr>
              <a:tr h="307181">
                <a:tc>
                  <a:txBody>
                    <a:bodyPr/>
                    <a:lstStyle/>
                    <a:p>
                      <a:pPr algn="ctr" fontAlgn="b"/>
                      <a:r>
                        <a:rPr lang="en-GB" sz="1100" b="0" i="0" u="none" strike="noStrike" dirty="0" smtClean="0">
                          <a:solidFill>
                            <a:srgbClr val="000000"/>
                          </a:solidFill>
                          <a:effectLst/>
                          <a:latin typeface="Calibri"/>
                        </a:rPr>
                        <a:t>71%</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55%</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62%</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70%</a:t>
                      </a:r>
                      <a:endParaRPr lang="en-GB" sz="1100" b="0" i="0" u="none" strike="noStrike" dirty="0">
                        <a:solidFill>
                          <a:srgbClr val="000000"/>
                        </a:solidFill>
                        <a:effectLst/>
                        <a:latin typeface="Calibri"/>
                      </a:endParaRPr>
                    </a:p>
                  </a:txBody>
                  <a:tcPr marL="9525" marR="9525" marT="9525" marB="0" anchor="ctr"/>
                </a:tc>
                <a:tc>
                  <a:txBody>
                    <a:bodyPr/>
                    <a:lstStyle/>
                    <a:p>
                      <a:pPr algn="ctr" fontAlgn="b"/>
                      <a:r>
                        <a:rPr lang="en-GB" sz="1100" b="0" i="0" u="none" strike="noStrike" dirty="0" smtClean="0">
                          <a:solidFill>
                            <a:srgbClr val="000000"/>
                          </a:solidFill>
                          <a:effectLst/>
                          <a:latin typeface="Calibri"/>
                        </a:rPr>
                        <a:t>58%</a:t>
                      </a:r>
                      <a:endParaRPr lang="en-GB" sz="1100" b="0" i="0" u="none" strike="noStrike" dirty="0">
                        <a:solidFill>
                          <a:srgbClr val="000000"/>
                        </a:solidFill>
                        <a:effectLst/>
                        <a:latin typeface="Calibri"/>
                      </a:endParaRPr>
                    </a:p>
                  </a:txBody>
                  <a:tcPr marL="9525" marR="9525" marT="9525" marB="0" anchor="ctr"/>
                </a:tc>
              </a:tr>
            </a:tbl>
          </a:graphicData>
        </a:graphic>
      </p:graphicFrame>
      <p:cxnSp>
        <p:nvCxnSpPr>
          <p:cNvPr id="11" name="Straight Connector 10"/>
          <p:cNvCxnSpPr/>
          <p:nvPr/>
        </p:nvCxnSpPr>
        <p:spPr>
          <a:xfrm>
            <a:off x="518984" y="2881960"/>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8984" y="3755085"/>
            <a:ext cx="8550285" cy="0"/>
          </a:xfrm>
          <a:prstGeom prst="line">
            <a:avLst/>
          </a:prstGeom>
          <a:ln w="6350"/>
          <a:effectLst/>
        </p:spPr>
        <p:style>
          <a:lnRef idx="2">
            <a:schemeClr val="accent1"/>
          </a:lnRef>
          <a:fillRef idx="0">
            <a:schemeClr val="accent1"/>
          </a:fillRef>
          <a:effectRef idx="1">
            <a:schemeClr val="accent1"/>
          </a:effectRef>
          <a:fontRef idx="minor">
            <a:schemeClr val="tx1"/>
          </a:fontRef>
        </p:style>
      </p:cxnSp>
      <p:sp>
        <p:nvSpPr>
          <p:cNvPr id="14" name="Text Placeholder 5"/>
          <p:cNvSpPr txBox="1">
            <a:spLocks/>
          </p:cNvSpPr>
          <p:nvPr/>
        </p:nvSpPr>
        <p:spPr>
          <a:xfrm>
            <a:off x="342438" y="5100566"/>
            <a:ext cx="8424992" cy="1382486"/>
          </a:xfrm>
          <a:prstGeom prst="rect">
            <a:avLst/>
          </a:prstGeom>
        </p:spPr>
        <p:txBody>
          <a:bodyPr lIns="3600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GB" sz="1300" dirty="0" smtClean="0"/>
              <a:t>Of those that have visited outside of London, Britain’s history was regarded as the main reason for doing so, followed by its ‘unique and diverse regions’ and ‘unique and beautiful’ countryside.</a:t>
            </a:r>
          </a:p>
          <a:p>
            <a:pPr marL="0" indent="0" algn="just">
              <a:buNone/>
            </a:pPr>
            <a:r>
              <a:rPr lang="en-GB" sz="1300" dirty="0" smtClean="0"/>
              <a:t>Those aged over 35 were significantly more likely to cite history, diverse regions and beautiful countryside than 16-34 year olds.  16-34 year olds were significantly more likely to cite fun and vibrant cities.</a:t>
            </a:r>
          </a:p>
        </p:txBody>
      </p:sp>
      <p:sp>
        <p:nvSpPr>
          <p:cNvPr id="15" name="TextBox 14"/>
          <p:cNvSpPr txBox="1"/>
          <p:nvPr/>
        </p:nvSpPr>
        <p:spPr>
          <a:xfrm>
            <a:off x="349251" y="1296722"/>
            <a:ext cx="1928733" cy="215444"/>
          </a:xfrm>
          <a:prstGeom prst="rect">
            <a:avLst/>
          </a:prstGeom>
          <a:noFill/>
        </p:spPr>
        <p:txBody>
          <a:bodyPr wrap="none" rtlCol="0">
            <a:spAutoFit/>
          </a:bodyPr>
          <a:lstStyle/>
          <a:p>
            <a:r>
              <a:rPr lang="en-GB" sz="800" dirty="0" smtClean="0">
                <a:solidFill>
                  <a:srgbClr val="120742"/>
                </a:solidFill>
              </a:rPr>
              <a:t>Source:  VisitBritain Beyond London study</a:t>
            </a:r>
            <a:endParaRPr lang="en-GB" sz="800" dirty="0">
              <a:solidFill>
                <a:srgbClr val="120742"/>
              </a:solidFill>
            </a:endParaRPr>
          </a:p>
        </p:txBody>
      </p:sp>
    </p:spTree>
    <p:extLst>
      <p:ext uri="{BB962C8B-B14F-4D97-AF65-F5344CB8AC3E}">
        <p14:creationId xmlns:p14="http://schemas.microsoft.com/office/powerpoint/2010/main" val="42068762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422650" y="4377121"/>
            <a:ext cx="5035550" cy="1095337"/>
          </a:xfrm>
        </p:spPr>
        <p:txBody>
          <a:bodyPr/>
          <a:lstStyle/>
          <a:p>
            <a:r>
              <a:rPr lang="en-GB" dirty="0" smtClean="0"/>
              <a:t>Jon Young: BDRC Continental: </a:t>
            </a:r>
          </a:p>
          <a:p>
            <a:r>
              <a:rPr lang="en-GB" dirty="0" smtClean="0">
                <a:solidFill>
                  <a:schemeClr val="bg1"/>
                </a:solidFill>
              </a:rPr>
              <a:t>Jon.young@bdrc-continental.com </a:t>
            </a:r>
          </a:p>
          <a:p>
            <a:endParaRPr lang="en-GB" dirty="0" smtClean="0">
              <a:solidFill>
                <a:schemeClr val="bg1"/>
              </a:solidFill>
            </a:endParaRPr>
          </a:p>
        </p:txBody>
      </p:sp>
      <p:sp>
        <p:nvSpPr>
          <p:cNvPr id="7" name="Text Placeholder 6"/>
          <p:cNvSpPr>
            <a:spLocks noGrp="1"/>
          </p:cNvSpPr>
          <p:nvPr>
            <p:ph type="body" sz="quarter" idx="14"/>
          </p:nvPr>
        </p:nvSpPr>
        <p:spPr/>
        <p:txBody>
          <a:bodyPr/>
          <a:lstStyle/>
          <a:p>
            <a:r>
              <a:rPr lang="en-GB" dirty="0" smtClean="0"/>
              <a:t>Further information</a:t>
            </a:r>
            <a:endParaRPr lang="en-GB" dirty="0"/>
          </a:p>
        </p:txBody>
      </p:sp>
      <p:sp>
        <p:nvSpPr>
          <p:cNvPr id="3" name="Picture Placeholder 2"/>
          <p:cNvSpPr>
            <a:spLocks noGrp="1"/>
          </p:cNvSpPr>
          <p:nvPr>
            <p:ph type="pic" sz="quarter" idx="12"/>
          </p:nvPr>
        </p:nvSpPr>
        <p:spPr>
          <a:solidFill>
            <a:schemeClr val="bg1"/>
          </a:solidFill>
        </p:spPr>
      </p:sp>
      <p:pic>
        <p:nvPicPr>
          <p:cNvPr id="5" name="Picture 2" descr="G:\OFFICE\BDRC Group Logos\BDRC_Continental.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2249" y="520700"/>
            <a:ext cx="809706" cy="611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3422650" y="5583621"/>
            <a:ext cx="5035550" cy="1095337"/>
          </a:xfrm>
          <a:prstGeom prst="rect">
            <a:avLst/>
          </a:prstGeom>
        </p:spPr>
        <p:txBody>
          <a:bodyPr vert="horz"/>
          <a:lstStyle>
            <a:lvl1pPr marL="0" indent="0" algn="l" defTabSz="457200" rtl="0" eaLnBrk="1" latinLnBrk="0" hangingPunct="1">
              <a:spcBef>
                <a:spcPts val="700"/>
              </a:spcBef>
              <a:buFont typeface="Arial"/>
              <a:buNone/>
              <a:defRPr sz="18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Steve Mills: BDRC Continental: </a:t>
            </a:r>
          </a:p>
          <a:p>
            <a:r>
              <a:rPr lang="en-GB" dirty="0" smtClean="0">
                <a:solidFill>
                  <a:schemeClr val="bg1"/>
                </a:solidFill>
              </a:rPr>
              <a:t>Steve.mills@bdrc-continental.com </a:t>
            </a:r>
          </a:p>
          <a:p>
            <a:endParaRPr lang="en-GB" dirty="0" smtClean="0">
              <a:solidFill>
                <a:schemeClr val="bg1"/>
              </a:solidFill>
            </a:endParaRPr>
          </a:p>
        </p:txBody>
      </p:sp>
      <p:sp>
        <p:nvSpPr>
          <p:cNvPr id="9" name="Text Placeholder 1"/>
          <p:cNvSpPr txBox="1">
            <a:spLocks/>
          </p:cNvSpPr>
          <p:nvPr/>
        </p:nvSpPr>
        <p:spPr>
          <a:xfrm>
            <a:off x="3422650" y="3111622"/>
            <a:ext cx="5035550" cy="1095337"/>
          </a:xfrm>
          <a:prstGeom prst="rect">
            <a:avLst/>
          </a:prstGeom>
        </p:spPr>
        <p:txBody>
          <a:bodyPr vert="horz"/>
          <a:lstStyle>
            <a:lvl1pPr marL="0" indent="0" algn="l" defTabSz="457200" rtl="0" eaLnBrk="1" latinLnBrk="0" hangingPunct="1">
              <a:spcBef>
                <a:spcPts val="700"/>
              </a:spcBef>
              <a:buFont typeface="Arial"/>
              <a:buNone/>
              <a:defRPr sz="18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smtClean="0"/>
              <a:t>Xavier Faux: VisitEngland</a:t>
            </a:r>
          </a:p>
          <a:p>
            <a:r>
              <a:rPr lang="en-GB" dirty="0" smtClean="0">
                <a:solidFill>
                  <a:schemeClr val="bg1"/>
                </a:solidFill>
              </a:rPr>
              <a:t>veresearch@visitengland.org  </a:t>
            </a:r>
          </a:p>
          <a:p>
            <a:endParaRPr lang="en-GB" dirty="0" smtClean="0">
              <a:solidFill>
                <a:schemeClr val="bg1"/>
              </a:solidFill>
            </a:endParaRPr>
          </a:p>
        </p:txBody>
      </p:sp>
    </p:spTree>
    <p:extLst>
      <p:ext uri="{BB962C8B-B14F-4D97-AF65-F5344CB8AC3E}">
        <p14:creationId xmlns:p14="http://schemas.microsoft.com/office/powerpoint/2010/main" val="34789074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167466"/>
            <a:ext cx="8149762" cy="558801"/>
          </a:xfrm>
        </p:spPr>
        <p:txBody>
          <a:bodyPr/>
          <a:lstStyle/>
          <a:p>
            <a:r>
              <a:rPr lang="en-GB" dirty="0" smtClean="0"/>
              <a:t>Executive summary</a:t>
            </a:r>
            <a:endParaRPr lang="en-GB" dirty="0"/>
          </a:p>
        </p:txBody>
      </p:sp>
      <p:sp>
        <p:nvSpPr>
          <p:cNvPr id="7" name="Text Placeholder 5"/>
          <p:cNvSpPr txBox="1">
            <a:spLocks/>
          </p:cNvSpPr>
          <p:nvPr/>
        </p:nvSpPr>
        <p:spPr>
          <a:xfrm>
            <a:off x="431800" y="2882900"/>
            <a:ext cx="8625479" cy="3302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en-GB" sz="1300" dirty="0" smtClean="0">
              <a:solidFill>
                <a:srgbClr val="120742"/>
              </a:solidFill>
            </a:endParaRPr>
          </a:p>
        </p:txBody>
      </p:sp>
    </p:spTree>
    <p:extLst>
      <p:ext uri="{BB962C8B-B14F-4D97-AF65-F5344CB8AC3E}">
        <p14:creationId xmlns:p14="http://schemas.microsoft.com/office/powerpoint/2010/main" val="883914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1" y="872066"/>
            <a:ext cx="8424992" cy="558801"/>
          </a:xfrm>
        </p:spPr>
        <p:txBody>
          <a:bodyPr/>
          <a:lstStyle/>
          <a:p>
            <a:r>
              <a:rPr lang="en-GB" sz="2200" dirty="0" smtClean="0"/>
              <a:t>Executive summary/1</a:t>
            </a:r>
            <a:endParaRPr lang="en-GB" sz="2200" dirty="0"/>
          </a:p>
        </p:txBody>
      </p:sp>
      <p:sp>
        <p:nvSpPr>
          <p:cNvPr id="13" name="Text Placeholder 5"/>
          <p:cNvSpPr txBox="1">
            <a:spLocks/>
          </p:cNvSpPr>
          <p:nvPr/>
        </p:nvSpPr>
        <p:spPr>
          <a:xfrm>
            <a:off x="378821" y="1276488"/>
            <a:ext cx="8424992" cy="481753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n-GB" sz="1300" dirty="0" smtClean="0">
              <a:solidFill>
                <a:srgbClr val="120742"/>
              </a:solidFill>
            </a:endParaRPr>
          </a:p>
        </p:txBody>
      </p:sp>
      <p:sp>
        <p:nvSpPr>
          <p:cNvPr id="3" name="TextBox 2"/>
          <p:cNvSpPr txBox="1"/>
          <p:nvPr/>
        </p:nvSpPr>
        <p:spPr>
          <a:xfrm>
            <a:off x="378821" y="1419244"/>
            <a:ext cx="8424992" cy="4647426"/>
          </a:xfrm>
          <a:prstGeom prst="rect">
            <a:avLst/>
          </a:prstGeom>
          <a:noFill/>
        </p:spPr>
        <p:txBody>
          <a:bodyPr wrap="square" rtlCol="0">
            <a:spAutoFit/>
          </a:bodyPr>
          <a:lstStyle/>
          <a:p>
            <a:r>
              <a:rPr lang="en-GB" sz="1600" b="1" dirty="0" smtClean="0"/>
              <a:t>Section 1:  Life-stage holiday needs and behaviours </a:t>
            </a:r>
            <a:r>
              <a:rPr lang="en-GB" sz="1600" b="1" i="1" dirty="0" smtClean="0"/>
              <a:t>(Relating to general holiday behaviour – non-England/GB specific)</a:t>
            </a:r>
            <a:endParaRPr lang="en-GB" sz="1600" b="1" i="1" dirty="0"/>
          </a:p>
          <a:p>
            <a:endParaRPr lang="en-GB" sz="1200" b="1" dirty="0"/>
          </a:p>
          <a:p>
            <a:r>
              <a:rPr lang="en-GB" sz="1200" b="1" dirty="0" smtClean="0"/>
              <a:t>What are the holiday needs of each life-stage? </a:t>
            </a:r>
          </a:p>
          <a:p>
            <a:pPr marL="261938" indent="-261938">
              <a:buFont typeface="Arial" pitchFamily="34" charset="0"/>
              <a:buChar char="•"/>
            </a:pPr>
            <a:r>
              <a:rPr lang="en-GB" sz="1200" dirty="0" smtClean="0">
                <a:solidFill>
                  <a:srgbClr val="120742"/>
                </a:solidFill>
              </a:rPr>
              <a:t>When choosing holidays ‘enjoying </a:t>
            </a:r>
            <a:r>
              <a:rPr lang="en-GB" sz="1200" dirty="0">
                <a:solidFill>
                  <a:srgbClr val="120742"/>
                </a:solidFill>
              </a:rPr>
              <a:t>the beauty of the landscape’ </a:t>
            </a:r>
            <a:r>
              <a:rPr lang="en-GB" sz="1200" dirty="0" smtClean="0">
                <a:solidFill>
                  <a:srgbClr val="120742"/>
                </a:solidFill>
              </a:rPr>
              <a:t>is </a:t>
            </a:r>
            <a:r>
              <a:rPr lang="en-GB" sz="1200" dirty="0">
                <a:solidFill>
                  <a:srgbClr val="120742"/>
                </a:solidFill>
              </a:rPr>
              <a:t> </a:t>
            </a:r>
            <a:r>
              <a:rPr lang="en-GB" sz="1200" dirty="0" smtClean="0">
                <a:solidFill>
                  <a:srgbClr val="120742"/>
                </a:solidFill>
              </a:rPr>
              <a:t>of primary importance for </a:t>
            </a:r>
            <a:r>
              <a:rPr lang="en-GB" sz="1200" dirty="0">
                <a:solidFill>
                  <a:srgbClr val="120742"/>
                </a:solidFill>
              </a:rPr>
              <a:t>each </a:t>
            </a:r>
            <a:r>
              <a:rPr lang="en-GB" sz="1200" dirty="0" smtClean="0">
                <a:solidFill>
                  <a:srgbClr val="120742"/>
                </a:solidFill>
              </a:rPr>
              <a:t>life-stage. ‘</a:t>
            </a:r>
            <a:r>
              <a:rPr lang="en-GB" sz="1200" dirty="0">
                <a:solidFill>
                  <a:srgbClr val="120742"/>
                </a:solidFill>
              </a:rPr>
              <a:t>Having fun and laughter’ is also important </a:t>
            </a:r>
            <a:r>
              <a:rPr lang="en-GB" sz="1200" dirty="0" smtClean="0">
                <a:solidFill>
                  <a:srgbClr val="120742"/>
                </a:solidFill>
              </a:rPr>
              <a:t>– particularly for under 35s. </a:t>
            </a:r>
          </a:p>
          <a:p>
            <a:pPr marL="285750" indent="-285750">
              <a:buFont typeface="Arial" panose="020B0604020202020204" pitchFamily="34" charset="0"/>
              <a:buChar char="•"/>
            </a:pPr>
            <a:r>
              <a:rPr lang="en-GB" sz="1200" dirty="0" smtClean="0">
                <a:solidFill>
                  <a:srgbClr val="120742"/>
                </a:solidFill>
              </a:rPr>
              <a:t>To ‘explore </a:t>
            </a:r>
            <a:r>
              <a:rPr lang="en-GB" sz="1200" dirty="0">
                <a:solidFill>
                  <a:srgbClr val="120742"/>
                </a:solidFill>
              </a:rPr>
              <a:t>the place’ and ‘visit a place with a lot of history and historic sites’ are a priority for 51-64 and 65+ year olds, but </a:t>
            </a:r>
            <a:r>
              <a:rPr lang="en-GB" sz="1200" dirty="0" smtClean="0">
                <a:solidFill>
                  <a:srgbClr val="120742"/>
                </a:solidFill>
              </a:rPr>
              <a:t>relatively less important </a:t>
            </a:r>
            <a:r>
              <a:rPr lang="en-GB" sz="1200" dirty="0">
                <a:solidFill>
                  <a:srgbClr val="120742"/>
                </a:solidFill>
              </a:rPr>
              <a:t>for younger age groups and families</a:t>
            </a:r>
            <a:r>
              <a:rPr lang="en-GB" sz="1200" dirty="0" smtClean="0">
                <a:solidFill>
                  <a:srgbClr val="120742"/>
                </a:solidFill>
              </a:rPr>
              <a:t>. ‘Good </a:t>
            </a:r>
            <a:r>
              <a:rPr lang="en-GB" sz="1200" dirty="0">
                <a:solidFill>
                  <a:srgbClr val="120742"/>
                </a:solidFill>
              </a:rPr>
              <a:t>shopping’ is </a:t>
            </a:r>
            <a:r>
              <a:rPr lang="en-GB" sz="1200" dirty="0" smtClean="0">
                <a:solidFill>
                  <a:srgbClr val="120742"/>
                </a:solidFill>
              </a:rPr>
              <a:t>of relatively greater importance to  </a:t>
            </a:r>
            <a:r>
              <a:rPr lang="en-GB" sz="1200" dirty="0">
                <a:solidFill>
                  <a:srgbClr val="120742"/>
                </a:solidFill>
              </a:rPr>
              <a:t>younger age groups and </a:t>
            </a:r>
            <a:r>
              <a:rPr lang="en-GB" sz="1200" dirty="0" smtClean="0">
                <a:solidFill>
                  <a:srgbClr val="120742"/>
                </a:solidFill>
              </a:rPr>
              <a:t>families, whereas meeting </a:t>
            </a:r>
            <a:r>
              <a:rPr lang="en-GB" sz="1200" dirty="0">
                <a:solidFill>
                  <a:srgbClr val="120742"/>
                </a:solidFill>
              </a:rPr>
              <a:t>the </a:t>
            </a:r>
            <a:r>
              <a:rPr lang="en-GB" sz="1200" dirty="0" smtClean="0">
                <a:solidFill>
                  <a:srgbClr val="120742"/>
                </a:solidFill>
              </a:rPr>
              <a:t>locals is  relatively more </a:t>
            </a:r>
            <a:r>
              <a:rPr lang="en-GB" sz="1200" dirty="0">
                <a:solidFill>
                  <a:srgbClr val="120742"/>
                </a:solidFill>
              </a:rPr>
              <a:t>important for 65+ year </a:t>
            </a:r>
            <a:r>
              <a:rPr lang="en-GB" sz="1200" dirty="0" smtClean="0">
                <a:solidFill>
                  <a:srgbClr val="120742"/>
                </a:solidFill>
              </a:rPr>
              <a:t>olds</a:t>
            </a:r>
          </a:p>
          <a:p>
            <a:endParaRPr lang="en-GB" sz="1200" b="1" dirty="0">
              <a:solidFill>
                <a:srgbClr val="120742"/>
              </a:solidFill>
            </a:endParaRPr>
          </a:p>
          <a:p>
            <a:r>
              <a:rPr lang="en-GB" sz="1200" b="1" dirty="0" smtClean="0">
                <a:solidFill>
                  <a:srgbClr val="120742"/>
                </a:solidFill>
              </a:rPr>
              <a:t>What types of holiday does each life-stage take? </a:t>
            </a:r>
          </a:p>
          <a:p>
            <a:pPr marL="285750" indent="-285750">
              <a:buFont typeface="Arial" panose="020B0604020202020204" pitchFamily="34" charset="0"/>
              <a:buChar char="•"/>
            </a:pPr>
            <a:r>
              <a:rPr lang="en-GB" sz="1200" dirty="0">
                <a:solidFill>
                  <a:srgbClr val="120742"/>
                </a:solidFill>
              </a:rPr>
              <a:t>‘Beach holidays’ are the most popular holiday type taken in the last 3-5 years amongst families and </a:t>
            </a:r>
            <a:r>
              <a:rPr lang="en-GB" sz="1200" dirty="0" smtClean="0">
                <a:solidFill>
                  <a:srgbClr val="120742"/>
                </a:solidFill>
              </a:rPr>
              <a:t>people aged </a:t>
            </a:r>
            <a:r>
              <a:rPr lang="en-GB" sz="1200" dirty="0">
                <a:solidFill>
                  <a:srgbClr val="120742"/>
                </a:solidFill>
              </a:rPr>
              <a:t>50 and </a:t>
            </a:r>
            <a:r>
              <a:rPr lang="en-GB" sz="1200" dirty="0" smtClean="0">
                <a:solidFill>
                  <a:srgbClr val="120742"/>
                </a:solidFill>
              </a:rPr>
              <a:t>under.  Amongst over 50s,  holidays to </a:t>
            </a:r>
            <a:r>
              <a:rPr lang="en-GB" sz="1200" dirty="0">
                <a:solidFill>
                  <a:srgbClr val="120742"/>
                </a:solidFill>
              </a:rPr>
              <a:t>visit </a:t>
            </a:r>
            <a:r>
              <a:rPr lang="en-GB" sz="1200" dirty="0" smtClean="0">
                <a:solidFill>
                  <a:srgbClr val="120742"/>
                </a:solidFill>
              </a:rPr>
              <a:t>friends/relatives</a:t>
            </a:r>
            <a:r>
              <a:rPr lang="en-GB" sz="1200" dirty="0">
                <a:solidFill>
                  <a:srgbClr val="120742"/>
                </a:solidFill>
              </a:rPr>
              <a:t> </a:t>
            </a:r>
            <a:r>
              <a:rPr lang="en-GB" sz="1200" dirty="0" smtClean="0">
                <a:solidFill>
                  <a:srgbClr val="120742"/>
                </a:solidFill>
              </a:rPr>
              <a:t>are the most frequently taken</a:t>
            </a:r>
          </a:p>
          <a:p>
            <a:pPr marL="285750" indent="-285750">
              <a:buFont typeface="Arial" panose="020B0604020202020204" pitchFamily="34" charset="0"/>
              <a:buChar char="•"/>
            </a:pPr>
            <a:r>
              <a:rPr lang="en-GB" sz="1200" dirty="0">
                <a:solidFill>
                  <a:srgbClr val="120742"/>
                </a:solidFill>
              </a:rPr>
              <a:t>‘Cities’ were </a:t>
            </a:r>
            <a:r>
              <a:rPr lang="en-GB" sz="1200" dirty="0" smtClean="0">
                <a:solidFill>
                  <a:srgbClr val="120742"/>
                </a:solidFill>
              </a:rPr>
              <a:t>the favoured type </a:t>
            </a:r>
            <a:r>
              <a:rPr lang="en-GB" sz="1200" dirty="0">
                <a:solidFill>
                  <a:srgbClr val="120742"/>
                </a:solidFill>
              </a:rPr>
              <a:t>of holiday destination for all life-stages</a:t>
            </a:r>
            <a:r>
              <a:rPr lang="en-GB" sz="1200" dirty="0" smtClean="0">
                <a:solidFill>
                  <a:srgbClr val="120742"/>
                </a:solidFill>
              </a:rPr>
              <a:t>.  Families </a:t>
            </a:r>
            <a:r>
              <a:rPr lang="en-GB" sz="1200" dirty="0">
                <a:solidFill>
                  <a:srgbClr val="120742"/>
                </a:solidFill>
              </a:rPr>
              <a:t>are the group most likely to favour beach/seaside resorts (28% citing them as their favourite), 65+ year olds least likely to (13% citing this).    </a:t>
            </a:r>
            <a:endParaRPr lang="en-GB" sz="1200" dirty="0" smtClean="0">
              <a:solidFill>
                <a:srgbClr val="120742"/>
              </a:solidFill>
            </a:endParaRPr>
          </a:p>
          <a:p>
            <a:pPr marL="285750" indent="-285750">
              <a:buFont typeface="Arial" panose="020B0604020202020204" pitchFamily="34" charset="0"/>
              <a:buChar char="•"/>
            </a:pPr>
            <a:r>
              <a:rPr lang="en-GB" sz="1200" dirty="0" smtClean="0">
                <a:solidFill>
                  <a:srgbClr val="120742"/>
                </a:solidFill>
              </a:rPr>
              <a:t>65</a:t>
            </a:r>
            <a:r>
              <a:rPr lang="en-GB" sz="1200" dirty="0">
                <a:solidFill>
                  <a:srgbClr val="120742"/>
                </a:solidFill>
              </a:rPr>
              <a:t>+ year olds </a:t>
            </a:r>
            <a:r>
              <a:rPr lang="en-GB" sz="1200" dirty="0" smtClean="0">
                <a:solidFill>
                  <a:srgbClr val="120742"/>
                </a:solidFill>
              </a:rPr>
              <a:t>are </a:t>
            </a:r>
            <a:r>
              <a:rPr lang="en-GB" sz="1200" dirty="0">
                <a:solidFill>
                  <a:srgbClr val="120742"/>
                </a:solidFill>
              </a:rPr>
              <a:t>the life-stage most likely to </a:t>
            </a:r>
            <a:r>
              <a:rPr lang="en-GB" sz="1200" dirty="0" smtClean="0">
                <a:solidFill>
                  <a:srgbClr val="120742"/>
                </a:solidFill>
              </a:rPr>
              <a:t>favour ‘mountain </a:t>
            </a:r>
            <a:r>
              <a:rPr lang="en-GB" sz="1200" dirty="0">
                <a:solidFill>
                  <a:srgbClr val="120742"/>
                </a:solidFill>
              </a:rPr>
              <a:t>areas’ and ‘cruise</a:t>
            </a:r>
            <a:r>
              <a:rPr lang="en-GB" sz="1200" dirty="0" smtClean="0">
                <a:solidFill>
                  <a:srgbClr val="120742"/>
                </a:solidFill>
              </a:rPr>
              <a:t>’.</a:t>
            </a:r>
          </a:p>
          <a:p>
            <a:pPr marL="285750" indent="-285750">
              <a:buFont typeface="Arial" panose="020B0604020202020204" pitchFamily="34" charset="0"/>
              <a:buChar char="•"/>
            </a:pPr>
            <a:endParaRPr lang="en-GB" sz="1200" dirty="0">
              <a:solidFill>
                <a:srgbClr val="120742"/>
              </a:solidFill>
            </a:endParaRPr>
          </a:p>
          <a:p>
            <a:r>
              <a:rPr lang="en-GB" sz="1200" b="1" dirty="0" smtClean="0">
                <a:solidFill>
                  <a:srgbClr val="120742"/>
                </a:solidFill>
              </a:rPr>
              <a:t>What activities have each life-stage taken part in in the last 3-5 years?</a:t>
            </a:r>
          </a:p>
          <a:p>
            <a:pPr marL="285750" indent="-285750">
              <a:buFont typeface="Arial" panose="020B0604020202020204" pitchFamily="34" charset="0"/>
              <a:buChar char="•"/>
            </a:pPr>
            <a:r>
              <a:rPr lang="en-GB" sz="1200" dirty="0" smtClean="0">
                <a:solidFill>
                  <a:srgbClr val="120742"/>
                </a:solidFill>
              </a:rPr>
              <a:t>51-64 </a:t>
            </a:r>
            <a:r>
              <a:rPr lang="en-GB" sz="1200" dirty="0">
                <a:solidFill>
                  <a:srgbClr val="120742"/>
                </a:solidFill>
              </a:rPr>
              <a:t>and 65</a:t>
            </a:r>
            <a:r>
              <a:rPr lang="en-GB" sz="1200" dirty="0" smtClean="0">
                <a:solidFill>
                  <a:srgbClr val="120742"/>
                </a:solidFill>
              </a:rPr>
              <a:t>+ year olds tend to do a narrower range of activities  on their holidays than younger life-stages, and index relatively higher on culture </a:t>
            </a:r>
            <a:r>
              <a:rPr lang="en-GB" sz="1200" dirty="0">
                <a:solidFill>
                  <a:srgbClr val="120742"/>
                </a:solidFill>
              </a:rPr>
              <a:t>and </a:t>
            </a:r>
            <a:r>
              <a:rPr lang="en-GB" sz="1200" dirty="0" smtClean="0">
                <a:solidFill>
                  <a:srgbClr val="120742"/>
                </a:solidFill>
              </a:rPr>
              <a:t>heritage activities such as visiting </a:t>
            </a:r>
            <a:r>
              <a:rPr lang="en-GB" sz="1200" dirty="0">
                <a:solidFill>
                  <a:srgbClr val="120742"/>
                </a:solidFill>
              </a:rPr>
              <a:t>‘an historic monument</a:t>
            </a:r>
            <a:r>
              <a:rPr lang="en-GB" sz="1200" dirty="0" smtClean="0">
                <a:solidFill>
                  <a:srgbClr val="120742"/>
                </a:solidFill>
              </a:rPr>
              <a:t>’ or </a:t>
            </a:r>
            <a:r>
              <a:rPr lang="en-GB" sz="1200" dirty="0">
                <a:solidFill>
                  <a:srgbClr val="120742"/>
                </a:solidFill>
              </a:rPr>
              <a:t>‘a </a:t>
            </a:r>
            <a:r>
              <a:rPr lang="en-GB" sz="1200" dirty="0" smtClean="0">
                <a:solidFill>
                  <a:srgbClr val="120742"/>
                </a:solidFill>
              </a:rPr>
              <a:t>museum’. In </a:t>
            </a:r>
            <a:r>
              <a:rPr lang="en-GB" sz="1200" dirty="0">
                <a:solidFill>
                  <a:srgbClr val="120742"/>
                </a:solidFill>
              </a:rPr>
              <a:t>contrast, families and younger life-stages are most likely to have visited ‘a paid wildlife attraction’ or ‘a theme park</a:t>
            </a:r>
            <a:r>
              <a:rPr lang="en-GB" sz="1200" dirty="0" smtClean="0">
                <a:solidFill>
                  <a:srgbClr val="120742"/>
                </a:solidFill>
              </a:rPr>
              <a:t>’. </a:t>
            </a:r>
          </a:p>
          <a:p>
            <a:pPr marL="285750" indent="-285750">
              <a:buFont typeface="Arial" panose="020B0604020202020204" pitchFamily="34" charset="0"/>
              <a:buChar char="•"/>
            </a:pPr>
            <a:r>
              <a:rPr lang="en-GB" sz="1200" dirty="0" smtClean="0">
                <a:solidFill>
                  <a:srgbClr val="120742"/>
                </a:solidFill>
              </a:rPr>
              <a:t>Families and </a:t>
            </a:r>
            <a:r>
              <a:rPr lang="en-GB" sz="1200" dirty="0">
                <a:solidFill>
                  <a:srgbClr val="120742"/>
                </a:solidFill>
              </a:rPr>
              <a:t>35-50 year olds are most likely to have shopped for luxury </a:t>
            </a:r>
            <a:r>
              <a:rPr lang="en-GB" sz="1200" dirty="0" smtClean="0">
                <a:solidFill>
                  <a:srgbClr val="120742"/>
                </a:solidFill>
              </a:rPr>
              <a:t>products whereas ‘older </a:t>
            </a:r>
            <a:r>
              <a:rPr lang="en-GB" sz="1200" dirty="0">
                <a:solidFill>
                  <a:srgbClr val="120742"/>
                </a:solidFill>
              </a:rPr>
              <a:t>generations’ </a:t>
            </a:r>
            <a:r>
              <a:rPr lang="en-GB" sz="1200" dirty="0" smtClean="0">
                <a:solidFill>
                  <a:srgbClr val="120742"/>
                </a:solidFill>
              </a:rPr>
              <a:t>demonstrate a </a:t>
            </a:r>
            <a:r>
              <a:rPr lang="en-GB" sz="1200" dirty="0">
                <a:solidFill>
                  <a:srgbClr val="120742"/>
                </a:solidFill>
              </a:rPr>
              <a:t>desire to purchase locally made products</a:t>
            </a:r>
          </a:p>
          <a:p>
            <a:pPr marL="285750" indent="-285750">
              <a:buFont typeface="Arial" panose="020B0604020202020204" pitchFamily="34" charset="0"/>
              <a:buChar char="•"/>
            </a:pPr>
            <a:endParaRPr lang="en-GB" sz="1200" dirty="0">
              <a:solidFill>
                <a:srgbClr val="120742"/>
              </a:solidFill>
            </a:endParaRPr>
          </a:p>
        </p:txBody>
      </p:sp>
    </p:spTree>
    <p:extLst>
      <p:ext uri="{BB962C8B-B14F-4D97-AF65-F5344CB8AC3E}">
        <p14:creationId xmlns:p14="http://schemas.microsoft.com/office/powerpoint/2010/main" val="769577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8821" y="872066"/>
            <a:ext cx="8424992" cy="558801"/>
          </a:xfrm>
        </p:spPr>
        <p:txBody>
          <a:bodyPr/>
          <a:lstStyle/>
          <a:p>
            <a:r>
              <a:rPr lang="en-GB" sz="2200" dirty="0" smtClean="0"/>
              <a:t>Executive summary/2</a:t>
            </a:r>
            <a:endParaRPr lang="en-GB" sz="2200" dirty="0"/>
          </a:p>
        </p:txBody>
      </p:sp>
      <p:sp>
        <p:nvSpPr>
          <p:cNvPr id="9" name="TextBox 8"/>
          <p:cNvSpPr txBox="1"/>
          <p:nvPr/>
        </p:nvSpPr>
        <p:spPr>
          <a:xfrm>
            <a:off x="301182" y="1249796"/>
            <a:ext cx="8355239" cy="3262432"/>
          </a:xfrm>
          <a:prstGeom prst="rect">
            <a:avLst/>
          </a:prstGeom>
          <a:noFill/>
        </p:spPr>
        <p:txBody>
          <a:bodyPr wrap="square" rtlCol="0">
            <a:spAutoFit/>
          </a:bodyPr>
          <a:lstStyle/>
          <a:p>
            <a:pPr marL="285750" indent="-285750">
              <a:buFont typeface="Arial" panose="020B0604020202020204" pitchFamily="34" charset="0"/>
              <a:buChar char="•"/>
            </a:pPr>
            <a:endParaRPr lang="en-GB" sz="1200" dirty="0">
              <a:solidFill>
                <a:srgbClr val="120742"/>
              </a:solidFill>
            </a:endParaRPr>
          </a:p>
          <a:p>
            <a:r>
              <a:rPr lang="en-GB" sz="1200" b="1" dirty="0">
                <a:solidFill>
                  <a:srgbClr val="120742"/>
                </a:solidFill>
              </a:rPr>
              <a:t>What information sources are influencing holidays?</a:t>
            </a:r>
          </a:p>
          <a:p>
            <a:pPr marL="285750" indent="-285750" algn="just">
              <a:buFont typeface="Arial" panose="020B0604020202020204" pitchFamily="34" charset="0"/>
              <a:buChar char="•"/>
            </a:pPr>
            <a:r>
              <a:rPr lang="en-GB" sz="1200" dirty="0">
                <a:solidFill>
                  <a:srgbClr val="120742"/>
                </a:solidFill>
              </a:rPr>
              <a:t>Friends/relatives and colleagues are an influence on the choice of holiday destination across life-stages. ‘Travel Guide’ and ‘travel agents/tour operator websites’ such as Lonely Planet are a strong influence for all life-stages aside from the 65+ group. ‘Talking to online friends on a social network’ and ‘travel blogs/forums’ is an influence for families and those aged 50 and under, but significantly less so for older life-stages.  </a:t>
            </a:r>
          </a:p>
          <a:p>
            <a:endParaRPr lang="en-GB" sz="1400" i="1" dirty="0"/>
          </a:p>
          <a:p>
            <a:r>
              <a:rPr lang="en-GB" sz="1200" b="1" dirty="0" smtClean="0">
                <a:solidFill>
                  <a:srgbClr val="120742"/>
                </a:solidFill>
              </a:rPr>
              <a:t>What information sources are influencing holidays? (contd.)</a:t>
            </a:r>
          </a:p>
          <a:p>
            <a:pPr marL="285750" indent="-285750" algn="just">
              <a:buFont typeface="Arial" panose="020B0604020202020204" pitchFamily="34" charset="0"/>
              <a:buChar char="•"/>
            </a:pPr>
            <a:r>
              <a:rPr lang="en-GB" sz="1200" dirty="0" smtClean="0">
                <a:solidFill>
                  <a:srgbClr val="120742"/>
                </a:solidFill>
              </a:rPr>
              <a:t>Traditional </a:t>
            </a:r>
            <a:r>
              <a:rPr lang="en-GB" sz="1200" dirty="0">
                <a:solidFill>
                  <a:srgbClr val="120742"/>
                </a:solidFill>
              </a:rPr>
              <a:t>media such as ‘official tourist brochures’ are most likely to influence older age groups, as are </a:t>
            </a:r>
            <a:r>
              <a:rPr lang="en-GB" sz="1200" dirty="0" smtClean="0">
                <a:solidFill>
                  <a:srgbClr val="120742"/>
                </a:solidFill>
              </a:rPr>
              <a:t>the websites of ‘accommodation providers’ </a:t>
            </a:r>
            <a:r>
              <a:rPr lang="en-GB" sz="1200" dirty="0">
                <a:solidFill>
                  <a:srgbClr val="120742"/>
                </a:solidFill>
              </a:rPr>
              <a:t>and ‘official tourist </a:t>
            </a:r>
            <a:r>
              <a:rPr lang="en-GB" sz="1200" dirty="0" smtClean="0">
                <a:solidFill>
                  <a:srgbClr val="120742"/>
                </a:solidFill>
              </a:rPr>
              <a:t>brochures’.</a:t>
            </a:r>
          </a:p>
          <a:p>
            <a:pPr marL="285750" indent="-285750" algn="just">
              <a:buFont typeface="Arial" panose="020B0604020202020204" pitchFamily="34" charset="0"/>
              <a:buChar char="•"/>
            </a:pPr>
            <a:r>
              <a:rPr lang="en-GB" sz="1200" dirty="0">
                <a:solidFill>
                  <a:srgbClr val="120742"/>
                </a:solidFill>
              </a:rPr>
              <a:t>Accommodation type on a holiday tends to be consistent across different life-stages, each group most likely to have stayed in a ‘mid-range hotel</a:t>
            </a:r>
            <a:r>
              <a:rPr lang="en-GB" sz="1200" dirty="0" smtClean="0">
                <a:solidFill>
                  <a:srgbClr val="120742"/>
                </a:solidFill>
              </a:rPr>
              <a:t>’.  4-star hotels, budget hotels, family/friends</a:t>
            </a:r>
            <a:r>
              <a:rPr lang="en-GB" sz="1200" dirty="0">
                <a:solidFill>
                  <a:srgbClr val="120742"/>
                </a:solidFill>
              </a:rPr>
              <a:t> </a:t>
            </a:r>
            <a:r>
              <a:rPr lang="en-GB" sz="1200" dirty="0" smtClean="0">
                <a:solidFill>
                  <a:srgbClr val="120742"/>
                </a:solidFill>
              </a:rPr>
              <a:t>and guest houses were also popular types of accommodation.   Luxury 5-star/boutique accommodation had been used by around half of families and under 50s,  but my significantly fewer over 50s.</a:t>
            </a:r>
            <a:endParaRPr lang="en-GB" sz="1200" dirty="0">
              <a:solidFill>
                <a:srgbClr val="120742"/>
              </a:solidFill>
            </a:endParaRPr>
          </a:p>
          <a:p>
            <a:pPr algn="just"/>
            <a:endParaRPr lang="en-GB" sz="1200" dirty="0">
              <a:solidFill>
                <a:srgbClr val="120742"/>
              </a:solidFill>
            </a:endParaRPr>
          </a:p>
          <a:p>
            <a:pPr algn="just"/>
            <a:endParaRPr lang="en-GB" sz="1200" dirty="0" smtClean="0">
              <a:solidFill>
                <a:srgbClr val="120742"/>
              </a:solidFill>
            </a:endParaRPr>
          </a:p>
          <a:p>
            <a:pPr marL="266700" indent="-266700" algn="just">
              <a:buFont typeface="Arial" pitchFamily="34" charset="0"/>
              <a:buChar char="•"/>
            </a:pPr>
            <a:endParaRPr lang="en-GB" sz="1200" dirty="0">
              <a:solidFill>
                <a:srgbClr val="120742"/>
              </a:solidFill>
            </a:endParaRPr>
          </a:p>
        </p:txBody>
      </p:sp>
    </p:spTree>
    <p:extLst>
      <p:ext uri="{BB962C8B-B14F-4D97-AF65-F5344CB8AC3E}">
        <p14:creationId xmlns:p14="http://schemas.microsoft.com/office/powerpoint/2010/main" val="343081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8821" y="872066"/>
            <a:ext cx="8424992" cy="558801"/>
          </a:xfrm>
        </p:spPr>
        <p:txBody>
          <a:bodyPr/>
          <a:lstStyle/>
          <a:p>
            <a:r>
              <a:rPr lang="en-GB" sz="2200" dirty="0" smtClean="0"/>
              <a:t>Executive summary/3</a:t>
            </a:r>
            <a:endParaRPr lang="en-GB" sz="2200" dirty="0"/>
          </a:p>
        </p:txBody>
      </p:sp>
      <p:sp>
        <p:nvSpPr>
          <p:cNvPr id="8" name="TextBox 7"/>
          <p:cNvSpPr txBox="1"/>
          <p:nvPr/>
        </p:nvSpPr>
        <p:spPr>
          <a:xfrm>
            <a:off x="378821" y="949704"/>
            <a:ext cx="8333123" cy="7048083"/>
          </a:xfrm>
          <a:prstGeom prst="rect">
            <a:avLst/>
          </a:prstGeom>
          <a:noFill/>
        </p:spPr>
        <p:txBody>
          <a:bodyPr wrap="square" rtlCol="0">
            <a:spAutoFit/>
          </a:bodyPr>
          <a:lstStyle/>
          <a:p>
            <a:pPr marL="285750" indent="-285750" algn="just">
              <a:buFont typeface="Arial" panose="020B0604020202020204" pitchFamily="34" charset="0"/>
              <a:buChar char="•"/>
            </a:pPr>
            <a:endParaRPr lang="en-GB" sz="1400" dirty="0">
              <a:solidFill>
                <a:srgbClr val="120742"/>
              </a:solidFill>
            </a:endParaRPr>
          </a:p>
          <a:p>
            <a:pPr algn="just"/>
            <a:endParaRPr lang="en-GB" sz="1200" b="1" dirty="0" smtClean="0">
              <a:solidFill>
                <a:srgbClr val="120742"/>
              </a:solidFill>
            </a:endParaRPr>
          </a:p>
          <a:p>
            <a:pPr algn="just"/>
            <a:r>
              <a:rPr lang="en-GB" sz="1600" b="1" dirty="0"/>
              <a:t>Section </a:t>
            </a:r>
            <a:r>
              <a:rPr lang="en-GB" sz="1600" b="1" dirty="0" smtClean="0"/>
              <a:t>2:  Holidays to England by life-stage</a:t>
            </a:r>
            <a:endParaRPr lang="en-GB" sz="1600" b="1" i="1" dirty="0"/>
          </a:p>
          <a:p>
            <a:pPr algn="just"/>
            <a:endParaRPr lang="en-GB" sz="1200" b="1" dirty="0" smtClean="0">
              <a:solidFill>
                <a:srgbClr val="120742"/>
              </a:solidFill>
            </a:endParaRPr>
          </a:p>
          <a:p>
            <a:pPr algn="just"/>
            <a:r>
              <a:rPr lang="en-GB" sz="1200" b="1" dirty="0" smtClean="0">
                <a:solidFill>
                  <a:srgbClr val="120742"/>
                </a:solidFill>
              </a:rPr>
              <a:t>Holidays to England - demographics</a:t>
            </a:r>
          </a:p>
          <a:p>
            <a:pPr marL="171450" indent="-171450" algn="just">
              <a:buFont typeface="Arial" pitchFamily="34" charset="0"/>
              <a:buChar char="•"/>
            </a:pPr>
            <a:r>
              <a:rPr lang="en-GB" sz="1200" dirty="0">
                <a:solidFill>
                  <a:srgbClr val="120742"/>
                </a:solidFill>
              </a:rPr>
              <a:t>35-54 year olds consistently make up the highest numbers of visitors to England on a holiday, and have generated the greatest growth since 2010.   16-34 year olds are the next most well-represented and have also grown significantly in number since 2010.   65+ year olds visit England in the fewest numbers</a:t>
            </a:r>
            <a:r>
              <a:rPr lang="en-GB" sz="1200" dirty="0" smtClean="0">
                <a:solidFill>
                  <a:srgbClr val="120742"/>
                </a:solidFill>
              </a:rPr>
              <a:t>.</a:t>
            </a:r>
            <a:r>
              <a:rPr lang="en-GB" sz="1200" dirty="0">
                <a:solidFill>
                  <a:srgbClr val="120742"/>
                </a:solidFill>
              </a:rPr>
              <a:t> </a:t>
            </a:r>
            <a:endParaRPr lang="en-GB" sz="1200" dirty="0" smtClean="0">
              <a:solidFill>
                <a:srgbClr val="120742"/>
              </a:solidFill>
            </a:endParaRPr>
          </a:p>
          <a:p>
            <a:pPr marL="171450" indent="-171450" algn="just">
              <a:buFont typeface="Arial" pitchFamily="34" charset="0"/>
              <a:buChar char="•"/>
            </a:pPr>
            <a:r>
              <a:rPr lang="en-GB" sz="1200" dirty="0" smtClean="0">
                <a:solidFill>
                  <a:srgbClr val="120742"/>
                </a:solidFill>
              </a:rPr>
              <a:t>Visitors </a:t>
            </a:r>
            <a:r>
              <a:rPr lang="en-GB" sz="1200" dirty="0">
                <a:solidFill>
                  <a:srgbClr val="120742"/>
                </a:solidFill>
              </a:rPr>
              <a:t>from France, </a:t>
            </a:r>
            <a:r>
              <a:rPr lang="en-GB" sz="1200" dirty="0" smtClean="0">
                <a:solidFill>
                  <a:srgbClr val="120742"/>
                </a:solidFill>
              </a:rPr>
              <a:t>include </a:t>
            </a:r>
            <a:r>
              <a:rPr lang="en-GB" sz="1200" dirty="0">
                <a:solidFill>
                  <a:srgbClr val="120742"/>
                </a:solidFill>
              </a:rPr>
              <a:t>the highest number of 16-34 and 35-54 year olds, but only the 6th highest number of 65+ year olds.  </a:t>
            </a:r>
            <a:r>
              <a:rPr lang="en-GB" sz="1200" dirty="0" smtClean="0">
                <a:solidFill>
                  <a:srgbClr val="120742"/>
                </a:solidFill>
              </a:rPr>
              <a:t>Conversely, </a:t>
            </a:r>
            <a:r>
              <a:rPr lang="en-GB" sz="1200" dirty="0">
                <a:solidFill>
                  <a:srgbClr val="120742"/>
                </a:solidFill>
              </a:rPr>
              <a:t>visitors from the United States are most likely to be aged over 65 but 4th most likely to be aged 16-34. </a:t>
            </a:r>
          </a:p>
          <a:p>
            <a:pPr marL="171450" indent="-171450" algn="just">
              <a:buFont typeface="Arial" pitchFamily="34" charset="0"/>
              <a:buChar char="•"/>
            </a:pPr>
            <a:endParaRPr lang="en-GB" sz="1200" dirty="0">
              <a:solidFill>
                <a:srgbClr val="120742"/>
              </a:solidFill>
            </a:endParaRPr>
          </a:p>
          <a:p>
            <a:pPr algn="just"/>
            <a:r>
              <a:rPr lang="en-GB" sz="1200" b="1" dirty="0" smtClean="0">
                <a:solidFill>
                  <a:srgbClr val="120742"/>
                </a:solidFill>
              </a:rPr>
              <a:t>Holidays </a:t>
            </a:r>
            <a:r>
              <a:rPr lang="en-GB" sz="1200" b="1" dirty="0">
                <a:solidFill>
                  <a:srgbClr val="120742"/>
                </a:solidFill>
              </a:rPr>
              <a:t>to England - </a:t>
            </a:r>
            <a:r>
              <a:rPr lang="en-GB" sz="1200" b="1" dirty="0" smtClean="0">
                <a:solidFill>
                  <a:srgbClr val="120742"/>
                </a:solidFill>
              </a:rPr>
              <a:t>spend</a:t>
            </a:r>
            <a:endParaRPr lang="en-GB" sz="1200" b="1" dirty="0">
              <a:solidFill>
                <a:srgbClr val="120742"/>
              </a:solidFill>
            </a:endParaRPr>
          </a:p>
          <a:p>
            <a:pPr marL="171450" indent="-171450" algn="just">
              <a:buFont typeface="Arial" panose="020B0604020202020204" pitchFamily="34" charset="0"/>
              <a:buChar char="•"/>
            </a:pPr>
            <a:r>
              <a:rPr lang="en-GB" sz="1200" dirty="0" smtClean="0">
                <a:solidFill>
                  <a:srgbClr val="120742"/>
                </a:solidFill>
              </a:rPr>
              <a:t>35-54 year olds  spend the highest amount of money cumulatively on their holiday – 16-34 year olds the second highest.</a:t>
            </a:r>
          </a:p>
          <a:p>
            <a:pPr marL="171450" indent="-171450" algn="just">
              <a:buFont typeface="Arial" panose="020B0604020202020204" pitchFamily="34" charset="0"/>
              <a:buChar char="•"/>
            </a:pPr>
            <a:r>
              <a:rPr lang="en-GB" sz="1200" dirty="0" smtClean="0">
                <a:solidFill>
                  <a:srgbClr val="120742"/>
                </a:solidFill>
              </a:rPr>
              <a:t>55-64 year olds spend the highest amount per party - £776 per trip.</a:t>
            </a:r>
          </a:p>
          <a:p>
            <a:pPr marL="171450" indent="-171450" algn="just">
              <a:buFont typeface="Arial" panose="020B0604020202020204" pitchFamily="34" charset="0"/>
              <a:buChar char="•"/>
            </a:pPr>
            <a:r>
              <a:rPr lang="en-GB" sz="1200" dirty="0">
                <a:solidFill>
                  <a:srgbClr val="120742"/>
                </a:solidFill>
              </a:rPr>
              <a:t>Holiday visitors from the USA spend significantly more than any other market on their holidays in England across the majority of age groups</a:t>
            </a:r>
            <a:r>
              <a:rPr lang="en-GB" sz="1200" dirty="0" smtClean="0">
                <a:solidFill>
                  <a:srgbClr val="120742"/>
                </a:solidFill>
              </a:rPr>
              <a:t>.</a:t>
            </a:r>
          </a:p>
          <a:p>
            <a:pPr algn="just"/>
            <a:endParaRPr lang="en-GB" sz="1200" b="1" dirty="0" smtClean="0">
              <a:solidFill>
                <a:srgbClr val="120742"/>
              </a:solidFill>
            </a:endParaRPr>
          </a:p>
          <a:p>
            <a:pPr algn="just"/>
            <a:r>
              <a:rPr lang="en-GB" sz="1200" b="1" dirty="0" smtClean="0">
                <a:solidFill>
                  <a:srgbClr val="120742"/>
                </a:solidFill>
              </a:rPr>
              <a:t>Holidays to England – motivations</a:t>
            </a:r>
          </a:p>
          <a:p>
            <a:pPr marL="171450" indent="-171450" algn="just">
              <a:buFont typeface="Arial" panose="020B0604020202020204" pitchFamily="34" charset="0"/>
              <a:buChar char="•"/>
            </a:pPr>
            <a:r>
              <a:rPr lang="en-GB" sz="1200" dirty="0" smtClean="0">
                <a:solidFill>
                  <a:srgbClr val="120742"/>
                </a:solidFill>
              </a:rPr>
              <a:t>Overall</a:t>
            </a:r>
            <a:r>
              <a:rPr lang="en-GB" sz="1200" dirty="0">
                <a:solidFill>
                  <a:srgbClr val="120742"/>
                </a:solidFill>
              </a:rPr>
              <a:t>, ‘heritage/history’ is the most popular reason for visiting </a:t>
            </a:r>
            <a:r>
              <a:rPr lang="en-GB" sz="1200" dirty="0" smtClean="0">
                <a:solidFill>
                  <a:srgbClr val="120742"/>
                </a:solidFill>
              </a:rPr>
              <a:t>England, </a:t>
            </a:r>
            <a:r>
              <a:rPr lang="en-GB" sz="1200" dirty="0">
                <a:solidFill>
                  <a:srgbClr val="120742"/>
                </a:solidFill>
              </a:rPr>
              <a:t>followed by ‘culture’ and ‘to see world famous places’.  ‘Heritage/history’ is a particular driver for those aged 55 and over,  ‘to see world famous places’ more of a driver for younger age groups.  </a:t>
            </a:r>
            <a:endParaRPr lang="en-GB" sz="1200" dirty="0" smtClean="0">
              <a:solidFill>
                <a:srgbClr val="120742"/>
              </a:solidFill>
            </a:endParaRPr>
          </a:p>
          <a:p>
            <a:pPr marL="171450" indent="-171450" algn="just">
              <a:buFont typeface="Arial" panose="020B0604020202020204" pitchFamily="34" charset="0"/>
              <a:buChar char="•"/>
            </a:pPr>
            <a:r>
              <a:rPr lang="en-GB" sz="1200" dirty="0" smtClean="0">
                <a:solidFill>
                  <a:srgbClr val="120742"/>
                </a:solidFill>
              </a:rPr>
              <a:t>‘</a:t>
            </a:r>
            <a:r>
              <a:rPr lang="en-GB" sz="1200" dirty="0">
                <a:solidFill>
                  <a:srgbClr val="120742"/>
                </a:solidFill>
              </a:rPr>
              <a:t>Shopping’ tends to be a draw for </a:t>
            </a:r>
            <a:r>
              <a:rPr lang="en-GB" sz="1200" dirty="0" smtClean="0">
                <a:solidFill>
                  <a:srgbClr val="120742"/>
                </a:solidFill>
              </a:rPr>
              <a:t>visitors aged </a:t>
            </a:r>
            <a:r>
              <a:rPr lang="en-GB" sz="1200" dirty="0">
                <a:solidFill>
                  <a:srgbClr val="120742"/>
                </a:solidFill>
              </a:rPr>
              <a:t>under 55, ’24% of 16-34 and 35-54 year olds citing it as a top reason compared </a:t>
            </a:r>
            <a:r>
              <a:rPr lang="en-GB" sz="1200" dirty="0" smtClean="0">
                <a:solidFill>
                  <a:srgbClr val="120742"/>
                </a:solidFill>
              </a:rPr>
              <a:t>     to </a:t>
            </a:r>
            <a:r>
              <a:rPr lang="en-GB" sz="1200" dirty="0">
                <a:solidFill>
                  <a:srgbClr val="120742"/>
                </a:solidFill>
              </a:rPr>
              <a:t>18% of 55-64 year olds and 13% of those aged over 65.</a:t>
            </a:r>
          </a:p>
          <a:p>
            <a:pPr marL="171450" indent="-171450" algn="just">
              <a:buFont typeface="Arial" panose="020B0604020202020204" pitchFamily="34" charset="0"/>
              <a:buChar char="•"/>
            </a:pPr>
            <a:r>
              <a:rPr lang="en-GB" sz="1200" dirty="0">
                <a:solidFill>
                  <a:srgbClr val="120742"/>
                </a:solidFill>
              </a:rPr>
              <a:t>Engagement in heritage/culture tends to be consistently high across all </a:t>
            </a:r>
            <a:r>
              <a:rPr lang="en-GB" sz="1200" dirty="0" smtClean="0">
                <a:solidFill>
                  <a:srgbClr val="120742"/>
                </a:solidFill>
              </a:rPr>
              <a:t>life-stages</a:t>
            </a:r>
            <a:r>
              <a:rPr lang="en-GB" sz="1200" dirty="0">
                <a:solidFill>
                  <a:srgbClr val="120742"/>
                </a:solidFill>
              </a:rPr>
              <a:t>. ‘Outdoor activities’ tends to be conducted by older age groups, particularly in activities that involve visiting the coast or countryside.  The majority of all </a:t>
            </a:r>
            <a:r>
              <a:rPr lang="en-GB" sz="1200" dirty="0" smtClean="0">
                <a:solidFill>
                  <a:srgbClr val="120742"/>
                </a:solidFill>
              </a:rPr>
              <a:t>life-stages </a:t>
            </a:r>
            <a:r>
              <a:rPr lang="en-GB" sz="1200" dirty="0">
                <a:solidFill>
                  <a:srgbClr val="120742"/>
                </a:solidFill>
              </a:rPr>
              <a:t>conduct shopping on their visits to </a:t>
            </a:r>
            <a:r>
              <a:rPr lang="en-GB" sz="1200" dirty="0" smtClean="0">
                <a:solidFill>
                  <a:srgbClr val="120742"/>
                </a:solidFill>
              </a:rPr>
              <a:t>England, </a:t>
            </a:r>
            <a:r>
              <a:rPr lang="en-GB" sz="1200" dirty="0">
                <a:solidFill>
                  <a:srgbClr val="120742"/>
                </a:solidFill>
              </a:rPr>
              <a:t>although those aged 65+ were least likely to.  ‘Going to the pub’ is also conducted by the majority, although less so amongst </a:t>
            </a:r>
            <a:r>
              <a:rPr lang="en-GB" sz="1200" dirty="0" smtClean="0">
                <a:solidFill>
                  <a:srgbClr val="120742"/>
                </a:solidFill>
              </a:rPr>
              <a:t>0-15 year old groups.  </a:t>
            </a:r>
            <a:r>
              <a:rPr lang="en-GB" sz="1200" dirty="0">
                <a:solidFill>
                  <a:srgbClr val="120742"/>
                </a:solidFill>
              </a:rPr>
              <a:t>16-34 year olds are more likely </a:t>
            </a:r>
            <a:r>
              <a:rPr lang="en-GB" sz="1200" dirty="0" smtClean="0">
                <a:solidFill>
                  <a:srgbClr val="120742"/>
                </a:solidFill>
              </a:rPr>
              <a:t>than other age-groups to </a:t>
            </a:r>
            <a:r>
              <a:rPr lang="en-GB" sz="1200" dirty="0">
                <a:solidFill>
                  <a:srgbClr val="120742"/>
                </a:solidFill>
              </a:rPr>
              <a:t>go to bars or </a:t>
            </a:r>
            <a:r>
              <a:rPr lang="en-GB" sz="1200" dirty="0" smtClean="0">
                <a:solidFill>
                  <a:srgbClr val="120742"/>
                </a:solidFill>
              </a:rPr>
              <a:t>nightclubs.</a:t>
            </a:r>
            <a:endParaRPr lang="en-GB" sz="1200" dirty="0">
              <a:solidFill>
                <a:srgbClr val="120742"/>
              </a:solidFill>
            </a:endParaRPr>
          </a:p>
          <a:p>
            <a:pPr marL="171450" indent="-171450" algn="just">
              <a:buFont typeface="Arial" panose="020B0604020202020204" pitchFamily="34" charset="0"/>
              <a:buChar char="•"/>
            </a:pPr>
            <a:endParaRPr lang="en-GB" sz="1200" b="1" dirty="0" smtClean="0">
              <a:solidFill>
                <a:srgbClr val="120742"/>
              </a:solidFill>
            </a:endParaRPr>
          </a:p>
          <a:p>
            <a:pPr algn="just"/>
            <a:endParaRPr lang="en-GB" sz="1200" dirty="0"/>
          </a:p>
          <a:p>
            <a:pPr algn="just"/>
            <a:r>
              <a:rPr lang="en-GB" sz="1200" dirty="0" smtClean="0"/>
              <a:t>  </a:t>
            </a:r>
            <a:endParaRPr lang="en-GB" sz="1200" dirty="0"/>
          </a:p>
          <a:p>
            <a:pPr marL="285750" indent="-285750" algn="just">
              <a:buFont typeface="Arial" panose="020B0604020202020204" pitchFamily="34" charset="0"/>
              <a:buChar char="•"/>
            </a:pPr>
            <a:endParaRPr lang="en-GB" sz="1400" dirty="0">
              <a:solidFill>
                <a:srgbClr val="120742"/>
              </a:solidFill>
            </a:endParaRPr>
          </a:p>
          <a:p>
            <a:pPr marL="285750" indent="-285750" algn="just">
              <a:buFont typeface="Arial" panose="020B0604020202020204" pitchFamily="34" charset="0"/>
              <a:buChar char="•"/>
            </a:pPr>
            <a:endParaRPr lang="en-GB" sz="1400" dirty="0" smtClean="0">
              <a:solidFill>
                <a:srgbClr val="120742"/>
              </a:solidFill>
            </a:endParaRPr>
          </a:p>
          <a:p>
            <a:pPr marL="285750" indent="-285750" algn="just">
              <a:buFont typeface="Arial" panose="020B0604020202020204" pitchFamily="34" charset="0"/>
              <a:buChar char="•"/>
            </a:pPr>
            <a:endParaRPr lang="en-GB" sz="1400" dirty="0">
              <a:solidFill>
                <a:srgbClr val="120742"/>
              </a:solidFill>
            </a:endParaRPr>
          </a:p>
          <a:p>
            <a:pPr marL="285750" indent="-285750" algn="just">
              <a:buFont typeface="Arial" panose="020B0604020202020204" pitchFamily="34" charset="0"/>
              <a:buChar char="•"/>
            </a:pPr>
            <a:endParaRPr lang="en-GB" sz="1400" b="1" dirty="0">
              <a:solidFill>
                <a:srgbClr val="120742"/>
              </a:solidFill>
            </a:endParaRPr>
          </a:p>
          <a:p>
            <a:endParaRPr lang="en-GB" dirty="0"/>
          </a:p>
        </p:txBody>
      </p:sp>
    </p:spTree>
    <p:extLst>
      <p:ext uri="{BB962C8B-B14F-4D97-AF65-F5344CB8AC3E}">
        <p14:creationId xmlns:p14="http://schemas.microsoft.com/office/powerpoint/2010/main" val="1741047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8821" y="872066"/>
            <a:ext cx="8424992" cy="558801"/>
          </a:xfrm>
        </p:spPr>
        <p:txBody>
          <a:bodyPr/>
          <a:lstStyle/>
          <a:p>
            <a:r>
              <a:rPr lang="en-GB" sz="2200" dirty="0" smtClean="0"/>
              <a:t>Executive summary/4</a:t>
            </a:r>
            <a:endParaRPr lang="en-GB" sz="2200" dirty="0"/>
          </a:p>
        </p:txBody>
      </p:sp>
      <p:sp>
        <p:nvSpPr>
          <p:cNvPr id="7" name="TextBox 6"/>
          <p:cNvSpPr txBox="1"/>
          <p:nvPr/>
        </p:nvSpPr>
        <p:spPr>
          <a:xfrm>
            <a:off x="310554" y="1041023"/>
            <a:ext cx="8315864" cy="3416320"/>
          </a:xfrm>
          <a:prstGeom prst="rect">
            <a:avLst/>
          </a:prstGeom>
          <a:noFill/>
        </p:spPr>
        <p:txBody>
          <a:bodyPr wrap="square" rtlCol="0">
            <a:spAutoFit/>
          </a:bodyPr>
          <a:lstStyle/>
          <a:p>
            <a:pPr algn="just"/>
            <a:endParaRPr lang="en-GB" b="1" dirty="0">
              <a:solidFill>
                <a:srgbClr val="120742"/>
              </a:solidFill>
            </a:endParaRPr>
          </a:p>
          <a:p>
            <a:pPr algn="just"/>
            <a:r>
              <a:rPr lang="en-GB" sz="1200" b="1" dirty="0">
                <a:solidFill>
                  <a:srgbClr val="120742"/>
                </a:solidFill>
              </a:rPr>
              <a:t>Holidays to England - seasonality and duration</a:t>
            </a:r>
          </a:p>
          <a:p>
            <a:pPr marL="171450" indent="-171450" algn="just">
              <a:buFont typeface="Arial" panose="020B0604020202020204" pitchFamily="34" charset="0"/>
              <a:buChar char="•"/>
            </a:pPr>
            <a:r>
              <a:rPr lang="en-GB" sz="1200" dirty="0"/>
              <a:t>0-15 year </a:t>
            </a:r>
            <a:r>
              <a:rPr lang="en-GB" sz="1200" dirty="0" smtClean="0"/>
              <a:t>old groups </a:t>
            </a:r>
            <a:r>
              <a:rPr lang="en-GB" sz="1200" dirty="0"/>
              <a:t>are more likely than any other group to visit England in April – June (44% doing so), 16-34 year olds have the widest spread of visits through the year.  Visitors aged 65+ are most likely to visit between July and September.  </a:t>
            </a:r>
          </a:p>
          <a:p>
            <a:pPr marL="171450" indent="-171450" algn="just">
              <a:buFont typeface="Arial" panose="020B0604020202020204" pitchFamily="34" charset="0"/>
              <a:buChar char="•"/>
            </a:pPr>
            <a:r>
              <a:rPr lang="en-GB" sz="1200" dirty="0"/>
              <a:t>Older age groups are most likely to stay in England for longer – 34% of those aged 65+ and 27% of those aged 55-64 staying for over 7 nights, compared to an average of 19%.  Visitors aged 16-35 and 35-54 are most likely to stay for 1-3 nights. </a:t>
            </a:r>
            <a:endParaRPr lang="en-GB" sz="1200" dirty="0" smtClean="0"/>
          </a:p>
          <a:p>
            <a:pPr algn="just"/>
            <a:endParaRPr lang="en-GB" sz="1200" b="1" dirty="0">
              <a:solidFill>
                <a:srgbClr val="120742"/>
              </a:solidFill>
            </a:endParaRPr>
          </a:p>
          <a:p>
            <a:pPr algn="just"/>
            <a:r>
              <a:rPr lang="en-GB" sz="1200" b="1" dirty="0" smtClean="0">
                <a:solidFill>
                  <a:srgbClr val="120742"/>
                </a:solidFill>
              </a:rPr>
              <a:t>Holidays </a:t>
            </a:r>
            <a:r>
              <a:rPr lang="en-GB" sz="1200" b="1" dirty="0">
                <a:solidFill>
                  <a:srgbClr val="120742"/>
                </a:solidFill>
              </a:rPr>
              <a:t>to England- </a:t>
            </a:r>
            <a:r>
              <a:rPr lang="en-GB" sz="1200" b="1" dirty="0" smtClean="0">
                <a:solidFill>
                  <a:srgbClr val="120742"/>
                </a:solidFill>
              </a:rPr>
              <a:t>satisfaction and recommendation</a:t>
            </a:r>
          </a:p>
          <a:p>
            <a:pPr marL="171450" indent="-171450" algn="just">
              <a:buFont typeface="Arial" panose="020B0604020202020204" pitchFamily="34" charset="0"/>
              <a:buChar char="•"/>
            </a:pPr>
            <a:r>
              <a:rPr lang="en-GB" sz="1200" dirty="0" smtClean="0"/>
              <a:t>7 in 10 visitors are extremely likely to </a:t>
            </a:r>
            <a:r>
              <a:rPr lang="en-GB" sz="1200" dirty="0"/>
              <a:t>recommend England as a holiday </a:t>
            </a:r>
            <a:r>
              <a:rPr lang="en-GB" sz="1200" dirty="0" smtClean="0"/>
              <a:t>destination across all life-stages. </a:t>
            </a:r>
          </a:p>
          <a:p>
            <a:pPr marL="171450" indent="-171450" algn="just">
              <a:buFont typeface="Arial" panose="020B0604020202020204" pitchFamily="34" charset="0"/>
              <a:buChar char="•"/>
            </a:pPr>
            <a:r>
              <a:rPr lang="en-GB" sz="1200" dirty="0" smtClean="0"/>
              <a:t>Those aged 65</a:t>
            </a:r>
            <a:r>
              <a:rPr lang="en-GB" sz="1200" dirty="0"/>
              <a:t>+ are most likely to be satisfied with value for </a:t>
            </a:r>
            <a:r>
              <a:rPr lang="en-GB" sz="1200" dirty="0" smtClean="0"/>
              <a:t>money. Around </a:t>
            </a:r>
            <a:r>
              <a:rPr lang="en-GB" sz="1200" dirty="0"/>
              <a:t>3 in 10 visitors were dissatisfied with </a:t>
            </a:r>
            <a:r>
              <a:rPr lang="en-GB" sz="1200" dirty="0" smtClean="0"/>
              <a:t>value for money.</a:t>
            </a:r>
          </a:p>
          <a:p>
            <a:pPr marL="171450" indent="-171450" algn="just">
              <a:buFont typeface="Arial" panose="020B0604020202020204" pitchFamily="34" charset="0"/>
              <a:buChar char="•"/>
            </a:pPr>
            <a:r>
              <a:rPr lang="en-GB" sz="1200" dirty="0" smtClean="0"/>
              <a:t>Overall</a:t>
            </a:r>
            <a:r>
              <a:rPr lang="en-GB" sz="1200" dirty="0"/>
              <a:t>, the majority of England visitors are very satisfied with the food and attractions they experience in England. Satisfaction is significantly lower with transport (although the majority were at least ‘quite satisfied’).</a:t>
            </a:r>
          </a:p>
          <a:p>
            <a:pPr marL="171450" indent="-171450" algn="just">
              <a:buFont typeface="Arial" panose="020B0604020202020204" pitchFamily="34" charset="0"/>
              <a:buChar char="•"/>
            </a:pPr>
            <a:r>
              <a:rPr lang="en-GB" sz="1200" dirty="0"/>
              <a:t>Generally satisfaction with food, transport and attractions </a:t>
            </a:r>
            <a:r>
              <a:rPr lang="en-GB" sz="1200" dirty="0" smtClean="0"/>
              <a:t>increases with age.</a:t>
            </a:r>
          </a:p>
          <a:p>
            <a:pPr algn="just"/>
            <a:endParaRPr lang="en-GB" sz="1200" dirty="0"/>
          </a:p>
          <a:p>
            <a:pPr algn="just"/>
            <a:endParaRPr lang="en-GB" sz="1200" dirty="0"/>
          </a:p>
          <a:p>
            <a:endParaRPr lang="en-GB" dirty="0"/>
          </a:p>
        </p:txBody>
      </p:sp>
    </p:spTree>
    <p:extLst>
      <p:ext uri="{BB962C8B-B14F-4D97-AF65-F5344CB8AC3E}">
        <p14:creationId xmlns:p14="http://schemas.microsoft.com/office/powerpoint/2010/main" val="1830380813"/>
      </p:ext>
    </p:extLst>
  </p:cSld>
  <p:clrMapOvr>
    <a:masterClrMapping/>
  </p:clrMapOvr>
</p:sld>
</file>

<file path=ppt/theme/theme1.xml><?xml version="1.0" encoding="utf-8"?>
<a:theme xmlns:a="http://schemas.openxmlformats.org/drawingml/2006/main" name="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0.xml><?xml version="1.0" encoding="utf-8"?>
<a:theme xmlns:a="http://schemas.openxmlformats.org/drawingml/2006/main" name="11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1.xml><?xml version="1.0" encoding="utf-8"?>
<a:theme xmlns:a="http://schemas.openxmlformats.org/drawingml/2006/main" name="8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2.xml><?xml version="1.0" encoding="utf-8"?>
<a:theme xmlns:a="http://schemas.openxmlformats.org/drawingml/2006/main" name="13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3.xml><?xml version="1.0" encoding="utf-8"?>
<a:theme xmlns:a="http://schemas.openxmlformats.org/drawingml/2006/main" name="12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3.xml><?xml version="1.0" encoding="utf-8"?>
<a:theme xmlns:a="http://schemas.openxmlformats.org/drawingml/2006/main" name="1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4.xml><?xml version="1.0" encoding="utf-8"?>
<a:theme xmlns:a="http://schemas.openxmlformats.org/drawingml/2006/main" name="2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5.xml><?xml version="1.0" encoding="utf-8"?>
<a:theme xmlns:a="http://schemas.openxmlformats.org/drawingml/2006/main" name="4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6.xml><?xml version="1.0" encoding="utf-8"?>
<a:theme xmlns:a="http://schemas.openxmlformats.org/drawingml/2006/main" name="5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7.xml><?xml version="1.0" encoding="utf-8"?>
<a:theme xmlns:a="http://schemas.openxmlformats.org/drawingml/2006/main" name="9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8.xml><?xml version="1.0" encoding="utf-8"?>
<a:theme xmlns:a="http://schemas.openxmlformats.org/drawingml/2006/main" name="6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ppt/theme/theme9.xml><?xml version="1.0" encoding="utf-8"?>
<a:theme xmlns:a="http://schemas.openxmlformats.org/drawingml/2006/main" name="7_Discover England Initial Summary Report v1">
  <a:themeElements>
    <a:clrScheme name="Custom 5">
      <a:dk1>
        <a:srgbClr val="120742"/>
      </a:dk1>
      <a:lt1>
        <a:sysClr val="window" lastClr="FFFFFF"/>
      </a:lt1>
      <a:dk2>
        <a:srgbClr val="231F20"/>
      </a:dk2>
      <a:lt2>
        <a:srgbClr val="518A45"/>
      </a:lt2>
      <a:accent1>
        <a:srgbClr val="120742"/>
      </a:accent1>
      <a:accent2>
        <a:srgbClr val="C00000"/>
      </a:accent2>
      <a:accent3>
        <a:srgbClr val="518A45"/>
      </a:accent3>
      <a:accent4>
        <a:srgbClr val="FDB332"/>
      </a:accent4>
      <a:accent5>
        <a:srgbClr val="157EAB"/>
      </a:accent5>
      <a:accent6>
        <a:srgbClr val="BFDBF7"/>
      </a:accent6>
      <a:hlink>
        <a:srgbClr val="120742"/>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sitEngland powerpoint template 4x3.pptx" id="{F9122EB2-9122-4133-9072-A0D5C8C93379}" vid="{E9A80902-61CD-4BB9-82B6-E0FB00EB522A}"/>
    </a:ext>
  </a:extLst>
</a:theme>
</file>

<file path=docProps/app.xml><?xml version="1.0" encoding="utf-8"?>
<Properties xmlns="http://schemas.openxmlformats.org/officeDocument/2006/extended-properties" xmlns:vt="http://schemas.openxmlformats.org/officeDocument/2006/docPropsVTypes">
  <Template>Discover England Initial Summary Report v1</Template>
  <TotalTime>34866</TotalTime>
  <Words>9072</Words>
  <Application>Microsoft Office PowerPoint</Application>
  <PresentationFormat>On-screen Show (4:3)</PresentationFormat>
  <Paragraphs>1804</Paragraphs>
  <Slides>49</Slides>
  <Notes>2</Notes>
  <HiddenSlides>0</HiddenSlides>
  <MMClips>0</MMClips>
  <ScaleCrop>false</ScaleCrop>
  <HeadingPairs>
    <vt:vector size="6" baseType="variant">
      <vt:variant>
        <vt:lpstr>Fonts Used</vt:lpstr>
      </vt:variant>
      <vt:variant>
        <vt:i4>2</vt:i4>
      </vt:variant>
      <vt:variant>
        <vt:lpstr>Theme</vt:lpstr>
      </vt:variant>
      <vt:variant>
        <vt:i4>13</vt:i4>
      </vt:variant>
      <vt:variant>
        <vt:lpstr>Slide Titles</vt:lpstr>
      </vt:variant>
      <vt:variant>
        <vt:i4>49</vt:i4>
      </vt:variant>
    </vt:vector>
  </HeadingPairs>
  <TitlesOfParts>
    <vt:vector size="64" baseType="lpstr">
      <vt:lpstr>Arial</vt:lpstr>
      <vt:lpstr>Calibri</vt:lpstr>
      <vt:lpstr>Discover England Initial Summary Report v1</vt:lpstr>
      <vt:lpstr>3_Discover England Initial Summary Report v1</vt:lpstr>
      <vt:lpstr>1_Discover England Initial Summary Report v1</vt:lpstr>
      <vt:lpstr>2_Discover England Initial Summary Report v1</vt:lpstr>
      <vt:lpstr>4_Discover England Initial Summary Report v1</vt:lpstr>
      <vt:lpstr>5_Discover England Initial Summary Report v1</vt:lpstr>
      <vt:lpstr>9_Discover England Initial Summary Report v1</vt:lpstr>
      <vt:lpstr>6_Discover England Initial Summary Report v1</vt:lpstr>
      <vt:lpstr>7_Discover England Initial Summary Report v1</vt:lpstr>
      <vt:lpstr>11_Discover England Initial Summary Report v1</vt:lpstr>
      <vt:lpstr>8_Discover England Initial Summary Report v1</vt:lpstr>
      <vt:lpstr>13_Discover England Initial Summary Report v1</vt:lpstr>
      <vt:lpstr>12_Discover England Initial Summary Report v1</vt:lpstr>
      <vt:lpstr>Discover England:  summary insights on overseas visitors to England</vt:lpstr>
      <vt:lpstr>Report contents</vt:lpstr>
      <vt:lpstr>Background</vt:lpstr>
      <vt:lpstr>About this report</vt:lpstr>
      <vt:lpstr>Executive summary</vt:lpstr>
      <vt:lpstr>Executive summary/1</vt:lpstr>
      <vt:lpstr>Executive summary/2</vt:lpstr>
      <vt:lpstr>Executive summary/3</vt:lpstr>
      <vt:lpstr>Executive summary/4</vt:lpstr>
      <vt:lpstr>Executive summary/5</vt:lpstr>
      <vt:lpstr>Executive summary/6</vt:lpstr>
      <vt:lpstr>Life-stage summary slides</vt:lpstr>
      <vt:lpstr>Key findings dashboard: Family/0-15</vt:lpstr>
      <vt:lpstr>Key findings dashboard: Aged under 35</vt:lpstr>
      <vt:lpstr>Key findings dashboard: Aged 35-50/ 35-54</vt:lpstr>
      <vt:lpstr>Key findings dashboard: Aged 51-64/ 55-64</vt:lpstr>
      <vt:lpstr>Key findings dashboard: Aged over 65</vt:lpstr>
      <vt:lpstr>Understanding the holiday needs and behaviours of each life-stage  Relating to general holiday behaviour – non-England/GB specific.     </vt:lpstr>
      <vt:lpstr>General holiday needs by life-stage/1</vt:lpstr>
      <vt:lpstr>General holiday needs by life-stage/2</vt:lpstr>
      <vt:lpstr>Types of holiday taken in the past 3-5 years</vt:lpstr>
      <vt:lpstr>Favourite type of holiday destination in past 3-5 years</vt:lpstr>
      <vt:lpstr>Activities taken part in on a general holiday in past 3-5 years/ 1</vt:lpstr>
      <vt:lpstr>Activities taken part in on a general holiday in past 3-5 years/ 2</vt:lpstr>
      <vt:lpstr>Information sources influencing destination choice (Top 10)</vt:lpstr>
      <vt:lpstr>Types of accommodation used in the past 3 years </vt:lpstr>
      <vt:lpstr>Holidays in England  Relating to holidays taken in England</vt:lpstr>
      <vt:lpstr>Annual trends in trips to England by life-stage*</vt:lpstr>
      <vt:lpstr>Number of trips to England by life-stage and market*</vt:lpstr>
      <vt:lpstr>Annual trends in spend by life-stage</vt:lpstr>
      <vt:lpstr>Average spend on holiday in England by life-stage</vt:lpstr>
      <vt:lpstr>Spend in England by life-stage and market*</vt:lpstr>
      <vt:lpstr>Regions visited in England</vt:lpstr>
      <vt:lpstr>Reason for visit to England</vt:lpstr>
      <vt:lpstr>Participation in activities on holiday in England</vt:lpstr>
      <vt:lpstr>Seasonality of overseas holiday visits to England</vt:lpstr>
      <vt:lpstr>Duration of overseas holiday visits to England</vt:lpstr>
      <vt:lpstr>Recommendation and Value for money</vt:lpstr>
      <vt:lpstr>Satisfaction with food, transport and attractions in England (%)</vt:lpstr>
      <vt:lpstr>Beyond London  Relating to holidays taken in London or beyond</vt:lpstr>
      <vt:lpstr>Awareness of GB places/activities</vt:lpstr>
      <vt:lpstr>Interest in visiting GB places/activities</vt:lpstr>
      <vt:lpstr>Summary: Awareness vs. interest in visiting GB places/activities</vt:lpstr>
      <vt:lpstr>Rating of GB on the most important attributes vs other countries  (% rating GB and other countries as ‘best place’ for each attribute*)</vt:lpstr>
      <vt:lpstr>Rating of GB on the most important attributes vs other countries  (% rating GB and other countries as ‘best place’ for each attribute*)</vt:lpstr>
      <vt:lpstr>Rating of GB on the most important attributes vs other countries  (% rating GB and other countries as ‘best place’ for each attribute*)</vt:lpstr>
      <vt:lpstr>Agreement with reasons for not visiting outside of London </vt:lpstr>
      <vt:lpstr>Reasons for visiting outside of London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 England:  summary insights on overseas visitors</dc:title>
  <dc:creator>Steve Mills</dc:creator>
  <cp:lastModifiedBy>Xavier Faux</cp:lastModifiedBy>
  <cp:revision>861</cp:revision>
  <cp:lastPrinted>2016-12-19T14:16:01Z</cp:lastPrinted>
  <dcterms:created xsi:type="dcterms:W3CDTF">2016-07-20T15:06:07Z</dcterms:created>
  <dcterms:modified xsi:type="dcterms:W3CDTF">2017-03-21T15:59:59Z</dcterms:modified>
</cp:coreProperties>
</file>