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bournemouth</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1.8</c:v>
                </c:pt>
                <c:pt idx="1">
                  <c:v>1.8</c:v>
                </c:pt>
                <c:pt idx="2" formatCode="0.0">
                  <c:v>1.9</c:v>
                </c:pt>
                <c:pt idx="3" formatCode="0.0">
                  <c:v>2.1</c:v>
                </c:pt>
                <c:pt idx="4" formatCode="0.0">
                  <c:v>2</c:v>
                </c:pt>
              </c:numCache>
            </c:numRef>
          </c:val>
        </c:ser>
        <c:ser>
          <c:idx val="1"/>
          <c:order val="1"/>
          <c:tx>
            <c:strRef>
              <c:f>Sheet1!$C$1</c:f>
              <c:strCache>
                <c:ptCount val="1"/>
                <c:pt idx="0">
                  <c:v>bournemouth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0.5</c:v>
                </c:pt>
                <c:pt idx="1">
                  <c:v>0.4</c:v>
                </c:pt>
                <c:pt idx="2" formatCode="0.0">
                  <c:v>0.3</c:v>
                </c:pt>
                <c:pt idx="3" formatCode="0.0">
                  <c:v>0.4</c:v>
                </c:pt>
                <c:pt idx="4" formatCode="0.0">
                  <c:v>0.5</c:v>
                </c:pt>
              </c:numCache>
            </c:numRef>
          </c:val>
        </c:ser>
        <c:dLbls>
          <c:showLegendKey val="0"/>
          <c:showVal val="0"/>
          <c:showCatName val="0"/>
          <c:showSerName val="0"/>
          <c:showPercent val="0"/>
          <c:showBubbleSize val="0"/>
        </c:dLbls>
        <c:gapWidth val="219"/>
        <c:axId val="495718376"/>
        <c:axId val="4957089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495718376"/>
        <c:axId val="495708968"/>
      </c:lineChart>
      <c:catAx>
        <c:axId val="495718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708968"/>
        <c:crosses val="autoZero"/>
        <c:auto val="1"/>
        <c:lblAlgn val="ctr"/>
        <c:lblOffset val="100"/>
        <c:noMultiLvlLbl val="0"/>
      </c:catAx>
      <c:valAx>
        <c:axId val="495708968"/>
        <c:scaling>
          <c:orientation val="minMax"/>
        </c:scaling>
        <c:delete val="1"/>
        <c:axPos val="l"/>
        <c:numFmt formatCode="General" sourceLinked="1"/>
        <c:majorTickMark val="none"/>
        <c:minorTickMark val="none"/>
        <c:tickLblPos val="nextTo"/>
        <c:crossAx val="49571837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13128907390517816"/>
          <c:w val="0.99897384094165476"/>
          <c:h val="0.38406055571107356"/>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Bournemouth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0.68</c:v>
                </c:pt>
                <c:pt idx="1">
                  <c:v>0.27</c:v>
                </c:pt>
                <c:pt idx="2">
                  <c:v>0.84</c:v>
                </c:pt>
                <c:pt idx="3">
                  <c:v>0.72</c:v>
                </c:pt>
                <c:pt idx="4">
                  <c:v>0.63</c:v>
                </c:pt>
                <c:pt idx="5">
                  <c:v>0.06</c:v>
                </c:pt>
                <c:pt idx="6">
                  <c:v>0.74</c:v>
                </c:pt>
                <c:pt idx="7">
                  <c:v>0.38</c:v>
                </c:pt>
                <c:pt idx="8">
                  <c:v>0.03</c:v>
                </c:pt>
              </c:numCache>
            </c:numRef>
          </c:val>
        </c:ser>
        <c:dLbls>
          <c:showLegendKey val="0"/>
          <c:showVal val="0"/>
          <c:showCatName val="0"/>
          <c:showSerName val="0"/>
          <c:showPercent val="0"/>
          <c:showBubbleSize val="0"/>
        </c:dLbls>
        <c:gapWidth val="30"/>
        <c:axId val="495716416"/>
        <c:axId val="495728176"/>
      </c:barChart>
      <c:catAx>
        <c:axId val="495716416"/>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495728176"/>
        <c:crosses val="autoZero"/>
        <c:auto val="1"/>
        <c:lblAlgn val="ctr"/>
        <c:lblOffset val="100"/>
        <c:noMultiLvlLbl val="0"/>
      </c:catAx>
      <c:valAx>
        <c:axId val="495728176"/>
        <c:scaling>
          <c:orientation val="minMax"/>
          <c:max val="1"/>
        </c:scaling>
        <c:delete val="1"/>
        <c:axPos val="l"/>
        <c:majorGridlines>
          <c:spPr>
            <a:ln>
              <a:noFill/>
            </a:ln>
          </c:spPr>
        </c:majorGridlines>
        <c:numFmt formatCode="0%" sourceLinked="1"/>
        <c:majorTickMark val="out"/>
        <c:minorTickMark val="none"/>
        <c:tickLblPos val="nextTo"/>
        <c:crossAx val="495716416"/>
        <c:crosses val="autoZero"/>
        <c:crossBetween val="between"/>
      </c:valAx>
    </c:plotArea>
    <c:legend>
      <c:legendPos val="r"/>
      <c:layout>
        <c:manualLayout>
          <c:xMode val="edge"/>
          <c:yMode val="edge"/>
          <c:x val="0.38397850725847582"/>
          <c:y val="1.9092597442079567E-2"/>
          <c:w val="0.61219472331950564"/>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Sheet1!$B$2:$B$3</c:f>
              <c:numCache>
                <c:formatCode>0%</c:formatCode>
                <c:ptCount val="2"/>
                <c:pt idx="0">
                  <c:v>7.0000000000000007E-2</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Sheet1!$C$2:$C$3</c:f>
              <c:numCache>
                <c:formatCode>0%</c:formatCode>
                <c:ptCount val="2"/>
                <c:pt idx="0">
                  <c:v>0.41</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Sheet1!$D$2:$D$3</c:f>
              <c:numCache>
                <c:formatCode>0%</c:formatCode>
                <c:ptCount val="2"/>
                <c:pt idx="0">
                  <c:v>0.37</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Sheet1!$E$2:$E$3</c:f>
              <c:numCache>
                <c:formatCode>0%</c:formatCode>
                <c:ptCount val="2"/>
                <c:pt idx="0">
                  <c:v>0.16</c:v>
                </c:pt>
                <c:pt idx="1">
                  <c:v>7.0000000000000007E-2</c:v>
                </c:pt>
              </c:numCache>
            </c:numRef>
          </c:val>
        </c:ser>
        <c:dLbls>
          <c:showLegendKey val="0"/>
          <c:showVal val="1"/>
          <c:showCatName val="0"/>
          <c:showSerName val="0"/>
          <c:showPercent val="0"/>
          <c:showBubbleSize val="0"/>
        </c:dLbls>
        <c:gapWidth val="49"/>
        <c:overlap val="100"/>
        <c:axId val="495721120"/>
        <c:axId val="495729352"/>
      </c:barChart>
      <c:catAx>
        <c:axId val="495721120"/>
        <c:scaling>
          <c:orientation val="minMax"/>
        </c:scaling>
        <c:delete val="0"/>
        <c:axPos val="b"/>
        <c:numFmt formatCode="General" sourceLinked="0"/>
        <c:majorTickMark val="none"/>
        <c:minorTickMark val="none"/>
        <c:tickLblPos val="nextTo"/>
        <c:txPr>
          <a:bodyPr/>
          <a:lstStyle/>
          <a:p>
            <a:pPr>
              <a:defRPr b="1"/>
            </a:pPr>
            <a:endParaRPr lang="en-US"/>
          </a:p>
        </c:txPr>
        <c:crossAx val="495729352"/>
        <c:crosses val="autoZero"/>
        <c:auto val="1"/>
        <c:lblAlgn val="ctr"/>
        <c:lblOffset val="100"/>
        <c:noMultiLvlLbl val="0"/>
      </c:catAx>
      <c:valAx>
        <c:axId val="495729352"/>
        <c:scaling>
          <c:orientation val="minMax"/>
        </c:scaling>
        <c:delete val="1"/>
        <c:axPos val="l"/>
        <c:numFmt formatCode="0%" sourceLinked="1"/>
        <c:majorTickMark val="none"/>
        <c:minorTickMark val="none"/>
        <c:tickLblPos val="nextTo"/>
        <c:crossAx val="495721120"/>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Bournemouth</c:v>
                </c:pt>
                <c:pt idx="1">
                  <c:v>Holiday visitors to UK</c:v>
                </c:pt>
              </c:strCache>
            </c:strRef>
          </c:cat>
          <c:val>
            <c:numRef>
              <c:f>Sheet1!$B$2:$B$4</c:f>
              <c:numCache>
                <c:formatCode>_-[$£-809]* #,##0_-;\-[$£-809]* #,##0_-;_-[$£-809]* "-"??_-;_-@_-</c:formatCode>
                <c:ptCount val="2"/>
                <c:pt idx="0">
                  <c:v>457</c:v>
                </c:pt>
                <c:pt idx="1">
                  <c:v>644</c:v>
                </c:pt>
              </c:numCache>
            </c:numRef>
          </c:val>
        </c:ser>
        <c:dLbls>
          <c:showLegendKey val="0"/>
          <c:showVal val="0"/>
          <c:showCatName val="0"/>
          <c:showSerName val="0"/>
          <c:showPercent val="0"/>
          <c:showBubbleSize val="0"/>
        </c:dLbls>
        <c:gapWidth val="102"/>
        <c:axId val="495727000"/>
        <c:axId val="495719944"/>
      </c:barChart>
      <c:catAx>
        <c:axId val="495727000"/>
        <c:scaling>
          <c:orientation val="minMax"/>
        </c:scaling>
        <c:delete val="0"/>
        <c:axPos val="b"/>
        <c:numFmt formatCode="General" sourceLinked="0"/>
        <c:majorTickMark val="out"/>
        <c:minorTickMark val="none"/>
        <c:tickLblPos val="nextTo"/>
        <c:txPr>
          <a:bodyPr/>
          <a:lstStyle/>
          <a:p>
            <a:pPr>
              <a:defRPr sz="800" b="1">
                <a:latin typeface="Arial" panose="020B0604020202020204" pitchFamily="34" charset="0"/>
                <a:cs typeface="Arial" panose="020B0604020202020204" pitchFamily="34" charset="0"/>
              </a:defRPr>
            </a:pPr>
            <a:endParaRPr lang="en-US"/>
          </a:p>
        </c:txPr>
        <c:crossAx val="495719944"/>
        <c:crosses val="autoZero"/>
        <c:auto val="1"/>
        <c:lblAlgn val="ctr"/>
        <c:lblOffset val="100"/>
        <c:noMultiLvlLbl val="0"/>
      </c:catAx>
      <c:valAx>
        <c:axId val="495719944"/>
        <c:scaling>
          <c:orientation val="minMax"/>
          <c:max val="1000"/>
        </c:scaling>
        <c:delete val="1"/>
        <c:axPos val="l"/>
        <c:numFmt formatCode="_-[$£-809]* #,##0_-;\-[$£-809]* #,##0_-;_-[$£-809]* &quot;-&quot;??_-;_-@_-" sourceLinked="1"/>
        <c:majorTickMark val="out"/>
        <c:minorTickMark val="none"/>
        <c:tickLblPos val="nextTo"/>
        <c:crossAx val="495727000"/>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Bournemouth</c:v>
                </c:pt>
                <c:pt idx="1">
                  <c:v>Holiday visitors to UK</c:v>
                </c:pt>
              </c:strCache>
            </c:strRef>
          </c:cat>
          <c:val>
            <c:numRef>
              <c:f>Sheet1!$B$2:$B$4</c:f>
              <c:numCache>
                <c:formatCode>_-[$£-809]* #,##0_-;\-[$£-809]* #,##0_-;_-[$£-809]* "-"??_-;_-@_-</c:formatCode>
                <c:ptCount val="2"/>
                <c:pt idx="0">
                  <c:v>77</c:v>
                </c:pt>
                <c:pt idx="1">
                  <c:v>101</c:v>
                </c:pt>
              </c:numCache>
            </c:numRef>
          </c:val>
        </c:ser>
        <c:dLbls>
          <c:showLegendKey val="0"/>
          <c:showVal val="0"/>
          <c:showCatName val="0"/>
          <c:showSerName val="0"/>
          <c:showPercent val="0"/>
          <c:showBubbleSize val="0"/>
        </c:dLbls>
        <c:gapWidth val="102"/>
        <c:axId val="495723864"/>
        <c:axId val="495724256"/>
      </c:barChart>
      <c:catAx>
        <c:axId val="495723864"/>
        <c:scaling>
          <c:orientation val="minMax"/>
        </c:scaling>
        <c:delete val="0"/>
        <c:axPos val="b"/>
        <c:numFmt formatCode="General" sourceLinked="0"/>
        <c:majorTickMark val="out"/>
        <c:minorTickMark val="none"/>
        <c:tickLblPos val="nextTo"/>
        <c:txPr>
          <a:bodyPr/>
          <a:lstStyle/>
          <a:p>
            <a:pPr>
              <a:defRPr sz="800" b="1"/>
            </a:pPr>
            <a:endParaRPr lang="en-US"/>
          </a:p>
        </c:txPr>
        <c:crossAx val="495724256"/>
        <c:crosses val="autoZero"/>
        <c:auto val="1"/>
        <c:lblAlgn val="ctr"/>
        <c:lblOffset val="100"/>
        <c:noMultiLvlLbl val="0"/>
      </c:catAx>
      <c:valAx>
        <c:axId val="495724256"/>
        <c:scaling>
          <c:orientation val="minMax"/>
          <c:max val="1000"/>
        </c:scaling>
        <c:delete val="1"/>
        <c:axPos val="l"/>
        <c:numFmt formatCode="_-[$£-809]* #,##0_-;\-[$£-809]* #,##0_-;_-[$£-809]* &quot;-&quot;??_-;_-@_-" sourceLinked="1"/>
        <c:majorTickMark val="out"/>
        <c:minorTickMark val="none"/>
        <c:tickLblPos val="nextTo"/>
        <c:crossAx val="495723864"/>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161376325622092"/>
          <c:y val="4.7885757835095979E-2"/>
          <c:w val="0.74259216811116546"/>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Sheet1!$B$2:$B$3</c:f>
              <c:numCache>
                <c:formatCode>0%</c:formatCode>
                <c:ptCount val="2"/>
                <c:pt idx="0">
                  <c:v>0.11</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Sheet1!$C$2:$C$3</c:f>
              <c:numCache>
                <c:formatCode>0%</c:formatCode>
                <c:ptCount val="2"/>
                <c:pt idx="0">
                  <c:v>0.31</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Sheet1!$D$2:$D$3</c:f>
              <c:numCache>
                <c:formatCode>0%</c:formatCode>
                <c:ptCount val="2"/>
                <c:pt idx="0">
                  <c:v>0.52</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Sheet1!$E$2:$E$3</c:f>
              <c:numCache>
                <c:formatCode>0%</c:formatCode>
                <c:ptCount val="2"/>
                <c:pt idx="0">
                  <c:v>7.0000000000000007E-2</c:v>
                </c:pt>
                <c:pt idx="1">
                  <c:v>0.21</c:v>
                </c:pt>
              </c:numCache>
            </c:numRef>
          </c:val>
        </c:ser>
        <c:dLbls>
          <c:showLegendKey val="0"/>
          <c:showVal val="0"/>
          <c:showCatName val="0"/>
          <c:showSerName val="0"/>
          <c:showPercent val="0"/>
          <c:showBubbleSize val="0"/>
        </c:dLbls>
        <c:gapWidth val="49"/>
        <c:overlap val="100"/>
        <c:axId val="495731312"/>
        <c:axId val="495724648"/>
      </c:barChart>
      <c:catAx>
        <c:axId val="49573131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5724648"/>
        <c:crosses val="autoZero"/>
        <c:auto val="1"/>
        <c:lblAlgn val="ctr"/>
        <c:lblOffset val="100"/>
        <c:noMultiLvlLbl val="0"/>
      </c:catAx>
      <c:valAx>
        <c:axId val="495724648"/>
        <c:scaling>
          <c:orientation val="minMax"/>
        </c:scaling>
        <c:delete val="1"/>
        <c:axPos val="l"/>
        <c:numFmt formatCode="0%" sourceLinked="1"/>
        <c:majorTickMark val="out"/>
        <c:minorTickMark val="none"/>
        <c:tickLblPos val="nextTo"/>
        <c:crossAx val="495731312"/>
        <c:crosses val="autoZero"/>
        <c:crossBetween val="between"/>
      </c:valAx>
    </c:plotArea>
    <c:legend>
      <c:legendPos val="l"/>
      <c:layout>
        <c:manualLayout>
          <c:xMode val="edge"/>
          <c:yMode val="edge"/>
          <c:x val="1.3884389318276484E-2"/>
          <c:y val="3.0993519539570084E-2"/>
          <c:w val="0.25483466461911403"/>
          <c:h val="0.69572853572313165"/>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Sheet1!$B$2:$B$3</c:f>
              <c:numCache>
                <c:formatCode>0%</c:formatCode>
                <c:ptCount val="2"/>
                <c:pt idx="0">
                  <c:v>0.64</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Sheet1!$C$2:$C$3</c:f>
              <c:numCache>
                <c:formatCode>0%</c:formatCode>
                <c:ptCount val="2"/>
                <c:pt idx="0">
                  <c:v>0.36</c:v>
                </c:pt>
                <c:pt idx="1">
                  <c:v>0.16</c:v>
                </c:pt>
              </c:numCache>
            </c:numRef>
          </c:val>
        </c:ser>
        <c:dLbls>
          <c:showLegendKey val="0"/>
          <c:showVal val="0"/>
          <c:showCatName val="0"/>
          <c:showSerName val="0"/>
          <c:showPercent val="0"/>
          <c:showBubbleSize val="0"/>
        </c:dLbls>
        <c:gapWidth val="49"/>
        <c:overlap val="100"/>
        <c:axId val="495731704"/>
        <c:axId val="495725432"/>
      </c:barChart>
      <c:catAx>
        <c:axId val="49573170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5725432"/>
        <c:crosses val="autoZero"/>
        <c:auto val="1"/>
        <c:lblAlgn val="ctr"/>
        <c:lblOffset val="100"/>
        <c:noMultiLvlLbl val="0"/>
      </c:catAx>
      <c:valAx>
        <c:axId val="495725432"/>
        <c:scaling>
          <c:orientation val="minMax"/>
        </c:scaling>
        <c:delete val="1"/>
        <c:axPos val="l"/>
        <c:numFmt formatCode="0%" sourceLinked="1"/>
        <c:majorTickMark val="out"/>
        <c:minorTickMark val="none"/>
        <c:tickLblPos val="nextTo"/>
        <c:crossAx val="495731704"/>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6341589993715997"/>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Sheet1!$B$2:$B$3</c:f>
              <c:numCache>
                <c:formatCode>0%</c:formatCode>
                <c:ptCount val="2"/>
                <c:pt idx="0">
                  <c:v>0.16</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Sheet1!$C$2:$C$3</c:f>
              <c:numCache>
                <c:formatCode>0%</c:formatCode>
                <c:ptCount val="2"/>
                <c:pt idx="0">
                  <c:v>0.14000000000000001</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Sheet1!$D$2:$D$3</c:f>
              <c:numCache>
                <c:formatCode>0%</c:formatCode>
                <c:ptCount val="2"/>
                <c:pt idx="0">
                  <c:v>0.13</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Sheet1!$E$2:$E$3</c:f>
              <c:numCache>
                <c:formatCode>0%</c:formatCode>
                <c:ptCount val="2"/>
                <c:pt idx="0">
                  <c:v>0.12</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Sheet1!$F$2:$F$3</c:f>
              <c:numCache>
                <c:formatCode>0%</c:formatCode>
                <c:ptCount val="2"/>
                <c:pt idx="0">
                  <c:v>0.17</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Sheet1!$G$2:$G$3</c:f>
              <c:numCache>
                <c:formatCode>0%</c:formatCode>
                <c:ptCount val="2"/>
                <c:pt idx="0">
                  <c:v>0.13</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Sheet1!$H$2:$H$3</c:f>
              <c:numCache>
                <c:formatCode>0%</c:formatCode>
                <c:ptCount val="2"/>
                <c:pt idx="0">
                  <c:v>0.14000000000000001</c:v>
                </c:pt>
                <c:pt idx="1">
                  <c:v>0.06</c:v>
                </c:pt>
              </c:numCache>
            </c:numRef>
          </c:val>
        </c:ser>
        <c:dLbls>
          <c:showLegendKey val="0"/>
          <c:showVal val="0"/>
          <c:showCatName val="0"/>
          <c:showSerName val="0"/>
          <c:showPercent val="0"/>
          <c:showBubbleSize val="0"/>
        </c:dLbls>
        <c:gapWidth val="100"/>
        <c:overlap val="100"/>
        <c:axId val="495728568"/>
        <c:axId val="495725824"/>
      </c:barChart>
      <c:catAx>
        <c:axId val="495728568"/>
        <c:scaling>
          <c:orientation val="minMax"/>
        </c:scaling>
        <c:delete val="0"/>
        <c:axPos val="b"/>
        <c:numFmt formatCode="General" sourceLinked="0"/>
        <c:majorTickMark val="out"/>
        <c:minorTickMark val="none"/>
        <c:tickLblPos val="nextTo"/>
        <c:crossAx val="495725824"/>
        <c:crosses val="autoZero"/>
        <c:auto val="1"/>
        <c:lblAlgn val="ctr"/>
        <c:lblOffset val="100"/>
        <c:noMultiLvlLbl val="0"/>
      </c:catAx>
      <c:valAx>
        <c:axId val="495725824"/>
        <c:scaling>
          <c:orientation val="minMax"/>
        </c:scaling>
        <c:delete val="1"/>
        <c:axPos val="l"/>
        <c:numFmt formatCode="0%" sourceLinked="1"/>
        <c:majorTickMark val="out"/>
        <c:minorTickMark val="none"/>
        <c:tickLblPos val="nextTo"/>
        <c:crossAx val="495728568"/>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06910992642907"/>
          <c:y val="5.2519840190968128E-2"/>
          <c:w val="0.7737235205241848"/>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Sheet1!$B$2:$B$3</c:f>
              <c:numCache>
                <c:formatCode>0%</c:formatCode>
                <c:ptCount val="2"/>
                <c:pt idx="0">
                  <c:v>0.08</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Sheet1!$C$2:$C$3</c:f>
              <c:numCache>
                <c:formatCode>0%</c:formatCode>
                <c:ptCount val="2"/>
                <c:pt idx="0">
                  <c:v>0.46</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Bournemouth</c:v>
                </c:pt>
                <c:pt idx="1">
                  <c:v>Holiday visitors to UK</c:v>
                </c:pt>
              </c:strCache>
            </c:strRef>
          </c:cat>
          <c:val>
            <c:numRef>
              <c:f>Sheet1!$D$2:$D$3</c:f>
              <c:numCache>
                <c:formatCode>0%</c:formatCode>
                <c:ptCount val="2"/>
                <c:pt idx="0">
                  <c:v>0.46</c:v>
                </c:pt>
                <c:pt idx="1">
                  <c:v>0.15</c:v>
                </c:pt>
              </c:numCache>
            </c:numRef>
          </c:val>
        </c:ser>
        <c:dLbls>
          <c:showLegendKey val="0"/>
          <c:showVal val="1"/>
          <c:showCatName val="0"/>
          <c:showSerName val="0"/>
          <c:showPercent val="0"/>
          <c:showBubbleSize val="0"/>
        </c:dLbls>
        <c:gapWidth val="49"/>
        <c:overlap val="100"/>
        <c:axId val="495728960"/>
        <c:axId val="535597800"/>
      </c:barChart>
      <c:catAx>
        <c:axId val="495728960"/>
        <c:scaling>
          <c:orientation val="minMax"/>
        </c:scaling>
        <c:delete val="0"/>
        <c:axPos val="b"/>
        <c:numFmt formatCode="General" sourceLinked="0"/>
        <c:majorTickMark val="none"/>
        <c:minorTickMark val="none"/>
        <c:tickLblPos val="nextTo"/>
        <c:txPr>
          <a:bodyPr/>
          <a:lstStyle/>
          <a:p>
            <a:pPr>
              <a:defRPr b="1"/>
            </a:pPr>
            <a:endParaRPr lang="en-US"/>
          </a:p>
        </c:txPr>
        <c:crossAx val="535597800"/>
        <c:crosses val="autoZero"/>
        <c:auto val="1"/>
        <c:lblAlgn val="ctr"/>
        <c:lblOffset val="100"/>
        <c:noMultiLvlLbl val="0"/>
      </c:catAx>
      <c:valAx>
        <c:axId val="535597800"/>
        <c:scaling>
          <c:orientation val="minMax"/>
        </c:scaling>
        <c:delete val="1"/>
        <c:axPos val="l"/>
        <c:numFmt formatCode="0%" sourceLinked="1"/>
        <c:majorTickMark val="none"/>
        <c:minorTickMark val="none"/>
        <c:tickLblPos val="nextTo"/>
        <c:crossAx val="495728960"/>
        <c:crosses val="autoZero"/>
        <c:crossBetween val="between"/>
      </c:valAx>
    </c:plotArea>
    <c:legend>
      <c:legendPos val="l"/>
      <c:layout>
        <c:manualLayout>
          <c:xMode val="edge"/>
          <c:yMode val="edge"/>
          <c:x val="2.6849213127785342E-2"/>
          <c:y val="2.8324036590860652E-2"/>
          <c:w val="0.24337949791375815"/>
          <c:h val="0.74298413874300528"/>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428949749606079"/>
          <c:y val="4.1572852480949989E-2"/>
          <c:w val="0.6057105025039391"/>
          <c:h val="0.91685429503810001"/>
        </c:manualLayout>
      </c:layout>
      <c:barChart>
        <c:barDir val="bar"/>
        <c:grouping val="clustered"/>
        <c:varyColors val="0"/>
        <c:ser>
          <c:idx val="0"/>
          <c:order val="0"/>
          <c:tx>
            <c:strRef>
              <c:f>Sheet1!$B$1</c:f>
              <c:strCache>
                <c:ptCount val="1"/>
                <c:pt idx="0">
                  <c:v>Holiday visitors to Manchester</c:v>
                </c:pt>
              </c:strCache>
            </c:strRef>
          </c:tx>
          <c:invertIfNegative val="0"/>
          <c:dLbls>
            <c:dLbl>
              <c:idx val="3"/>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 South East (excl.London)</c:v>
                </c:pt>
                <c:pt idx="1">
                  <c:v>  London</c:v>
                </c:pt>
                <c:pt idx="2">
                  <c:v>South West</c:v>
                </c:pt>
                <c:pt idx="3">
                  <c:v>North West</c:v>
                </c:pt>
                <c:pt idx="4">
                  <c:v>West Midlands</c:v>
                </c:pt>
              </c:strCache>
            </c:strRef>
          </c:cat>
          <c:val>
            <c:numRef>
              <c:f>Sheet1!$B$2:$B$6</c:f>
              <c:numCache>
                <c:formatCode>0%</c:formatCode>
                <c:ptCount val="5"/>
                <c:pt idx="0">
                  <c:v>0.53</c:v>
                </c:pt>
                <c:pt idx="1">
                  <c:v>0.4</c:v>
                </c:pt>
                <c:pt idx="2">
                  <c:v>0.04</c:v>
                </c:pt>
                <c:pt idx="3" formatCode="0.0%">
                  <c:v>5.0000000000000001E-3</c:v>
                </c:pt>
                <c:pt idx="4" formatCode="0.0%">
                  <c:v>5.0000000000000001E-3</c:v>
                </c:pt>
              </c:numCache>
            </c:numRef>
          </c:val>
        </c:ser>
        <c:dLbls>
          <c:showLegendKey val="0"/>
          <c:showVal val="0"/>
          <c:showCatName val="0"/>
          <c:showSerName val="0"/>
          <c:showPercent val="0"/>
          <c:showBubbleSize val="0"/>
        </c:dLbls>
        <c:gapWidth val="150"/>
        <c:axId val="535606032"/>
        <c:axId val="535609168"/>
      </c:barChart>
      <c:catAx>
        <c:axId val="53560603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35609168"/>
        <c:crosses val="autoZero"/>
        <c:auto val="1"/>
        <c:lblAlgn val="ctr"/>
        <c:lblOffset val="100"/>
        <c:noMultiLvlLbl val="0"/>
      </c:catAx>
      <c:valAx>
        <c:axId val="535609168"/>
        <c:scaling>
          <c:orientation val="minMax"/>
        </c:scaling>
        <c:delete val="1"/>
        <c:axPos val="t"/>
        <c:numFmt formatCode="0%" sourceLinked="1"/>
        <c:majorTickMark val="out"/>
        <c:minorTickMark val="none"/>
        <c:tickLblPos val="nextTo"/>
        <c:crossAx val="5356060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Bournemouth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102</c:v>
                </c:pt>
                <c:pt idx="1">
                  <c:v>113</c:v>
                </c:pt>
                <c:pt idx="2">
                  <c:v>113</c:v>
                </c:pt>
                <c:pt idx="3">
                  <c:v>135</c:v>
                </c:pt>
                <c:pt idx="4">
                  <c:v>128</c:v>
                </c:pt>
              </c:numCache>
            </c:numRef>
          </c:val>
        </c:ser>
        <c:ser>
          <c:idx val="1"/>
          <c:order val="1"/>
          <c:tx>
            <c:strRef>
              <c:f>Sheet1!$C$1</c:f>
              <c:strCache>
                <c:ptCount val="1"/>
                <c:pt idx="0">
                  <c:v>Bournemouth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27</c:v>
                </c:pt>
                <c:pt idx="1">
                  <c:v>28</c:v>
                </c:pt>
                <c:pt idx="2">
                  <c:v>20</c:v>
                </c:pt>
                <c:pt idx="3">
                  <c:v>33</c:v>
                </c:pt>
                <c:pt idx="4">
                  <c:v>42</c:v>
                </c:pt>
              </c:numCache>
            </c:numRef>
          </c:val>
        </c:ser>
        <c:dLbls>
          <c:showLegendKey val="0"/>
          <c:showVal val="0"/>
          <c:showCatName val="0"/>
          <c:showSerName val="0"/>
          <c:showPercent val="0"/>
          <c:showBubbleSize val="0"/>
        </c:dLbls>
        <c:gapWidth val="219"/>
        <c:axId val="495707008"/>
        <c:axId val="49571916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495707008"/>
        <c:axId val="495719160"/>
      </c:lineChart>
      <c:catAx>
        <c:axId val="495707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719160"/>
        <c:crosses val="autoZero"/>
        <c:auto val="1"/>
        <c:lblAlgn val="ctr"/>
        <c:lblOffset val="100"/>
        <c:noMultiLvlLbl val="0"/>
      </c:catAx>
      <c:valAx>
        <c:axId val="495719160"/>
        <c:scaling>
          <c:orientation val="minMax"/>
        </c:scaling>
        <c:delete val="1"/>
        <c:axPos val="l"/>
        <c:numFmt formatCode="General" sourceLinked="1"/>
        <c:majorTickMark val="none"/>
        <c:minorTickMark val="none"/>
        <c:tickLblPos val="nextTo"/>
        <c:crossAx val="49570700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Bournemouth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178</c:v>
                </c:pt>
                <c:pt idx="1">
                  <c:v>169</c:v>
                </c:pt>
                <c:pt idx="2">
                  <c:v>141</c:v>
                </c:pt>
                <c:pt idx="3">
                  <c:v>161</c:v>
                </c:pt>
                <c:pt idx="4">
                  <c:v>195</c:v>
                </c:pt>
              </c:numCache>
            </c:numRef>
          </c:val>
        </c:ser>
        <c:ser>
          <c:idx val="1"/>
          <c:order val="1"/>
          <c:tx>
            <c:strRef>
              <c:f>Sheet1!$C$1</c:f>
              <c:strCache>
                <c:ptCount val="1"/>
                <c:pt idx="0">
                  <c:v>Bournemouth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71</c:v>
                </c:pt>
                <c:pt idx="1">
                  <c:v>69</c:v>
                </c:pt>
                <c:pt idx="2">
                  <c:v>51</c:v>
                </c:pt>
                <c:pt idx="3">
                  <c:v>68</c:v>
                </c:pt>
                <c:pt idx="4">
                  <c:v>92</c:v>
                </c:pt>
              </c:numCache>
            </c:numRef>
          </c:val>
        </c:ser>
        <c:dLbls>
          <c:showLegendKey val="0"/>
          <c:showVal val="0"/>
          <c:showCatName val="0"/>
          <c:showSerName val="0"/>
          <c:showPercent val="0"/>
          <c:showBubbleSize val="0"/>
        </c:dLbls>
        <c:gapWidth val="219"/>
        <c:axId val="495707792"/>
        <c:axId val="4957187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495707792"/>
        <c:axId val="495718768"/>
      </c:lineChart>
      <c:catAx>
        <c:axId val="49570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718768"/>
        <c:crosses val="autoZero"/>
        <c:auto val="1"/>
        <c:lblAlgn val="ctr"/>
        <c:lblOffset val="100"/>
        <c:noMultiLvlLbl val="0"/>
      </c:catAx>
      <c:valAx>
        <c:axId val="495718768"/>
        <c:scaling>
          <c:orientation val="minMax"/>
        </c:scaling>
        <c:delete val="1"/>
        <c:axPos val="l"/>
        <c:numFmt formatCode="General" sourceLinked="1"/>
        <c:majorTickMark val="none"/>
        <c:minorTickMark val="none"/>
        <c:tickLblPos val="nextTo"/>
        <c:crossAx val="49570779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Bournemouth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Bournemouth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495714456"/>
        <c:axId val="495707400"/>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495714456"/>
        <c:axId val="495707400"/>
      </c:lineChart>
      <c:catAx>
        <c:axId val="495714456"/>
        <c:scaling>
          <c:orientation val="minMax"/>
        </c:scaling>
        <c:delete val="1"/>
        <c:axPos val="b"/>
        <c:numFmt formatCode="General" sourceLinked="1"/>
        <c:majorTickMark val="none"/>
        <c:minorTickMark val="none"/>
        <c:tickLblPos val="nextTo"/>
        <c:crossAx val="495707400"/>
        <c:crosses val="autoZero"/>
        <c:auto val="1"/>
        <c:lblAlgn val="ctr"/>
        <c:lblOffset val="100"/>
        <c:noMultiLvlLbl val="0"/>
      </c:catAx>
      <c:valAx>
        <c:axId val="495707400"/>
        <c:scaling>
          <c:orientation val="minMax"/>
        </c:scaling>
        <c:delete val="1"/>
        <c:axPos val="l"/>
        <c:numFmt formatCode="General" sourceLinked="1"/>
        <c:majorTickMark val="none"/>
        <c:minorTickMark val="none"/>
        <c:tickLblPos val="nextTo"/>
        <c:crossAx val="495714456"/>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002139810234901E-2"/>
                  <c:y val="-6.71285566750425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14847793094020528"/>
                      <c:h val="0.14814796744000716"/>
                    </c:manualLayout>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495717592"/>
        <c:axId val="495708576"/>
      </c:lineChart>
      <c:catAx>
        <c:axId val="495717592"/>
        <c:scaling>
          <c:orientation val="minMax"/>
        </c:scaling>
        <c:delete val="1"/>
        <c:axPos val="b"/>
        <c:numFmt formatCode="General" sourceLinked="0"/>
        <c:majorTickMark val="out"/>
        <c:minorTickMark val="none"/>
        <c:tickLblPos val="nextTo"/>
        <c:crossAx val="495708576"/>
        <c:crosses val="autoZero"/>
        <c:auto val="1"/>
        <c:lblAlgn val="ctr"/>
        <c:lblOffset val="100"/>
        <c:noMultiLvlLbl val="0"/>
      </c:catAx>
      <c:valAx>
        <c:axId val="495708576"/>
        <c:scaling>
          <c:orientation val="minMax"/>
        </c:scaling>
        <c:delete val="1"/>
        <c:axPos val="l"/>
        <c:numFmt formatCode="#,##0" sourceLinked="1"/>
        <c:majorTickMark val="out"/>
        <c:minorTickMark val="none"/>
        <c:tickLblPos val="nextTo"/>
        <c:crossAx val="4957175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495710928"/>
        <c:axId val="495709752"/>
      </c:lineChart>
      <c:catAx>
        <c:axId val="495710928"/>
        <c:scaling>
          <c:orientation val="minMax"/>
        </c:scaling>
        <c:delete val="1"/>
        <c:axPos val="b"/>
        <c:numFmt formatCode="General" sourceLinked="0"/>
        <c:majorTickMark val="out"/>
        <c:minorTickMark val="none"/>
        <c:tickLblPos val="nextTo"/>
        <c:crossAx val="495709752"/>
        <c:crosses val="autoZero"/>
        <c:auto val="1"/>
        <c:lblAlgn val="ctr"/>
        <c:lblOffset val="100"/>
        <c:noMultiLvlLbl val="0"/>
      </c:catAx>
      <c:valAx>
        <c:axId val="495709752"/>
        <c:scaling>
          <c:orientation val="minMax"/>
        </c:scaling>
        <c:delete val="1"/>
        <c:axPos val="l"/>
        <c:numFmt formatCode="General" sourceLinked="1"/>
        <c:majorTickMark val="out"/>
        <c:minorTickMark val="none"/>
        <c:tickLblPos val="nextTo"/>
        <c:crossAx val="495710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495715240"/>
        <c:axId val="495712104"/>
      </c:lineChart>
      <c:catAx>
        <c:axId val="495715240"/>
        <c:scaling>
          <c:orientation val="minMax"/>
        </c:scaling>
        <c:delete val="1"/>
        <c:axPos val="b"/>
        <c:numFmt formatCode="General" sourceLinked="0"/>
        <c:majorTickMark val="out"/>
        <c:minorTickMark val="none"/>
        <c:tickLblPos val="nextTo"/>
        <c:crossAx val="495712104"/>
        <c:crosses val="autoZero"/>
        <c:auto val="1"/>
        <c:lblAlgn val="ctr"/>
        <c:lblOffset val="100"/>
        <c:noMultiLvlLbl val="0"/>
      </c:catAx>
      <c:valAx>
        <c:axId val="495712104"/>
        <c:scaling>
          <c:orientation val="minMax"/>
        </c:scaling>
        <c:delete val="1"/>
        <c:axPos val="l"/>
        <c:numFmt formatCode="General" sourceLinked="1"/>
        <c:majorTickMark val="out"/>
        <c:minorTickMark val="none"/>
        <c:tickLblPos val="nextTo"/>
        <c:crossAx val="495715240"/>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7208229433144052"/>
          <c:w val="0.9112164396394129"/>
          <c:h val="0.48242221612315678"/>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Bournemouth</c:v>
                </c:pt>
                <c:pt idx="1">
                  <c:v>All visits to UK</c:v>
                </c:pt>
              </c:strCache>
            </c:strRef>
          </c:cat>
          <c:val>
            <c:numRef>
              <c:f>Sheet1!$B$2:$B$3</c:f>
              <c:numCache>
                <c:formatCode>0%</c:formatCode>
                <c:ptCount val="2"/>
                <c:pt idx="0">
                  <c:v>0.14000000000000001</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Bournemouth</c:v>
                </c:pt>
                <c:pt idx="1">
                  <c:v>All visits to UK</c:v>
                </c:pt>
              </c:strCache>
            </c:strRef>
          </c:cat>
          <c:val>
            <c:numRef>
              <c:f>Sheet1!$C$2:$C$3</c:f>
              <c:numCache>
                <c:formatCode>0%</c:formatCode>
                <c:ptCount val="2"/>
                <c:pt idx="0">
                  <c:v>0.35</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Bournemouth</c:v>
                </c:pt>
                <c:pt idx="1">
                  <c:v>All visits to UK</c:v>
                </c:pt>
              </c:strCache>
            </c:strRef>
          </c:cat>
          <c:val>
            <c:numRef>
              <c:f>Sheet1!$D$2:$D$3</c:f>
              <c:numCache>
                <c:formatCode>0%</c:formatCode>
                <c:ptCount val="2"/>
                <c:pt idx="0">
                  <c:v>0.09</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Bournemouth</c:v>
                </c:pt>
                <c:pt idx="1">
                  <c:v>All visits to UK</c:v>
                </c:pt>
              </c:strCache>
            </c:strRef>
          </c:cat>
          <c:val>
            <c:numRef>
              <c:f>Sheet1!$E$2:$E$3</c:f>
              <c:numCache>
                <c:formatCode>0%</c:formatCode>
                <c:ptCount val="2"/>
                <c:pt idx="0">
                  <c:v>0.42</c:v>
                </c:pt>
                <c:pt idx="1">
                  <c:v>0.39</c:v>
                </c:pt>
              </c:numCache>
            </c:numRef>
          </c:val>
        </c:ser>
        <c:dLbls>
          <c:showLegendKey val="0"/>
          <c:showVal val="0"/>
          <c:showCatName val="0"/>
          <c:showSerName val="0"/>
          <c:showPercent val="0"/>
          <c:showBubbleSize val="0"/>
        </c:dLbls>
        <c:gapWidth val="100"/>
        <c:overlap val="100"/>
        <c:axId val="495715632"/>
        <c:axId val="495708184"/>
      </c:barChart>
      <c:catAx>
        <c:axId val="495715632"/>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708184"/>
        <c:crosses val="autoZero"/>
        <c:auto val="1"/>
        <c:lblAlgn val="ctr"/>
        <c:lblOffset val="100"/>
        <c:noMultiLvlLbl val="0"/>
      </c:catAx>
      <c:valAx>
        <c:axId val="495708184"/>
        <c:scaling>
          <c:orientation val="maxMin"/>
        </c:scaling>
        <c:delete val="1"/>
        <c:axPos val="l"/>
        <c:numFmt formatCode="0%" sourceLinked="1"/>
        <c:majorTickMark val="out"/>
        <c:minorTickMark val="none"/>
        <c:tickLblPos val="nextTo"/>
        <c:crossAx val="495715632"/>
        <c:crosses val="autoZero"/>
        <c:crossBetween val="between"/>
      </c:valAx>
      <c:spPr>
        <a:noFill/>
        <a:ln>
          <a:noFill/>
        </a:ln>
        <a:effectLst/>
      </c:spPr>
    </c:plotArea>
    <c:legend>
      <c:legendPos val="b"/>
      <c:layout>
        <c:manualLayout>
          <c:xMode val="edge"/>
          <c:yMode val="edge"/>
          <c:x val="6.8605478460453659E-2"/>
          <c:y val="0.86256555068445717"/>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Sheet1!$B$2:$B$5</c:f>
              <c:numCache>
                <c:formatCode>0%</c:formatCode>
                <c:ptCount val="4"/>
                <c:pt idx="0">
                  <c:v>0.09</c:v>
                </c:pt>
                <c:pt idx="1">
                  <c:v>0.11</c:v>
                </c:pt>
                <c:pt idx="2">
                  <c:v>0.06</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Sheet1!$C$2:$C$5</c:f>
              <c:numCache>
                <c:formatCode>0%</c:formatCode>
                <c:ptCount val="4"/>
                <c:pt idx="0">
                  <c:v>0.04</c:v>
                </c:pt>
                <c:pt idx="1">
                  <c:v>0.09</c:v>
                </c:pt>
                <c:pt idx="2">
                  <c:v>0.04</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Sheet1!$D$2:$D$5</c:f>
              <c:numCache>
                <c:formatCode>0%</c:formatCode>
                <c:ptCount val="4"/>
                <c:pt idx="0">
                  <c:v>0.19</c:v>
                </c:pt>
                <c:pt idx="1">
                  <c:v>0.09</c:v>
                </c:pt>
                <c:pt idx="2">
                  <c:v>0.39</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Sheet1!$E$2:$E$5</c:f>
              <c:numCache>
                <c:formatCode>0%</c:formatCode>
                <c:ptCount val="4"/>
                <c:pt idx="0">
                  <c:v>0.05</c:v>
                </c:pt>
                <c:pt idx="1">
                  <c:v>0.08</c:v>
                </c:pt>
                <c:pt idx="2">
                  <c:v>7.0000000000000007E-2</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Sheet1!$F$2:$F$5</c:f>
              <c:numCache>
                <c:formatCode>0%</c:formatCode>
                <c:ptCount val="4"/>
                <c:pt idx="0">
                  <c:v>0.05</c:v>
                </c:pt>
                <c:pt idx="1">
                  <c:v>0.05</c:v>
                </c:pt>
                <c:pt idx="2">
                  <c:v>0.06</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Sheet1!$G$2:$G$5</c:f>
              <c:numCache>
                <c:formatCode>0%</c:formatCode>
                <c:ptCount val="4"/>
                <c:pt idx="0">
                  <c:v>0.08</c:v>
                </c:pt>
                <c:pt idx="1">
                  <c:v>0.06</c:v>
                </c:pt>
                <c:pt idx="2">
                  <c:v>0.03</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Sheet1!$H$2:$H$5</c:f>
              <c:numCache>
                <c:formatCode>0%</c:formatCode>
                <c:ptCount val="4"/>
                <c:pt idx="0">
                  <c:v>0.05</c:v>
                </c:pt>
                <c:pt idx="1">
                  <c:v>0.05</c:v>
                </c:pt>
                <c:pt idx="2">
                  <c:v>0.08</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Sheet1!$I$2:$I$5</c:f>
              <c:numCache>
                <c:formatCode>0%</c:formatCode>
                <c:ptCount val="4"/>
                <c:pt idx="0">
                  <c:v>0.03</c:v>
                </c:pt>
                <c:pt idx="1">
                  <c:v>0.03</c:v>
                </c:pt>
                <c:pt idx="2">
                  <c:v>0.02</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Sheet1!$J$2:$J$5</c:f>
              <c:numCache>
                <c:formatCode>0%</c:formatCode>
                <c:ptCount val="4"/>
                <c:pt idx="0">
                  <c:v>0.04</c:v>
                </c:pt>
                <c:pt idx="1">
                  <c:v>0.06</c:v>
                </c:pt>
                <c:pt idx="2">
                  <c:v>0.03</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Bournemouth</c:v>
                </c:pt>
                <c:pt idx="1">
                  <c:v>All visitors to UK</c:v>
                </c:pt>
                <c:pt idx="2">
                  <c:v>All holiday visitors to Bournemouth</c:v>
                </c:pt>
                <c:pt idx="3">
                  <c:v>All holiday visitors to UK</c:v>
                </c:pt>
              </c:strCache>
            </c:strRef>
          </c:cat>
          <c:val>
            <c:numRef>
              <c:f>Sheet1!$K$2:$K$5</c:f>
              <c:numCache>
                <c:formatCode>0%</c:formatCode>
                <c:ptCount val="4"/>
                <c:pt idx="0">
                  <c:v>0.35</c:v>
                </c:pt>
                <c:pt idx="1">
                  <c:v>0.38</c:v>
                </c:pt>
                <c:pt idx="2">
                  <c:v>0.23</c:v>
                </c:pt>
                <c:pt idx="3">
                  <c:v>0.28999999999999998</c:v>
                </c:pt>
              </c:numCache>
            </c:numRef>
          </c:val>
        </c:ser>
        <c:dLbls>
          <c:showLegendKey val="0"/>
          <c:showVal val="1"/>
          <c:showCatName val="0"/>
          <c:showSerName val="0"/>
          <c:showPercent val="0"/>
          <c:showBubbleSize val="0"/>
        </c:dLbls>
        <c:gapWidth val="49"/>
        <c:overlap val="100"/>
        <c:axId val="495713280"/>
        <c:axId val="495713672"/>
      </c:barChart>
      <c:catAx>
        <c:axId val="495713280"/>
        <c:scaling>
          <c:orientation val="maxMin"/>
        </c:scaling>
        <c:delete val="0"/>
        <c:axPos val="l"/>
        <c:numFmt formatCode="General" sourceLinked="0"/>
        <c:majorTickMark val="none"/>
        <c:minorTickMark val="none"/>
        <c:tickLblPos val="nextTo"/>
        <c:txPr>
          <a:bodyPr/>
          <a:lstStyle/>
          <a:p>
            <a:pPr>
              <a:defRPr sz="1000" b="1"/>
            </a:pPr>
            <a:endParaRPr lang="en-US"/>
          </a:p>
        </c:txPr>
        <c:crossAx val="495713672"/>
        <c:crosses val="autoZero"/>
        <c:auto val="1"/>
        <c:lblAlgn val="ctr"/>
        <c:lblOffset val="100"/>
        <c:noMultiLvlLbl val="0"/>
      </c:catAx>
      <c:valAx>
        <c:axId val="495713672"/>
        <c:scaling>
          <c:orientation val="minMax"/>
          <c:max val="1"/>
        </c:scaling>
        <c:delete val="1"/>
        <c:axPos val="t"/>
        <c:numFmt formatCode="0%" sourceLinked="1"/>
        <c:majorTickMark val="out"/>
        <c:minorTickMark val="none"/>
        <c:tickLblPos val="nextTo"/>
        <c:crossAx val="495713280"/>
        <c:crosses val="autoZero"/>
        <c:crossBetween val="between"/>
      </c:valAx>
    </c:plotArea>
    <c:legend>
      <c:legendPos val="b"/>
      <c:layout>
        <c:manualLayout>
          <c:xMode val="edge"/>
          <c:yMode val="edge"/>
          <c:x val="5.93970819988816E-2"/>
          <c:y val="0.88051923766333651"/>
          <c:w val="0.91497636114076564"/>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2568898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Bournemouth</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47" y="3982922"/>
            <a:ext cx="3232573" cy="2311290"/>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798413" y="386552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24814" y="385088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Bournemouth</a:t>
            </a:r>
            <a:endParaRPr lang="en-GB" sz="2000" b="1" dirty="0"/>
          </a:p>
        </p:txBody>
      </p:sp>
      <p:graphicFrame>
        <p:nvGraphicFramePr>
          <p:cNvPr id="9" name="Chart Placeholder 8"/>
          <p:cNvGraphicFramePr>
            <a:graphicFrameLocks noGrp="1"/>
          </p:cNvGraphicFramePr>
          <p:nvPr>
            <p:ph type="chart" sz="quarter" idx="10"/>
            <p:extLst/>
          </p:nvPr>
        </p:nvGraphicFramePr>
        <p:xfrm>
          <a:off x="304285" y="383625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08456" y="383625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73741" y="383625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39026" y="383625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1634" y="348571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35829" y="2057400"/>
            <a:ext cx="8149762" cy="384149"/>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Bournemouth 3 year average for 2014-16</a:t>
            </a:r>
            <a:endParaRPr sz="1400" b="1">
              <a:solidFill>
                <a:srgbClr val="120742"/>
              </a:solidFill>
            </a:endParaRPr>
          </a:p>
        </p:txBody>
      </p:sp>
      <p:sp>
        <p:nvSpPr>
          <p:cNvPr id="22" name="Rectangle 21"/>
          <p:cNvSpPr/>
          <p:nvPr/>
        </p:nvSpPr>
        <p:spPr>
          <a:xfrm>
            <a:off x="435829" y="240852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75026" y="240886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09741" y="240886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04434" y="244154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Bournemouth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166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Bournemouth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38703" y="246264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Bournemouth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Bournemouth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3472" y="248567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Bournemouth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Bournemouth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35482" y="415671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14520" y="4170045"/>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3232" y="4170045"/>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418178"/>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number of overall visits to Bournemouth has steadily increased from 2014 to 2016, 166,000 thousand attracted on average. </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412182" y="617314"/>
            <a:ext cx="1391631"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Bournemouth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82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649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23975"/>
            <a:ext cx="8277523" cy="88383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Visits to Bournemouth are most often for the purpose of holiday, followed by visiting friends or relatives. A significant proportion (39%) of overseas holiday visitors to Bournemouth are from Germany. Top activities conducted by holiday visitors to Bournemouth include visiting </a:t>
            </a:r>
            <a:r>
              <a:rPr lang="en-GB" sz="1300" dirty="0">
                <a:solidFill>
                  <a:srgbClr val="120742"/>
                </a:solidFill>
                <a:latin typeface="Arial" pitchFamily="34" charset="0"/>
                <a:cs typeface="Arial" pitchFamily="34" charset="0"/>
              </a:rPr>
              <a:t>castles/ historic </a:t>
            </a:r>
            <a:r>
              <a:rPr lang="en-GB" sz="1300" dirty="0" smtClean="0">
                <a:solidFill>
                  <a:srgbClr val="120742"/>
                </a:solidFill>
                <a:latin typeface="Arial" pitchFamily="34" charset="0"/>
                <a:cs typeface="Arial" pitchFamily="34" charset="0"/>
              </a:rPr>
              <a:t>houses, coast/beaches and religious buildings. These visitors are less likely than the UK average to visit museums/galleries.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649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282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359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Netherlands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Nordics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27.8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323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Bournemouth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282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468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Bournemouth</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854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854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9001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412182" y="617314"/>
            <a:ext cx="1391631"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Bournemouth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212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Bournemouth are more likely than average to be older, visiting in the peak summer season and to have booked through a holiday package. These holiday visitors often stay for a longer duration than other destinations, on average 5.9 nights.</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5.9</a:t>
            </a:r>
            <a:endParaRPr sz="1000" dirty="0">
              <a:solidFill>
                <a:srgbClr val="120742"/>
              </a:solidFill>
            </a:endParaRPr>
          </a:p>
        </p:txBody>
      </p:sp>
      <p:sp>
        <p:nvSpPr>
          <p:cNvPr id="3" name="TextBox 2"/>
          <p:cNvSpPr txBox="1"/>
          <p:nvPr/>
        </p:nvSpPr>
        <p:spPr>
          <a:xfrm>
            <a:off x="3209058" y="49407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£457</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£77</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637089"/>
          <a:ext cx="2389706" cy="3339367"/>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6516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2674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9531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5435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1840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940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412182" y="617314"/>
            <a:ext cx="1391631"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Bournemouth</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364517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159417"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Bournemouth are equally likely to arrive by seaport or airport. The top 2 gateway regions to Bournemouth are the South East and London.  </a:t>
            </a:r>
          </a:p>
        </p:txBody>
      </p:sp>
      <p:graphicFrame>
        <p:nvGraphicFramePr>
          <p:cNvPr id="22" name="Picture Placeholder 7"/>
          <p:cNvGraphicFramePr>
            <a:graphicFrameLocks/>
          </p:cNvGraphicFramePr>
          <p:nvPr>
            <p:extLst/>
          </p:nvPr>
        </p:nvGraphicFramePr>
        <p:xfrm>
          <a:off x="821503" y="2455461"/>
          <a:ext cx="3217759" cy="3571037"/>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59043"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Bournemouth*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5012853" y="2595161"/>
          <a:ext cx="3076752" cy="336036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8"/>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412182" y="617314"/>
            <a:ext cx="1391631"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Bournemouth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611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27971</TotalTime>
  <Words>1594</Words>
  <Application>Microsoft Office PowerPoint</Application>
  <PresentationFormat>On-screen Show (4:3)</PresentationFormat>
  <Paragraphs>448</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Bournemouth</vt:lpstr>
      <vt:lpstr>Headline stats: Overseas visits, spend and nights to Bournemouth</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920</cp:revision>
  <cp:lastPrinted>2017-10-24T09:05:43Z</cp:lastPrinted>
  <dcterms:created xsi:type="dcterms:W3CDTF">2016-07-20T15:06:07Z</dcterms:created>
  <dcterms:modified xsi:type="dcterms:W3CDTF">2017-11-06T16:11:08Z</dcterms:modified>
</cp:coreProperties>
</file>