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Hastings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0.5</c:v>
                </c:pt>
                <c:pt idx="1">
                  <c:v>0.8</c:v>
                </c:pt>
                <c:pt idx="2" formatCode="0.0">
                  <c:v>0.4</c:v>
                </c:pt>
                <c:pt idx="3" formatCode="0.0">
                  <c:v>0.7</c:v>
                </c:pt>
                <c:pt idx="4" formatCode="0.0">
                  <c:v>0.5</c:v>
                </c:pt>
              </c:numCache>
            </c:numRef>
          </c:val>
        </c:ser>
        <c:ser>
          <c:idx val="1"/>
          <c:order val="1"/>
          <c:tx>
            <c:strRef>
              <c:f>Sheet1!$C$1</c:f>
              <c:strCache>
                <c:ptCount val="1"/>
                <c:pt idx="0">
                  <c:v>Hastings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0.2</c:v>
                </c:pt>
                <c:pt idx="1">
                  <c:v>0.3</c:v>
                </c:pt>
                <c:pt idx="2" formatCode="0.0">
                  <c:v>0.3</c:v>
                </c:pt>
                <c:pt idx="3" formatCode="0.0">
                  <c:v>0.5</c:v>
                </c:pt>
                <c:pt idx="4" formatCode="0.0">
                  <c:v>0.2</c:v>
                </c:pt>
              </c:numCache>
            </c:numRef>
          </c:val>
        </c:ser>
        <c:dLbls>
          <c:showLegendKey val="0"/>
          <c:showVal val="0"/>
          <c:showCatName val="0"/>
          <c:showSerName val="0"/>
          <c:showPercent val="0"/>
          <c:showBubbleSize val="0"/>
        </c:dLbls>
        <c:gapWidth val="219"/>
        <c:axId val="786088904"/>
        <c:axId val="786084984"/>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786088904"/>
        <c:axId val="786084984"/>
      </c:lineChart>
      <c:catAx>
        <c:axId val="786088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86084984"/>
        <c:crosses val="autoZero"/>
        <c:auto val="1"/>
        <c:lblAlgn val="ctr"/>
        <c:lblOffset val="100"/>
        <c:noMultiLvlLbl val="0"/>
      </c:catAx>
      <c:valAx>
        <c:axId val="786084984"/>
        <c:scaling>
          <c:orientation val="minMax"/>
        </c:scaling>
        <c:delete val="1"/>
        <c:axPos val="l"/>
        <c:numFmt formatCode="General" sourceLinked="1"/>
        <c:majorTickMark val="none"/>
        <c:minorTickMark val="none"/>
        <c:tickLblPos val="nextTo"/>
        <c:crossAx val="786088904"/>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0.1790732429723409"/>
          <c:w val="0.99897384094165476"/>
          <c:h val="0.33627638664391085"/>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Hastings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0.47</c:v>
                </c:pt>
                <c:pt idx="1">
                  <c:v>0.53</c:v>
                </c:pt>
                <c:pt idx="2">
                  <c:v>0.82</c:v>
                </c:pt>
                <c:pt idx="3">
                  <c:v>0.61</c:v>
                </c:pt>
                <c:pt idx="4">
                  <c:v>0.5</c:v>
                </c:pt>
                <c:pt idx="5">
                  <c:v>0.13</c:v>
                </c:pt>
                <c:pt idx="6">
                  <c:v>0.81</c:v>
                </c:pt>
                <c:pt idx="7">
                  <c:v>0.22</c:v>
                </c:pt>
                <c:pt idx="8">
                  <c:v>7.0000000000000007E-2</c:v>
                </c:pt>
              </c:numCache>
            </c:numRef>
          </c:val>
        </c:ser>
        <c:dLbls>
          <c:showLegendKey val="0"/>
          <c:showVal val="0"/>
          <c:showCatName val="0"/>
          <c:showSerName val="0"/>
          <c:showPercent val="0"/>
          <c:showBubbleSize val="0"/>
        </c:dLbls>
        <c:gapWidth val="30"/>
        <c:axId val="786107720"/>
        <c:axId val="786100272"/>
      </c:barChart>
      <c:catAx>
        <c:axId val="786107720"/>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786100272"/>
        <c:crosses val="autoZero"/>
        <c:auto val="1"/>
        <c:lblAlgn val="ctr"/>
        <c:lblOffset val="100"/>
        <c:noMultiLvlLbl val="0"/>
      </c:catAx>
      <c:valAx>
        <c:axId val="786100272"/>
        <c:scaling>
          <c:orientation val="minMax"/>
          <c:max val="1"/>
        </c:scaling>
        <c:delete val="1"/>
        <c:axPos val="l"/>
        <c:majorGridlines>
          <c:spPr>
            <a:ln>
              <a:noFill/>
            </a:ln>
          </c:spPr>
        </c:majorGridlines>
        <c:numFmt formatCode="0%" sourceLinked="1"/>
        <c:majorTickMark val="out"/>
        <c:minorTickMark val="none"/>
        <c:tickLblPos val="nextTo"/>
        <c:crossAx val="786107720"/>
        <c:crosses val="autoZero"/>
        <c:crossBetween val="between"/>
      </c:valAx>
    </c:plotArea>
    <c:legend>
      <c:legendPos val="r"/>
      <c:layout>
        <c:manualLayout>
          <c:xMode val="edge"/>
          <c:yMode val="edge"/>
          <c:x val="0.52461397532665754"/>
          <c:y val="1.9092597442079567E-2"/>
          <c:w val="0.47155925525132386"/>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Sheet1!$B$2:$B$3</c:f>
              <c:numCache>
                <c:formatCode>0%</c:formatCode>
                <c:ptCount val="2"/>
                <c:pt idx="0">
                  <c:v>0.12</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Sheet1!$C$2:$C$3</c:f>
              <c:numCache>
                <c:formatCode>0%</c:formatCode>
                <c:ptCount val="2"/>
                <c:pt idx="0">
                  <c:v>0.63</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Sheet1!$D$2:$D$3</c:f>
              <c:numCache>
                <c:formatCode>0%</c:formatCode>
                <c:ptCount val="2"/>
                <c:pt idx="0">
                  <c:v>0.16</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Sheet1!$E$2:$E$3</c:f>
              <c:numCache>
                <c:formatCode>0%</c:formatCode>
                <c:ptCount val="2"/>
                <c:pt idx="0">
                  <c:v>0.09</c:v>
                </c:pt>
                <c:pt idx="1">
                  <c:v>7.0000000000000007E-2</c:v>
                </c:pt>
              </c:numCache>
            </c:numRef>
          </c:val>
        </c:ser>
        <c:dLbls>
          <c:showLegendKey val="0"/>
          <c:showVal val="1"/>
          <c:showCatName val="0"/>
          <c:showSerName val="0"/>
          <c:showPercent val="0"/>
          <c:showBubbleSize val="0"/>
        </c:dLbls>
        <c:gapWidth val="49"/>
        <c:overlap val="100"/>
        <c:axId val="786101056"/>
        <c:axId val="786101840"/>
      </c:barChart>
      <c:catAx>
        <c:axId val="786101056"/>
        <c:scaling>
          <c:orientation val="minMax"/>
        </c:scaling>
        <c:delete val="0"/>
        <c:axPos val="b"/>
        <c:numFmt formatCode="General" sourceLinked="0"/>
        <c:majorTickMark val="none"/>
        <c:minorTickMark val="none"/>
        <c:tickLblPos val="nextTo"/>
        <c:txPr>
          <a:bodyPr/>
          <a:lstStyle/>
          <a:p>
            <a:pPr>
              <a:defRPr b="1"/>
            </a:pPr>
            <a:endParaRPr lang="en-US"/>
          </a:p>
        </c:txPr>
        <c:crossAx val="786101840"/>
        <c:crosses val="autoZero"/>
        <c:auto val="1"/>
        <c:lblAlgn val="ctr"/>
        <c:lblOffset val="100"/>
        <c:noMultiLvlLbl val="0"/>
      </c:catAx>
      <c:valAx>
        <c:axId val="786101840"/>
        <c:scaling>
          <c:orientation val="minMax"/>
        </c:scaling>
        <c:delete val="1"/>
        <c:axPos val="l"/>
        <c:numFmt formatCode="0%" sourceLinked="1"/>
        <c:majorTickMark val="none"/>
        <c:minorTickMark val="none"/>
        <c:tickLblPos val="nextTo"/>
        <c:crossAx val="786101056"/>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Hastings</c:v>
                </c:pt>
                <c:pt idx="1">
                  <c:v>Holiday visitors to UK</c:v>
                </c:pt>
              </c:strCache>
            </c:strRef>
          </c:cat>
          <c:val>
            <c:numRef>
              <c:f>Sheet1!$B$2:$B$4</c:f>
              <c:numCache>
                <c:formatCode>_-[$£-809]* #,##0_-;\-[$£-809]* #,##0_-;_-[$£-809]* "-"??_-;_-@_-</c:formatCode>
                <c:ptCount val="2"/>
                <c:pt idx="0">
                  <c:v>317</c:v>
                </c:pt>
                <c:pt idx="1">
                  <c:v>644</c:v>
                </c:pt>
              </c:numCache>
            </c:numRef>
          </c:val>
        </c:ser>
        <c:dLbls>
          <c:showLegendKey val="0"/>
          <c:showVal val="0"/>
          <c:showCatName val="0"/>
          <c:showSerName val="0"/>
          <c:showPercent val="0"/>
          <c:showBubbleSize val="0"/>
        </c:dLbls>
        <c:gapWidth val="102"/>
        <c:axId val="786103016"/>
        <c:axId val="786108112"/>
      </c:barChart>
      <c:catAx>
        <c:axId val="786103016"/>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786108112"/>
        <c:crosses val="autoZero"/>
        <c:auto val="1"/>
        <c:lblAlgn val="ctr"/>
        <c:lblOffset val="100"/>
        <c:noMultiLvlLbl val="0"/>
      </c:catAx>
      <c:valAx>
        <c:axId val="786108112"/>
        <c:scaling>
          <c:orientation val="minMax"/>
          <c:max val="1000"/>
        </c:scaling>
        <c:delete val="1"/>
        <c:axPos val="l"/>
        <c:numFmt formatCode="_-[$£-809]* #,##0_-;\-[$£-809]* #,##0_-;_-[$£-809]* &quot;-&quot;??_-;_-@_-" sourceLinked="1"/>
        <c:majorTickMark val="out"/>
        <c:minorTickMark val="none"/>
        <c:tickLblPos val="nextTo"/>
        <c:crossAx val="786103016"/>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Hastings</c:v>
                </c:pt>
                <c:pt idx="1">
                  <c:v>Holiday visitors to UK</c:v>
                </c:pt>
              </c:strCache>
            </c:strRef>
          </c:cat>
          <c:val>
            <c:numRef>
              <c:f>Sheet1!$B$2:$B$4</c:f>
              <c:numCache>
                <c:formatCode>_-[$£-809]* #,##0_-;\-[$£-809]* #,##0_-;_-[$£-809]* "-"??_-;_-@_-</c:formatCode>
                <c:ptCount val="2"/>
                <c:pt idx="0">
                  <c:v>62</c:v>
                </c:pt>
                <c:pt idx="1">
                  <c:v>101</c:v>
                </c:pt>
              </c:numCache>
            </c:numRef>
          </c:val>
        </c:ser>
        <c:dLbls>
          <c:showLegendKey val="0"/>
          <c:showVal val="0"/>
          <c:showCatName val="0"/>
          <c:showSerName val="0"/>
          <c:showPercent val="0"/>
          <c:showBubbleSize val="0"/>
        </c:dLbls>
        <c:gapWidth val="102"/>
        <c:axId val="786105368"/>
        <c:axId val="786099488"/>
      </c:barChart>
      <c:catAx>
        <c:axId val="786105368"/>
        <c:scaling>
          <c:orientation val="minMax"/>
        </c:scaling>
        <c:delete val="0"/>
        <c:axPos val="b"/>
        <c:numFmt formatCode="General" sourceLinked="0"/>
        <c:majorTickMark val="out"/>
        <c:minorTickMark val="none"/>
        <c:tickLblPos val="nextTo"/>
        <c:txPr>
          <a:bodyPr/>
          <a:lstStyle/>
          <a:p>
            <a:pPr>
              <a:defRPr sz="900" b="1"/>
            </a:pPr>
            <a:endParaRPr lang="en-US"/>
          </a:p>
        </c:txPr>
        <c:crossAx val="786099488"/>
        <c:crosses val="autoZero"/>
        <c:auto val="1"/>
        <c:lblAlgn val="ctr"/>
        <c:lblOffset val="100"/>
        <c:noMultiLvlLbl val="0"/>
      </c:catAx>
      <c:valAx>
        <c:axId val="786099488"/>
        <c:scaling>
          <c:orientation val="minMax"/>
          <c:max val="1000"/>
        </c:scaling>
        <c:delete val="1"/>
        <c:axPos val="l"/>
        <c:numFmt formatCode="_-[$£-809]* #,##0_-;\-[$£-809]* #,##0_-;_-[$£-809]* &quot;-&quot;??_-;_-@_-" sourceLinked="1"/>
        <c:majorTickMark val="out"/>
        <c:minorTickMark val="none"/>
        <c:tickLblPos val="nextTo"/>
        <c:crossAx val="786105368"/>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161376325622092"/>
          <c:y val="4.7885757835095979E-2"/>
          <c:w val="0.74259216811116546"/>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Sheet1!$B$2:$B$3</c:f>
              <c:numCache>
                <c:formatCode>0%</c:formatCode>
                <c:ptCount val="2"/>
                <c:pt idx="0">
                  <c:v>0.1</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Sheet1!$C$2:$C$3</c:f>
              <c:numCache>
                <c:formatCode>0%</c:formatCode>
                <c:ptCount val="2"/>
                <c:pt idx="0">
                  <c:v>0.39</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Sheet1!$D$2:$D$3</c:f>
              <c:numCache>
                <c:formatCode>0%</c:formatCode>
                <c:ptCount val="2"/>
                <c:pt idx="0">
                  <c:v>0.31</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Sheet1!$E$2:$E$3</c:f>
              <c:numCache>
                <c:formatCode>0%</c:formatCode>
                <c:ptCount val="2"/>
                <c:pt idx="0">
                  <c:v>0.19</c:v>
                </c:pt>
                <c:pt idx="1">
                  <c:v>0.21</c:v>
                </c:pt>
              </c:numCache>
            </c:numRef>
          </c:val>
        </c:ser>
        <c:dLbls>
          <c:showLegendKey val="0"/>
          <c:showVal val="0"/>
          <c:showCatName val="0"/>
          <c:showSerName val="0"/>
          <c:showPercent val="0"/>
          <c:showBubbleSize val="0"/>
        </c:dLbls>
        <c:gapWidth val="49"/>
        <c:overlap val="100"/>
        <c:axId val="786103408"/>
        <c:axId val="786096744"/>
      </c:barChart>
      <c:catAx>
        <c:axId val="786103408"/>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786096744"/>
        <c:crosses val="autoZero"/>
        <c:auto val="1"/>
        <c:lblAlgn val="ctr"/>
        <c:lblOffset val="100"/>
        <c:noMultiLvlLbl val="0"/>
      </c:catAx>
      <c:valAx>
        <c:axId val="786096744"/>
        <c:scaling>
          <c:orientation val="minMax"/>
        </c:scaling>
        <c:delete val="1"/>
        <c:axPos val="l"/>
        <c:numFmt formatCode="0%" sourceLinked="1"/>
        <c:majorTickMark val="out"/>
        <c:minorTickMark val="none"/>
        <c:tickLblPos val="nextTo"/>
        <c:crossAx val="786103408"/>
        <c:crosses val="autoZero"/>
        <c:crossBetween val="between"/>
      </c:valAx>
    </c:plotArea>
    <c:legend>
      <c:legendPos val="l"/>
      <c:layout>
        <c:manualLayout>
          <c:xMode val="edge"/>
          <c:yMode val="edge"/>
          <c:x val="1.3884389318276484E-2"/>
          <c:y val="3.0993519539570084E-2"/>
          <c:w val="0.25483466461911403"/>
          <c:h val="0.5301697422046932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Sheet1!$B$2:$B$3</c:f>
              <c:numCache>
                <c:formatCode>0%</c:formatCode>
                <c:ptCount val="2"/>
                <c:pt idx="0">
                  <c:v>0.41</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Sheet1!$C$2:$C$3</c:f>
              <c:numCache>
                <c:formatCode>0%</c:formatCode>
                <c:ptCount val="2"/>
                <c:pt idx="0">
                  <c:v>0.59</c:v>
                </c:pt>
                <c:pt idx="1">
                  <c:v>0.16</c:v>
                </c:pt>
              </c:numCache>
            </c:numRef>
          </c:val>
        </c:ser>
        <c:dLbls>
          <c:showLegendKey val="0"/>
          <c:showVal val="0"/>
          <c:showCatName val="0"/>
          <c:showSerName val="0"/>
          <c:showPercent val="0"/>
          <c:showBubbleSize val="0"/>
        </c:dLbls>
        <c:gapWidth val="49"/>
        <c:overlap val="100"/>
        <c:axId val="786097920"/>
        <c:axId val="786098312"/>
      </c:barChart>
      <c:catAx>
        <c:axId val="786097920"/>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786098312"/>
        <c:crosses val="autoZero"/>
        <c:auto val="1"/>
        <c:lblAlgn val="ctr"/>
        <c:lblOffset val="100"/>
        <c:noMultiLvlLbl val="0"/>
      </c:catAx>
      <c:valAx>
        <c:axId val="786098312"/>
        <c:scaling>
          <c:orientation val="minMax"/>
        </c:scaling>
        <c:delete val="1"/>
        <c:axPos val="l"/>
        <c:numFmt formatCode="0%" sourceLinked="1"/>
        <c:majorTickMark val="out"/>
        <c:minorTickMark val="none"/>
        <c:tickLblPos val="nextTo"/>
        <c:crossAx val="786097920"/>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Sheet1!$B$2:$B$3</c:f>
              <c:numCache>
                <c:formatCode>0%</c:formatCode>
                <c:ptCount val="2"/>
                <c:pt idx="0">
                  <c:v>0.45</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Sheet1!$C$2:$C$3</c:f>
              <c:numCache>
                <c:formatCode>0%</c:formatCode>
                <c:ptCount val="2"/>
                <c:pt idx="0">
                  <c:v>0.16</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Sheet1!$D$2:$D$3</c:f>
              <c:numCache>
                <c:formatCode>0%</c:formatCode>
                <c:ptCount val="2"/>
                <c:pt idx="0">
                  <c:v>0.01</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Sheet1!$E$2:$E$3</c:f>
              <c:numCache>
                <c:formatCode>0%</c:formatCode>
                <c:ptCount val="2"/>
                <c:pt idx="0">
                  <c:v>0.09</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Sheet1!$F$2:$F$3</c:f>
              <c:numCache>
                <c:formatCode>0%</c:formatCode>
                <c:ptCount val="2"/>
                <c:pt idx="0">
                  <c:v>0.15</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Sheet1!$G$2:$G$3</c:f>
              <c:numCache>
                <c:formatCode>0%</c:formatCode>
                <c:ptCount val="2"/>
                <c:pt idx="0">
                  <c:v>0.09</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Sheet1!$H$2:$H$3</c:f>
              <c:numCache>
                <c:formatCode>0%</c:formatCode>
                <c:ptCount val="2"/>
                <c:pt idx="0">
                  <c:v>0.05</c:v>
                </c:pt>
                <c:pt idx="1">
                  <c:v>0.06</c:v>
                </c:pt>
              </c:numCache>
            </c:numRef>
          </c:val>
        </c:ser>
        <c:dLbls>
          <c:showLegendKey val="0"/>
          <c:showVal val="0"/>
          <c:showCatName val="0"/>
          <c:showSerName val="0"/>
          <c:showPercent val="0"/>
          <c:showBubbleSize val="0"/>
        </c:dLbls>
        <c:gapWidth val="100"/>
        <c:overlap val="100"/>
        <c:axId val="786099096"/>
        <c:axId val="786113600"/>
      </c:barChart>
      <c:catAx>
        <c:axId val="786099096"/>
        <c:scaling>
          <c:orientation val="minMax"/>
        </c:scaling>
        <c:delete val="0"/>
        <c:axPos val="b"/>
        <c:numFmt formatCode="General" sourceLinked="0"/>
        <c:majorTickMark val="out"/>
        <c:minorTickMark val="none"/>
        <c:tickLblPos val="nextTo"/>
        <c:crossAx val="786113600"/>
        <c:crosses val="autoZero"/>
        <c:auto val="1"/>
        <c:lblAlgn val="ctr"/>
        <c:lblOffset val="100"/>
        <c:noMultiLvlLbl val="0"/>
      </c:catAx>
      <c:valAx>
        <c:axId val="786113600"/>
        <c:scaling>
          <c:orientation val="minMax"/>
        </c:scaling>
        <c:delete val="1"/>
        <c:axPos val="l"/>
        <c:numFmt formatCode="0%" sourceLinked="1"/>
        <c:majorTickMark val="out"/>
        <c:minorTickMark val="none"/>
        <c:tickLblPos val="nextTo"/>
        <c:crossAx val="786099096"/>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01409689394773"/>
          <c:y val="5.6335256474622723E-2"/>
          <c:w val="0.72213269781215683"/>
          <c:h val="0.8283984579071314"/>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Sheet1!$B$2:$B$3</c:f>
              <c:numCache>
                <c:formatCode>0%</c:formatCode>
                <c:ptCount val="2"/>
                <c:pt idx="0">
                  <c:v>0.11</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Sheet1!$C$2:$C$3</c:f>
              <c:numCache>
                <c:formatCode>0%</c:formatCode>
                <c:ptCount val="2"/>
                <c:pt idx="0">
                  <c:v>0.14000000000000001</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Hastings</c:v>
                </c:pt>
                <c:pt idx="1">
                  <c:v>Holiday visitors to UK</c:v>
                </c:pt>
              </c:strCache>
            </c:strRef>
          </c:cat>
          <c:val>
            <c:numRef>
              <c:f>Sheet1!$D$2:$D$3</c:f>
              <c:numCache>
                <c:formatCode>0%</c:formatCode>
                <c:ptCount val="2"/>
                <c:pt idx="0">
                  <c:v>0.75</c:v>
                </c:pt>
                <c:pt idx="1">
                  <c:v>0.15</c:v>
                </c:pt>
              </c:numCache>
            </c:numRef>
          </c:val>
        </c:ser>
        <c:dLbls>
          <c:showLegendKey val="0"/>
          <c:showVal val="1"/>
          <c:showCatName val="0"/>
          <c:showSerName val="0"/>
          <c:showPercent val="0"/>
          <c:showBubbleSize val="0"/>
        </c:dLbls>
        <c:gapWidth val="49"/>
        <c:overlap val="100"/>
        <c:axId val="786110072"/>
        <c:axId val="786111640"/>
      </c:barChart>
      <c:catAx>
        <c:axId val="786110072"/>
        <c:scaling>
          <c:orientation val="minMax"/>
        </c:scaling>
        <c:delete val="0"/>
        <c:axPos val="b"/>
        <c:numFmt formatCode="General" sourceLinked="0"/>
        <c:majorTickMark val="none"/>
        <c:minorTickMark val="none"/>
        <c:tickLblPos val="nextTo"/>
        <c:txPr>
          <a:bodyPr/>
          <a:lstStyle/>
          <a:p>
            <a:pPr>
              <a:defRPr b="1"/>
            </a:pPr>
            <a:endParaRPr lang="en-US"/>
          </a:p>
        </c:txPr>
        <c:crossAx val="786111640"/>
        <c:crosses val="autoZero"/>
        <c:auto val="1"/>
        <c:lblAlgn val="ctr"/>
        <c:lblOffset val="100"/>
        <c:noMultiLvlLbl val="0"/>
      </c:catAx>
      <c:valAx>
        <c:axId val="786111640"/>
        <c:scaling>
          <c:orientation val="minMax"/>
        </c:scaling>
        <c:delete val="1"/>
        <c:axPos val="l"/>
        <c:numFmt formatCode="0%" sourceLinked="1"/>
        <c:majorTickMark val="none"/>
        <c:minorTickMark val="none"/>
        <c:tickLblPos val="nextTo"/>
        <c:crossAx val="786110072"/>
        <c:crosses val="autoZero"/>
        <c:crossBetween val="between"/>
      </c:valAx>
    </c:plotArea>
    <c:legend>
      <c:legendPos val="l"/>
      <c:layout>
        <c:manualLayout>
          <c:xMode val="edge"/>
          <c:yMode val="edge"/>
          <c:x val="2.6849213127785342E-2"/>
          <c:y val="2.8324036590860652E-2"/>
          <c:w val="0.24831082509534641"/>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Manchester</c:v>
                </c:pt>
              </c:strCache>
            </c:strRef>
          </c:tx>
          <c:invertIfNegative val="0"/>
          <c:dLbls>
            <c:dLbl>
              <c:idx val="3"/>
              <c:tx>
                <c:rich>
                  <a:bodyPr/>
                  <a:lstStyle/>
                  <a:p>
                    <a:r>
                      <a:rPr lang="en-US" dirty="0" smtClean="0"/>
                      <a:t>&lt;1%</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South East (excl. London)</c:v>
                </c:pt>
                <c:pt idx="1">
                  <c:v>London</c:v>
                </c:pt>
                <c:pt idx="2">
                  <c:v>East</c:v>
                </c:pt>
                <c:pt idx="3">
                  <c:v>West Midlands</c:v>
                </c:pt>
              </c:strCache>
            </c:strRef>
          </c:cat>
          <c:val>
            <c:numRef>
              <c:f>Sheet1!$B$2:$B$5</c:f>
              <c:numCache>
                <c:formatCode>0%</c:formatCode>
                <c:ptCount val="4"/>
                <c:pt idx="0">
                  <c:v>0.84</c:v>
                </c:pt>
                <c:pt idx="1">
                  <c:v>0.13</c:v>
                </c:pt>
                <c:pt idx="2">
                  <c:v>0.02</c:v>
                </c:pt>
                <c:pt idx="3" formatCode="0.0%">
                  <c:v>5.0000000000000001E-3</c:v>
                </c:pt>
              </c:numCache>
            </c:numRef>
          </c:val>
        </c:ser>
        <c:dLbls>
          <c:showLegendKey val="0"/>
          <c:showVal val="0"/>
          <c:showCatName val="0"/>
          <c:showSerName val="0"/>
          <c:showPercent val="0"/>
          <c:showBubbleSize val="0"/>
        </c:dLbls>
        <c:gapWidth val="150"/>
        <c:axId val="786117128"/>
        <c:axId val="786115952"/>
      </c:barChart>
      <c:catAx>
        <c:axId val="786117128"/>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786115952"/>
        <c:crosses val="autoZero"/>
        <c:auto val="1"/>
        <c:lblAlgn val="ctr"/>
        <c:lblOffset val="100"/>
        <c:noMultiLvlLbl val="0"/>
      </c:catAx>
      <c:valAx>
        <c:axId val="786115952"/>
        <c:scaling>
          <c:orientation val="minMax"/>
        </c:scaling>
        <c:delete val="1"/>
        <c:axPos val="t"/>
        <c:numFmt formatCode="0%" sourceLinked="1"/>
        <c:majorTickMark val="out"/>
        <c:minorTickMark val="none"/>
        <c:tickLblPos val="nextTo"/>
        <c:crossAx val="7861171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Hastings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28</c:v>
                </c:pt>
                <c:pt idx="1">
                  <c:v>33</c:v>
                </c:pt>
                <c:pt idx="2">
                  <c:v>28</c:v>
                </c:pt>
                <c:pt idx="3">
                  <c:v>39</c:v>
                </c:pt>
                <c:pt idx="4">
                  <c:v>20</c:v>
                </c:pt>
              </c:numCache>
            </c:numRef>
          </c:val>
        </c:ser>
        <c:ser>
          <c:idx val="1"/>
          <c:order val="1"/>
          <c:tx>
            <c:strRef>
              <c:f>Sheet1!$C$1</c:f>
              <c:strCache>
                <c:ptCount val="1"/>
                <c:pt idx="0">
                  <c:v>Hastings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15</c:v>
                </c:pt>
                <c:pt idx="1">
                  <c:v>17</c:v>
                </c:pt>
                <c:pt idx="2">
                  <c:v>21</c:v>
                </c:pt>
                <c:pt idx="3">
                  <c:v>31</c:v>
                </c:pt>
                <c:pt idx="4">
                  <c:v>8</c:v>
                </c:pt>
              </c:numCache>
            </c:numRef>
          </c:val>
        </c:ser>
        <c:dLbls>
          <c:showLegendKey val="0"/>
          <c:showVal val="0"/>
          <c:showCatName val="0"/>
          <c:showSerName val="0"/>
          <c:showPercent val="0"/>
          <c:showBubbleSize val="0"/>
        </c:dLbls>
        <c:gapWidth val="219"/>
        <c:axId val="786092432"/>
        <c:axId val="786092824"/>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786092432"/>
        <c:axId val="786092824"/>
      </c:lineChart>
      <c:catAx>
        <c:axId val="786092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86092824"/>
        <c:crosses val="autoZero"/>
        <c:auto val="1"/>
        <c:lblAlgn val="ctr"/>
        <c:lblOffset val="100"/>
        <c:noMultiLvlLbl val="0"/>
      </c:catAx>
      <c:valAx>
        <c:axId val="786092824"/>
        <c:scaling>
          <c:orientation val="minMax"/>
        </c:scaling>
        <c:delete val="1"/>
        <c:axPos val="l"/>
        <c:numFmt formatCode="General" sourceLinked="1"/>
        <c:majorTickMark val="none"/>
        <c:minorTickMark val="none"/>
        <c:tickLblPos val="nextTo"/>
        <c:crossAx val="786092432"/>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Hastings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78</c:v>
                </c:pt>
                <c:pt idx="1">
                  <c:v>83</c:v>
                </c:pt>
                <c:pt idx="2">
                  <c:v>85</c:v>
                </c:pt>
                <c:pt idx="3">
                  <c:v>129</c:v>
                </c:pt>
                <c:pt idx="4">
                  <c:v>63</c:v>
                </c:pt>
              </c:numCache>
            </c:numRef>
          </c:val>
        </c:ser>
        <c:ser>
          <c:idx val="1"/>
          <c:order val="1"/>
          <c:tx>
            <c:strRef>
              <c:f>Sheet1!$C$1</c:f>
              <c:strCache>
                <c:ptCount val="1"/>
                <c:pt idx="0">
                  <c:v>Hastings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42</c:v>
                </c:pt>
                <c:pt idx="1">
                  <c:v>46</c:v>
                </c:pt>
                <c:pt idx="2">
                  <c:v>59</c:v>
                </c:pt>
                <c:pt idx="3">
                  <c:v>99</c:v>
                </c:pt>
                <c:pt idx="4">
                  <c:v>32</c:v>
                </c:pt>
              </c:numCache>
            </c:numRef>
          </c:val>
        </c:ser>
        <c:dLbls>
          <c:showLegendKey val="0"/>
          <c:showVal val="0"/>
          <c:showCatName val="0"/>
          <c:showSerName val="0"/>
          <c:showPercent val="0"/>
          <c:showBubbleSize val="0"/>
        </c:dLbls>
        <c:gapWidth val="219"/>
        <c:axId val="786093608"/>
        <c:axId val="786095568"/>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786093608"/>
        <c:axId val="786095568"/>
      </c:lineChart>
      <c:catAx>
        <c:axId val="786093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86095568"/>
        <c:crosses val="autoZero"/>
        <c:auto val="1"/>
        <c:lblAlgn val="ctr"/>
        <c:lblOffset val="100"/>
        <c:noMultiLvlLbl val="0"/>
      </c:catAx>
      <c:valAx>
        <c:axId val="786095568"/>
        <c:scaling>
          <c:orientation val="minMax"/>
        </c:scaling>
        <c:delete val="1"/>
        <c:axPos val="l"/>
        <c:numFmt formatCode="General" sourceLinked="1"/>
        <c:majorTickMark val="none"/>
        <c:minorTickMark val="none"/>
        <c:tickLblPos val="nextTo"/>
        <c:crossAx val="78609360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Hastings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Hastings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786094392"/>
        <c:axId val="786085376"/>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786094392"/>
        <c:axId val="786085376"/>
      </c:lineChart>
      <c:catAx>
        <c:axId val="786094392"/>
        <c:scaling>
          <c:orientation val="minMax"/>
        </c:scaling>
        <c:delete val="1"/>
        <c:axPos val="b"/>
        <c:numFmt formatCode="General" sourceLinked="1"/>
        <c:majorTickMark val="none"/>
        <c:minorTickMark val="none"/>
        <c:tickLblPos val="nextTo"/>
        <c:crossAx val="786085376"/>
        <c:crosses val="autoZero"/>
        <c:auto val="1"/>
        <c:lblAlgn val="ctr"/>
        <c:lblOffset val="100"/>
        <c:noMultiLvlLbl val="0"/>
      </c:catAx>
      <c:valAx>
        <c:axId val="786085376"/>
        <c:scaling>
          <c:orientation val="minMax"/>
        </c:scaling>
        <c:delete val="1"/>
        <c:axPos val="l"/>
        <c:numFmt formatCode="General" sourceLinked="1"/>
        <c:majorTickMark val="none"/>
        <c:minorTickMark val="none"/>
        <c:tickLblPos val="nextTo"/>
        <c:crossAx val="786094392"/>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508462991327E-2"/>
                  <c:y val="-7.229229180389192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786090864"/>
        <c:axId val="786085768"/>
      </c:lineChart>
      <c:catAx>
        <c:axId val="786090864"/>
        <c:scaling>
          <c:orientation val="minMax"/>
        </c:scaling>
        <c:delete val="1"/>
        <c:axPos val="b"/>
        <c:numFmt formatCode="General" sourceLinked="0"/>
        <c:majorTickMark val="out"/>
        <c:minorTickMark val="none"/>
        <c:tickLblPos val="nextTo"/>
        <c:crossAx val="786085768"/>
        <c:crosses val="autoZero"/>
        <c:auto val="1"/>
        <c:lblAlgn val="ctr"/>
        <c:lblOffset val="100"/>
        <c:noMultiLvlLbl val="0"/>
      </c:catAx>
      <c:valAx>
        <c:axId val="786085768"/>
        <c:scaling>
          <c:orientation val="minMax"/>
        </c:scaling>
        <c:delete val="1"/>
        <c:axPos val="l"/>
        <c:numFmt formatCode="#,##0" sourceLinked="1"/>
        <c:majorTickMark val="out"/>
        <c:minorTickMark val="none"/>
        <c:tickLblPos val="nextTo"/>
        <c:crossAx val="78609086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786106152"/>
        <c:axId val="786100664"/>
      </c:lineChart>
      <c:catAx>
        <c:axId val="786106152"/>
        <c:scaling>
          <c:orientation val="minMax"/>
        </c:scaling>
        <c:delete val="1"/>
        <c:axPos val="b"/>
        <c:numFmt formatCode="General" sourceLinked="0"/>
        <c:majorTickMark val="out"/>
        <c:minorTickMark val="none"/>
        <c:tickLblPos val="nextTo"/>
        <c:crossAx val="786100664"/>
        <c:crosses val="autoZero"/>
        <c:auto val="1"/>
        <c:lblAlgn val="ctr"/>
        <c:lblOffset val="100"/>
        <c:noMultiLvlLbl val="0"/>
      </c:catAx>
      <c:valAx>
        <c:axId val="786100664"/>
        <c:scaling>
          <c:orientation val="minMax"/>
        </c:scaling>
        <c:delete val="1"/>
        <c:axPos val="l"/>
        <c:numFmt formatCode="General" sourceLinked="1"/>
        <c:majorTickMark val="out"/>
        <c:minorTickMark val="none"/>
        <c:tickLblPos val="nextTo"/>
        <c:crossAx val="7861061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786107328"/>
        <c:axId val="786104584"/>
      </c:lineChart>
      <c:catAx>
        <c:axId val="786107328"/>
        <c:scaling>
          <c:orientation val="minMax"/>
        </c:scaling>
        <c:delete val="1"/>
        <c:axPos val="b"/>
        <c:numFmt formatCode="General" sourceLinked="0"/>
        <c:majorTickMark val="out"/>
        <c:minorTickMark val="none"/>
        <c:tickLblPos val="nextTo"/>
        <c:crossAx val="786104584"/>
        <c:crosses val="autoZero"/>
        <c:auto val="1"/>
        <c:lblAlgn val="ctr"/>
        <c:lblOffset val="100"/>
        <c:noMultiLvlLbl val="0"/>
      </c:catAx>
      <c:valAx>
        <c:axId val="786104584"/>
        <c:scaling>
          <c:orientation val="minMax"/>
        </c:scaling>
        <c:delete val="1"/>
        <c:axPos val="l"/>
        <c:numFmt formatCode="General" sourceLinked="1"/>
        <c:majorTickMark val="out"/>
        <c:minorTickMark val="none"/>
        <c:tickLblPos val="nextTo"/>
        <c:crossAx val="786107328"/>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overlay val="0"/>
      <c:spPr>
        <a:noFill/>
        <a:ln>
          <a:noFill/>
        </a:ln>
        <a:effectLst/>
      </c:spPr>
    </c:title>
    <c:autoTitleDeleted val="0"/>
    <c:plotArea>
      <c:layout>
        <c:manualLayout>
          <c:layoutTarget val="inner"/>
          <c:xMode val="edge"/>
          <c:yMode val="edge"/>
          <c:x val="4.4391780180293543E-2"/>
          <c:y val="0.32237654162440943"/>
          <c:w val="0.9112164396394129"/>
          <c:h val="0.56940728336046109"/>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Hastings</c:v>
                </c:pt>
                <c:pt idx="1">
                  <c:v>All visits to UK</c:v>
                </c:pt>
              </c:strCache>
            </c:strRef>
          </c:cat>
          <c:val>
            <c:numRef>
              <c:f>Sheet1!$B$2:$B$3</c:f>
              <c:numCache>
                <c:formatCode>0%</c:formatCode>
                <c:ptCount val="2"/>
                <c:pt idx="0">
                  <c:v>0.04</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Hastings</c:v>
                </c:pt>
                <c:pt idx="1">
                  <c:v>All visits to UK</c:v>
                </c:pt>
              </c:strCache>
            </c:strRef>
          </c:cat>
          <c:val>
            <c:numRef>
              <c:f>Sheet1!$C$2:$C$3</c:f>
              <c:numCache>
                <c:formatCode>0%</c:formatCode>
                <c:ptCount val="2"/>
                <c:pt idx="0">
                  <c:v>0.19</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Hastings</c:v>
                </c:pt>
                <c:pt idx="1">
                  <c:v>All visits to UK</c:v>
                </c:pt>
              </c:strCache>
            </c:strRef>
          </c:cat>
          <c:val>
            <c:numRef>
              <c:f>Sheet1!$D$2:$D$3</c:f>
              <c:numCache>
                <c:formatCode>0%</c:formatCode>
                <c:ptCount val="2"/>
                <c:pt idx="0">
                  <c:v>0.08</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All visits to Hastings</c:v>
                </c:pt>
                <c:pt idx="1">
                  <c:v>All visits to UK</c:v>
                </c:pt>
              </c:strCache>
            </c:strRef>
          </c:cat>
          <c:val>
            <c:numRef>
              <c:f>Sheet1!$E$2:$E$3</c:f>
              <c:numCache>
                <c:formatCode>0%</c:formatCode>
                <c:ptCount val="2"/>
                <c:pt idx="0">
                  <c:v>0.69</c:v>
                </c:pt>
                <c:pt idx="1">
                  <c:v>0.39</c:v>
                </c:pt>
              </c:numCache>
            </c:numRef>
          </c:val>
        </c:ser>
        <c:dLbls>
          <c:showLegendKey val="0"/>
          <c:showVal val="0"/>
          <c:showCatName val="0"/>
          <c:showSerName val="0"/>
          <c:showPercent val="0"/>
          <c:showBubbleSize val="0"/>
        </c:dLbls>
        <c:gapWidth val="100"/>
        <c:overlap val="100"/>
        <c:axId val="786091648"/>
        <c:axId val="786101448"/>
      </c:barChart>
      <c:catAx>
        <c:axId val="786091648"/>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86101448"/>
        <c:crosses val="autoZero"/>
        <c:auto val="1"/>
        <c:lblAlgn val="ctr"/>
        <c:lblOffset val="100"/>
        <c:noMultiLvlLbl val="0"/>
      </c:catAx>
      <c:valAx>
        <c:axId val="786101448"/>
        <c:scaling>
          <c:orientation val="maxMin"/>
        </c:scaling>
        <c:delete val="1"/>
        <c:axPos val="l"/>
        <c:numFmt formatCode="0%" sourceLinked="1"/>
        <c:majorTickMark val="out"/>
        <c:minorTickMark val="none"/>
        <c:tickLblPos val="nextTo"/>
        <c:crossAx val="786091648"/>
        <c:crosses val="autoZero"/>
        <c:crossBetween val="between"/>
      </c:valAx>
      <c:spPr>
        <a:noFill/>
        <a:ln>
          <a:noFill/>
        </a:ln>
        <a:effectLst/>
      </c:spPr>
    </c:plotArea>
    <c:legend>
      <c:legendPos val="b"/>
      <c:layout>
        <c:manualLayout>
          <c:xMode val="edge"/>
          <c:yMode val="edge"/>
          <c:x val="6.0534245700400287E-2"/>
          <c:y val="0.88741842703797269"/>
          <c:w val="0.89999996822349304"/>
          <c:h val="0.1070933925105759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Hastings</c:v>
                </c:pt>
                <c:pt idx="1">
                  <c:v>All visitors to UK</c:v>
                </c:pt>
                <c:pt idx="2">
                  <c:v>All holiday visitors to Hastings</c:v>
                </c:pt>
                <c:pt idx="3">
                  <c:v>All holiday visitors to UK</c:v>
                </c:pt>
              </c:strCache>
            </c:strRef>
          </c:cat>
          <c:val>
            <c:numRef>
              <c:f>Sheet1!$B$2:$B$5</c:f>
              <c:numCache>
                <c:formatCode>0%</c:formatCode>
                <c:ptCount val="4"/>
                <c:pt idx="0">
                  <c:v>0.13</c:v>
                </c:pt>
                <c:pt idx="1">
                  <c:v>0.11</c:v>
                </c:pt>
                <c:pt idx="2">
                  <c:v>0.09</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Hastings</c:v>
                </c:pt>
                <c:pt idx="1">
                  <c:v>All visitors to UK</c:v>
                </c:pt>
                <c:pt idx="2">
                  <c:v>All holiday visitors to Hastings</c:v>
                </c:pt>
                <c:pt idx="3">
                  <c:v>All holiday visitors to UK</c:v>
                </c:pt>
              </c:strCache>
            </c:strRef>
          </c:cat>
          <c:val>
            <c:numRef>
              <c:f>Sheet1!$C$2:$C$5</c:f>
              <c:numCache>
                <c:formatCode>0%</c:formatCode>
                <c:ptCount val="4"/>
                <c:pt idx="0">
                  <c:v>0.03</c:v>
                </c:pt>
                <c:pt idx="1">
                  <c:v>0.09</c:v>
                </c:pt>
                <c:pt idx="2">
                  <c:v>0.02</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Hastings</c:v>
                </c:pt>
                <c:pt idx="1">
                  <c:v>All visitors to UK</c:v>
                </c:pt>
                <c:pt idx="2">
                  <c:v>All holiday visitors to Hastings</c:v>
                </c:pt>
                <c:pt idx="3">
                  <c:v>All holiday visitors to UK</c:v>
                </c:pt>
              </c:strCache>
            </c:strRef>
          </c:cat>
          <c:val>
            <c:numRef>
              <c:f>Sheet1!$D$2:$D$5</c:f>
              <c:numCache>
                <c:formatCode>0%</c:formatCode>
                <c:ptCount val="4"/>
                <c:pt idx="0">
                  <c:v>0.47</c:v>
                </c:pt>
                <c:pt idx="1">
                  <c:v>0.09</c:v>
                </c:pt>
                <c:pt idx="2">
                  <c:v>0.56000000000000005</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Hastings</c:v>
                </c:pt>
                <c:pt idx="1">
                  <c:v>All visitors to UK</c:v>
                </c:pt>
                <c:pt idx="2">
                  <c:v>All holiday visitors to Hastings</c:v>
                </c:pt>
                <c:pt idx="3">
                  <c:v>All holiday visitors to UK</c:v>
                </c:pt>
              </c:strCache>
            </c:strRef>
          </c:cat>
          <c:val>
            <c:numRef>
              <c:f>Sheet1!$E$2:$E$5</c:f>
              <c:numCache>
                <c:formatCode>0%</c:formatCode>
                <c:ptCount val="4"/>
                <c:pt idx="0">
                  <c:v>0.03</c:v>
                </c:pt>
                <c:pt idx="1">
                  <c:v>0.08</c:v>
                </c:pt>
                <c:pt idx="2">
                  <c:v>0.02</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Hastings</c:v>
                </c:pt>
                <c:pt idx="1">
                  <c:v>All visitors to UK</c:v>
                </c:pt>
                <c:pt idx="2">
                  <c:v>All holiday visitors to Hastings</c:v>
                </c:pt>
                <c:pt idx="3">
                  <c:v>All holiday visitors to UK</c:v>
                </c:pt>
              </c:strCache>
            </c:strRef>
          </c:cat>
          <c:val>
            <c:numRef>
              <c:f>Sheet1!$F$2:$F$5</c:f>
              <c:numCache>
                <c:formatCode>0%</c:formatCode>
                <c:ptCount val="4"/>
                <c:pt idx="0">
                  <c:v>0.02</c:v>
                </c:pt>
                <c:pt idx="1">
                  <c:v>0.05</c:v>
                </c:pt>
                <c:pt idx="2">
                  <c:v>0.01</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Hastings</c:v>
                </c:pt>
                <c:pt idx="1">
                  <c:v>All visitors to UK</c:v>
                </c:pt>
                <c:pt idx="2">
                  <c:v>All holiday visitors to Hastings</c:v>
                </c:pt>
                <c:pt idx="3">
                  <c:v>All holiday visitors to UK</c:v>
                </c:pt>
              </c:strCache>
            </c:strRef>
          </c:cat>
          <c:val>
            <c:numRef>
              <c:f>Sheet1!$G$2:$G$5</c:f>
              <c:numCache>
                <c:formatCode>0%</c:formatCode>
                <c:ptCount val="4"/>
                <c:pt idx="0">
                  <c:v>0.05</c:v>
                </c:pt>
                <c:pt idx="1">
                  <c:v>0.06</c:v>
                </c:pt>
                <c:pt idx="2">
                  <c:v>0.04</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Hastings</c:v>
                </c:pt>
                <c:pt idx="1">
                  <c:v>All visitors to UK</c:v>
                </c:pt>
                <c:pt idx="2">
                  <c:v>All holiday visitors to Hastings</c:v>
                </c:pt>
                <c:pt idx="3">
                  <c:v>All holiday visitors to UK</c:v>
                </c:pt>
              </c:strCache>
            </c:strRef>
          </c:cat>
          <c:val>
            <c:numRef>
              <c:f>Sheet1!$H$2:$H$5</c:f>
              <c:numCache>
                <c:formatCode>0%</c:formatCode>
                <c:ptCount val="4"/>
                <c:pt idx="0">
                  <c:v>0.05</c:v>
                </c:pt>
                <c:pt idx="1">
                  <c:v>0.05</c:v>
                </c:pt>
                <c:pt idx="2">
                  <c:v>0.06</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Hastings</c:v>
                </c:pt>
                <c:pt idx="1">
                  <c:v>All visitors to UK</c:v>
                </c:pt>
                <c:pt idx="2">
                  <c:v>All holiday visitors to Hastings</c:v>
                </c:pt>
                <c:pt idx="3">
                  <c:v>All holiday visitors to UK</c:v>
                </c:pt>
              </c:strCache>
            </c:strRef>
          </c:cat>
          <c:val>
            <c:numRef>
              <c:f>Sheet1!$I$2:$I$5</c:f>
              <c:numCache>
                <c:formatCode>0%</c:formatCode>
                <c:ptCount val="4"/>
                <c:pt idx="0">
                  <c:v>0.03</c:v>
                </c:pt>
                <c:pt idx="1">
                  <c:v>0.03</c:v>
                </c:pt>
                <c:pt idx="2">
                  <c:v>0.03</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dLbl>
              <c:idx val="2"/>
              <c:delete val="1"/>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visitors to Hastings</c:v>
                </c:pt>
                <c:pt idx="1">
                  <c:v>All visitors to UK</c:v>
                </c:pt>
                <c:pt idx="2">
                  <c:v>All holiday visitors to Hastings</c:v>
                </c:pt>
                <c:pt idx="3">
                  <c:v>All holiday visitors to UK</c:v>
                </c:pt>
              </c:strCache>
            </c:strRef>
          </c:cat>
          <c:val>
            <c:numRef>
              <c:f>Sheet1!$J$2:$J$5</c:f>
              <c:numCache>
                <c:formatCode>0%</c:formatCode>
                <c:ptCount val="4"/>
                <c:pt idx="0">
                  <c:v>0.01</c:v>
                </c:pt>
                <c:pt idx="1">
                  <c:v>0.06</c:v>
                </c:pt>
                <c:pt idx="2" formatCode="0.0%">
                  <c:v>5.0000000000000001E-3</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Hastings</c:v>
                </c:pt>
                <c:pt idx="1">
                  <c:v>All visitors to UK</c:v>
                </c:pt>
                <c:pt idx="2">
                  <c:v>All holiday visitors to Hastings</c:v>
                </c:pt>
                <c:pt idx="3">
                  <c:v>All holiday visitors to UK</c:v>
                </c:pt>
              </c:strCache>
            </c:strRef>
          </c:cat>
          <c:val>
            <c:numRef>
              <c:f>Sheet1!$K$2:$K$5</c:f>
              <c:numCache>
                <c:formatCode>0%</c:formatCode>
                <c:ptCount val="4"/>
                <c:pt idx="0">
                  <c:v>0.17</c:v>
                </c:pt>
                <c:pt idx="1">
                  <c:v>0.38</c:v>
                </c:pt>
                <c:pt idx="2">
                  <c:v>0.15</c:v>
                </c:pt>
                <c:pt idx="3">
                  <c:v>0.28999999999999998</c:v>
                </c:pt>
              </c:numCache>
            </c:numRef>
          </c:val>
        </c:ser>
        <c:dLbls>
          <c:showLegendKey val="0"/>
          <c:showVal val="1"/>
          <c:showCatName val="0"/>
          <c:showSerName val="0"/>
          <c:showPercent val="0"/>
          <c:showBubbleSize val="0"/>
        </c:dLbls>
        <c:gapWidth val="49"/>
        <c:overlap val="100"/>
        <c:axId val="786105760"/>
        <c:axId val="786104976"/>
      </c:barChart>
      <c:catAx>
        <c:axId val="786105760"/>
        <c:scaling>
          <c:orientation val="maxMin"/>
        </c:scaling>
        <c:delete val="0"/>
        <c:axPos val="l"/>
        <c:numFmt formatCode="General" sourceLinked="0"/>
        <c:majorTickMark val="none"/>
        <c:minorTickMark val="none"/>
        <c:tickLblPos val="nextTo"/>
        <c:txPr>
          <a:bodyPr/>
          <a:lstStyle/>
          <a:p>
            <a:pPr>
              <a:defRPr sz="1000" b="1"/>
            </a:pPr>
            <a:endParaRPr lang="en-US"/>
          </a:p>
        </c:txPr>
        <c:crossAx val="786104976"/>
        <c:crosses val="autoZero"/>
        <c:auto val="1"/>
        <c:lblAlgn val="ctr"/>
        <c:lblOffset val="100"/>
        <c:noMultiLvlLbl val="0"/>
      </c:catAx>
      <c:valAx>
        <c:axId val="786104976"/>
        <c:scaling>
          <c:orientation val="minMax"/>
          <c:max val="1"/>
        </c:scaling>
        <c:delete val="1"/>
        <c:axPos val="t"/>
        <c:numFmt formatCode="0%" sourceLinked="1"/>
        <c:majorTickMark val="out"/>
        <c:minorTickMark val="none"/>
        <c:tickLblPos val="nextTo"/>
        <c:crossAx val="786105760"/>
        <c:crosses val="autoZero"/>
        <c:crossBetween val="between"/>
      </c:valAx>
    </c:plotArea>
    <c:legend>
      <c:legendPos val="b"/>
      <c:layout>
        <c:manualLayout>
          <c:xMode val="edge"/>
          <c:yMode val="edge"/>
          <c:x val="0"/>
          <c:y val="0.88051921047087733"/>
          <c:w val="1"/>
          <c:h val="0.11948076233666345"/>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19369058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Hastings</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1899" y="3979288"/>
            <a:ext cx="3449895" cy="2302805"/>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798001" y="3870185"/>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24402" y="3855554"/>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Hastings</a:t>
            </a:r>
            <a:endParaRPr lang="en-GB" sz="2000" b="1" dirty="0"/>
          </a:p>
        </p:txBody>
      </p:sp>
      <p:graphicFrame>
        <p:nvGraphicFramePr>
          <p:cNvPr id="9" name="Chart Placeholder 8"/>
          <p:cNvGraphicFramePr>
            <a:graphicFrameLocks noGrp="1"/>
          </p:cNvGraphicFramePr>
          <p:nvPr>
            <p:ph type="chart" sz="quarter" idx="10"/>
            <p:extLst/>
          </p:nvPr>
        </p:nvGraphicFramePr>
        <p:xfrm>
          <a:off x="303873" y="3840923"/>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08044" y="3840923"/>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 name="Rectangle 15"/>
          <p:cNvSpPr/>
          <p:nvPr/>
        </p:nvSpPr>
        <p:spPr>
          <a:xfrm>
            <a:off x="3173329" y="3840923"/>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Rectangle 16"/>
          <p:cNvSpPr/>
          <p:nvPr/>
        </p:nvSpPr>
        <p:spPr>
          <a:xfrm>
            <a:off x="438614" y="3840923"/>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8" name="Chart Placeholder 8"/>
          <p:cNvGraphicFramePr>
            <a:graphicFrameLocks/>
          </p:cNvGraphicFramePr>
          <p:nvPr>
            <p:extLst/>
          </p:nvPr>
        </p:nvGraphicFramePr>
        <p:xfrm>
          <a:off x="4771222" y="3490384"/>
          <a:ext cx="3872822"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38614" y="2114550"/>
            <a:ext cx="8149762" cy="29864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400" b="1" smtClean="0">
                <a:solidFill>
                  <a:srgbClr val="120742"/>
                </a:solidFill>
              </a:rPr>
              <a:t>Visits, Spend and Nights to Hastings 3 year average for 2014-16</a:t>
            </a:r>
            <a:endParaRPr sz="1400" b="1">
              <a:solidFill>
                <a:srgbClr val="120742"/>
              </a:solidFill>
            </a:endParaRPr>
          </a:p>
        </p:txBody>
      </p:sp>
      <p:sp>
        <p:nvSpPr>
          <p:cNvPr id="22" name="Rectangle 21"/>
          <p:cNvSpPr/>
          <p:nvPr/>
        </p:nvSpPr>
        <p:spPr>
          <a:xfrm>
            <a:off x="435417" y="2413193"/>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3" name="Rectangle 22"/>
          <p:cNvSpPr/>
          <p:nvPr/>
        </p:nvSpPr>
        <p:spPr>
          <a:xfrm>
            <a:off x="3174614" y="2413531"/>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4" name="Rectangle 23"/>
          <p:cNvSpPr/>
          <p:nvPr/>
        </p:nvSpPr>
        <p:spPr>
          <a:xfrm>
            <a:off x="5909329" y="2413531"/>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25" name="Table 24"/>
          <p:cNvGraphicFramePr>
            <a:graphicFrameLocks noGrp="1"/>
          </p:cNvGraphicFramePr>
          <p:nvPr>
            <p:extLst/>
          </p:nvPr>
        </p:nvGraphicFramePr>
        <p:xfrm>
          <a:off x="504022" y="2446214"/>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Hastings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92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Hastings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63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38291" y="2467308"/>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Hastings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Hastings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83060" y="2490339"/>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Hastings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Hastings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nvPr>
        </p:nvGraphicFramePr>
        <p:xfrm>
          <a:off x="235070" y="4161375"/>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nvPr>
        </p:nvGraphicFramePr>
        <p:xfrm>
          <a:off x="5714108" y="4161375"/>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nvPr>
        </p:nvGraphicFramePr>
        <p:xfrm>
          <a:off x="2972820" y="4161375"/>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2" name="Text Placeholder 5"/>
          <p:cNvSpPr txBox="1">
            <a:spLocks/>
          </p:cNvSpPr>
          <p:nvPr/>
        </p:nvSpPr>
        <p:spPr>
          <a:xfrm>
            <a:off x="445338" y="1418178"/>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Hastings attracts an average of 92,000 visitors a year, 63,000 of whom are visiting for a holiday</a:t>
            </a:r>
          </a:p>
        </p:txBody>
      </p:sp>
      <p:sp>
        <p:nvSpPr>
          <p:cNvPr id="34" name="TextBox 33"/>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5" name="Title 1"/>
          <p:cNvSpPr txBox="1">
            <a:spLocks/>
          </p:cNvSpPr>
          <p:nvPr/>
        </p:nvSpPr>
        <p:spPr>
          <a:xfrm>
            <a:off x="445338" y="349593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8" name="Rectangle 37"/>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Hastings</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2419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4776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0"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vast majority of visits to Hastings are for holiday purposes, significantly higher than the UK average. Germany is the top source market amongst holiday visitors, comprising of 56% of all holiday visitors. Hastings holiday visitors are more likely than the UK average to visit coasts or beaches.  </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Activities from IPS 2016 only</a:t>
            </a:r>
            <a:endParaRPr lang="en-GB" sz="900" dirty="0">
              <a:solidFill>
                <a:srgbClr val="120742"/>
              </a:solidFill>
              <a:latin typeface="Arial" panose="020B0604020202020204" pitchFamily="34" charset="0"/>
              <a:cs typeface="Arial" panose="020B0604020202020204" pitchFamily="34" charset="0"/>
            </a:endParaRPr>
          </a:p>
        </p:txBody>
      </p:sp>
      <p:sp>
        <p:nvSpPr>
          <p:cNvPr id="10" name="Rectangle 9"/>
          <p:cNvSpPr/>
          <p:nvPr/>
        </p:nvSpPr>
        <p:spPr>
          <a:xfrm>
            <a:off x="475424" y="24776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 name="Rectangle 10"/>
          <p:cNvSpPr/>
          <p:nvPr/>
        </p:nvSpPr>
        <p:spPr>
          <a:xfrm>
            <a:off x="3692848" y="46409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2" name="Table 11"/>
          <p:cNvGraphicFramePr>
            <a:graphicFrameLocks noGrp="1"/>
          </p:cNvGraphicFramePr>
          <p:nvPr>
            <p:extLst/>
          </p:nvPr>
        </p:nvGraphicFramePr>
        <p:xfrm>
          <a:off x="518985" y="51486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Germany</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France</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Netherlands</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35.4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5.9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£14.6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645001"/>
            <a:ext cx="3173862" cy="461665"/>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Top 3 source markets for holiday visitors to Hastings (ranked by visits)</a:t>
            </a:r>
            <a:endParaRPr lang="en-GB" sz="1200" b="1" dirty="0">
              <a:solidFill>
                <a:srgbClr val="120742"/>
              </a:solidFill>
              <a:latin typeface="Arial" panose="020B0604020202020204" pitchFamily="34" charset="0"/>
              <a:cs typeface="Arial" panose="020B0604020202020204" pitchFamily="34" charset="0"/>
            </a:endParaRPr>
          </a:p>
        </p:txBody>
      </p:sp>
      <p:sp>
        <p:nvSpPr>
          <p:cNvPr id="14" name="Rectangle 13"/>
          <p:cNvSpPr/>
          <p:nvPr/>
        </p:nvSpPr>
        <p:spPr>
          <a:xfrm>
            <a:off x="477670" y="46409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TextBox 16"/>
          <p:cNvSpPr txBox="1"/>
          <p:nvPr/>
        </p:nvSpPr>
        <p:spPr>
          <a:xfrm>
            <a:off x="3690248" y="4659532"/>
            <a:ext cx="4920350" cy="276999"/>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Activities conducted by holiday visitors to Hastings</a:t>
            </a:r>
            <a:endParaRPr lang="en-GB" sz="1200" b="1" dirty="0">
              <a:solidFill>
                <a:srgbClr val="120742"/>
              </a:solidFill>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498110"/>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nvPr>
        </p:nvGraphicFramePr>
        <p:xfrm>
          <a:off x="3692849" y="2498110"/>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icture Placeholder 7"/>
          <p:cNvGraphicFramePr>
            <a:graphicFrameLocks/>
          </p:cNvGraphicFramePr>
          <p:nvPr>
            <p:extLst/>
          </p:nvPr>
        </p:nvGraphicFramePr>
        <p:xfrm>
          <a:off x="3734161" y="4912841"/>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6" name="Rectangle 15"/>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Hastings</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6822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Duration*</a:t>
            </a:r>
            <a:endParaRPr sz="1000" b="1">
              <a:solidFill>
                <a:srgbClr val="120742"/>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Seasonality</a:t>
            </a:r>
            <a:endParaRPr sz="1000" b="1">
              <a:solidFill>
                <a:srgbClr val="120742"/>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Type</a:t>
            </a:r>
            <a:endParaRPr sz="1000" b="1">
              <a:solidFill>
                <a:srgbClr val="120742"/>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Average spend**</a:t>
            </a:r>
            <a:endParaRPr sz="1000" b="1">
              <a:solidFill>
                <a:srgbClr val="120742"/>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6" name="Text Placeholder 5"/>
          <p:cNvSpPr txBox="1">
            <a:spLocks/>
          </p:cNvSpPr>
          <p:nvPr/>
        </p:nvSpPr>
        <p:spPr>
          <a:xfrm>
            <a:off x="477669" y="14668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Holiday visitors to Hastings are more likely than the UK average to fall in the younger age brackets 0-15 and 16-24, visiting in the months of April-June on a package holiday.  On average they stay in Hastings for 5.2 nights.</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Age</a:t>
            </a:r>
            <a:endParaRPr sz="1000" b="1">
              <a:solidFill>
                <a:srgbClr val="120742"/>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*Note that duration </a:t>
            </a:r>
            <a:r>
              <a:rPr lang="en-GB" sz="900" i="1" dirty="0" smtClean="0">
                <a:solidFill>
                  <a:srgbClr val="120742"/>
                </a:solidFill>
                <a:latin typeface="Arial" panose="020B0604020202020204" pitchFamily="34" charset="0"/>
                <a:cs typeface="Arial" panose="020B0604020202020204" pitchFamily="34" charset="0"/>
              </a:rPr>
              <a:t>chart</a:t>
            </a:r>
            <a:r>
              <a:rPr lang="en-GB" sz="900" dirty="0" smtClean="0">
                <a:solidFill>
                  <a:srgbClr val="120742"/>
                </a:solidFill>
                <a:latin typeface="Arial" panose="020B0604020202020204" pitchFamily="34" charset="0"/>
                <a:cs typeface="Arial" panose="020B0604020202020204" pitchFamily="34" charset="0"/>
              </a:rPr>
              <a:t> refers to length of holiday overall  for visitors to town, and </a:t>
            </a:r>
            <a:r>
              <a:rPr lang="en-GB" sz="900" i="1" dirty="0" smtClean="0">
                <a:solidFill>
                  <a:srgbClr val="120742"/>
                </a:solidFill>
                <a:latin typeface="Arial" panose="020B0604020202020204" pitchFamily="34" charset="0"/>
                <a:cs typeface="Arial" panose="020B0604020202020204" pitchFamily="34" charset="0"/>
              </a:rPr>
              <a:t>average</a:t>
            </a:r>
            <a:r>
              <a:rPr lang="en-GB" sz="900" dirty="0" smtClean="0">
                <a:solidFill>
                  <a:srgbClr val="120742"/>
                </a:solidFill>
                <a:latin typeface="Arial" panose="020B0604020202020204" pitchFamily="34" charset="0"/>
                <a:cs typeface="Arial" panose="020B0604020202020204" pitchFamily="34" charset="0"/>
              </a:rPr>
              <a:t>  </a:t>
            </a:r>
            <a:r>
              <a:rPr lang="en-GB" sz="900" i="1" dirty="0" smtClean="0">
                <a:solidFill>
                  <a:srgbClr val="120742"/>
                </a:solidFill>
                <a:latin typeface="Arial" panose="020B0604020202020204" pitchFamily="34" charset="0"/>
                <a:cs typeface="Arial" panose="020B0604020202020204" pitchFamily="34" charset="0"/>
              </a:rPr>
              <a:t>duration </a:t>
            </a:r>
            <a:r>
              <a:rPr lang="en-GB" sz="900" dirty="0" smtClean="0">
                <a:solidFill>
                  <a:srgbClr val="120742"/>
                </a:solidFill>
                <a:latin typeface="Arial" panose="020B0604020202020204" pitchFamily="34" charset="0"/>
                <a:cs typeface="Arial" panose="020B0604020202020204" pitchFamily="34" charset="0"/>
              </a:rPr>
              <a:t>refers to duration in specified town. **Spend </a:t>
            </a:r>
            <a:r>
              <a:rPr lang="en-GB" sz="900" dirty="0">
                <a:solidFill>
                  <a:srgbClr val="120742"/>
                </a:solidFill>
                <a:latin typeface="Arial" panose="020B0604020202020204" pitchFamily="34" charset="0"/>
                <a:cs typeface="Arial" panose="020B0604020202020204" pitchFamily="34" charset="0"/>
              </a:rPr>
              <a:t>is for the stay in the city/town only, whereas spend for the UK covers the whole </a:t>
            </a:r>
            <a:r>
              <a:rPr lang="en-GB" sz="900" dirty="0" smtClean="0">
                <a:solidFill>
                  <a:srgbClr val="120742"/>
                </a:solidFill>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solidFill>
                <a:srgbClr val="120742"/>
              </a:solidFill>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C00000"/>
                </a:solidFill>
              </a:rPr>
              <a:t>For whole trip</a:t>
            </a:r>
            <a:endParaRPr sz="1000" b="1">
              <a:solidFill>
                <a:srgbClr val="C00000"/>
              </a:solidFill>
            </a:endParaRPr>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C00000"/>
                </a:solidFill>
              </a:rPr>
              <a:t>Per night</a:t>
            </a:r>
            <a:endParaRPr sz="1000" b="1">
              <a:solidFill>
                <a:srgbClr val="C00000"/>
              </a:solidFill>
            </a:endParaRPr>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b="1" i="1" smtClean="0">
                <a:solidFill>
                  <a:srgbClr val="120742"/>
                </a:solidFill>
              </a:rPr>
              <a:t>Ave. duration in area</a:t>
            </a:r>
            <a:endParaRPr sz="1000" b="1" i="1">
              <a:solidFill>
                <a:srgbClr val="120742"/>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dirty="0" smtClean="0">
                <a:solidFill>
                  <a:srgbClr val="120742"/>
                </a:solidFill>
              </a:rPr>
              <a:t>5.2</a:t>
            </a:r>
            <a:endParaRPr sz="1000" dirty="0">
              <a:solidFill>
                <a:srgbClr val="120742"/>
              </a:solidFill>
            </a:endParaRPr>
          </a:p>
        </p:txBody>
      </p:sp>
      <p:sp>
        <p:nvSpPr>
          <p:cNvPr id="3" name="TextBox 2"/>
          <p:cNvSpPr txBox="1"/>
          <p:nvPr/>
        </p:nvSpPr>
        <p:spPr>
          <a:xfrm>
            <a:off x="3144867" y="5018136"/>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£317</a:t>
            </a:r>
            <a:endParaRPr lang="en-GB" sz="1200" b="1" dirty="0">
              <a:solidFill>
                <a:srgbClr val="120742"/>
              </a:solidFill>
              <a:latin typeface="Arial" pitchFamily="34" charset="0"/>
              <a:cs typeface="Arial" pitchFamily="34" charset="0"/>
            </a:endParaRPr>
          </a:p>
        </p:txBody>
      </p:sp>
      <p:sp>
        <p:nvSpPr>
          <p:cNvPr id="59" name="TextBox 58"/>
          <p:cNvSpPr txBox="1"/>
          <p:nvPr/>
        </p:nvSpPr>
        <p:spPr>
          <a:xfrm>
            <a:off x="4498529" y="5247501"/>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£62</a:t>
            </a:r>
            <a:endParaRPr lang="en-GB" sz="1200" b="1" dirty="0">
              <a:solidFill>
                <a:srgbClr val="120742"/>
              </a:solidFill>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455326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0-15</a:t>
            </a:r>
            <a:endParaRPr lang="en-GB" sz="1200" dirty="0">
              <a:solidFill>
                <a:srgbClr val="120742"/>
              </a:solidFill>
              <a:latin typeface="Arial" pitchFamily="34" charset="0"/>
              <a:cs typeface="Arial" pitchFamily="34" charset="0"/>
            </a:endParaRPr>
          </a:p>
        </p:txBody>
      </p:sp>
      <p:sp>
        <p:nvSpPr>
          <p:cNvPr id="38" name="TextBox 37"/>
          <p:cNvSpPr txBox="1"/>
          <p:nvPr/>
        </p:nvSpPr>
        <p:spPr>
          <a:xfrm>
            <a:off x="352276" y="395318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16-24</a:t>
            </a:r>
            <a:endParaRPr lang="en-GB" sz="1200" dirty="0">
              <a:solidFill>
                <a:srgbClr val="120742"/>
              </a:solidFill>
              <a:latin typeface="Arial" pitchFamily="34" charset="0"/>
              <a:cs typeface="Arial" pitchFamily="34" charset="0"/>
            </a:endParaRPr>
          </a:p>
        </p:txBody>
      </p:sp>
      <p:sp>
        <p:nvSpPr>
          <p:cNvPr id="48" name="TextBox 47"/>
          <p:cNvSpPr txBox="1"/>
          <p:nvPr/>
        </p:nvSpPr>
        <p:spPr>
          <a:xfrm>
            <a:off x="352276" y="37086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25-34</a:t>
            </a:r>
            <a:endParaRPr lang="en-GB" sz="1200" dirty="0">
              <a:solidFill>
                <a:srgbClr val="120742"/>
              </a:solidFill>
              <a:latin typeface="Arial" pitchFamily="34" charset="0"/>
              <a:cs typeface="Arial" pitchFamily="34" charset="0"/>
            </a:endParaRPr>
          </a:p>
        </p:txBody>
      </p:sp>
      <p:sp>
        <p:nvSpPr>
          <p:cNvPr id="49" name="TextBox 48"/>
          <p:cNvSpPr txBox="1"/>
          <p:nvPr/>
        </p:nvSpPr>
        <p:spPr>
          <a:xfrm>
            <a:off x="352276" y="350861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35-44</a:t>
            </a:r>
            <a:endParaRPr lang="en-GB" sz="1200" dirty="0">
              <a:solidFill>
                <a:srgbClr val="120742"/>
              </a:solidFill>
              <a:latin typeface="Arial" pitchFamily="34" charset="0"/>
              <a:cs typeface="Arial" pitchFamily="34" charset="0"/>
            </a:endParaRPr>
          </a:p>
        </p:txBody>
      </p:sp>
      <p:sp>
        <p:nvSpPr>
          <p:cNvPr id="51" name="TextBox 50"/>
          <p:cNvSpPr txBox="1"/>
          <p:nvPr/>
        </p:nvSpPr>
        <p:spPr>
          <a:xfrm>
            <a:off x="352276" y="32260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45-54</a:t>
            </a:r>
            <a:endParaRPr lang="en-GB" sz="1200" dirty="0">
              <a:solidFill>
                <a:srgbClr val="120742"/>
              </a:solidFill>
              <a:latin typeface="Arial" pitchFamily="34" charset="0"/>
              <a:cs typeface="Arial" pitchFamily="34" charset="0"/>
            </a:endParaRPr>
          </a:p>
        </p:txBody>
      </p:sp>
      <p:sp>
        <p:nvSpPr>
          <p:cNvPr id="52" name="TextBox 51"/>
          <p:cNvSpPr txBox="1"/>
          <p:nvPr/>
        </p:nvSpPr>
        <p:spPr>
          <a:xfrm>
            <a:off x="352276" y="2968132"/>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55-64</a:t>
            </a:r>
            <a:endParaRPr lang="en-GB" sz="1200" dirty="0">
              <a:solidFill>
                <a:srgbClr val="120742"/>
              </a:solidFill>
              <a:latin typeface="Arial" pitchFamily="34" charset="0"/>
              <a:cs typeface="Arial" pitchFamily="34" charset="0"/>
            </a:endParaRPr>
          </a:p>
        </p:txBody>
      </p:sp>
      <p:sp>
        <p:nvSpPr>
          <p:cNvPr id="57" name="TextBox 56"/>
          <p:cNvSpPr txBox="1"/>
          <p:nvPr/>
        </p:nvSpPr>
        <p:spPr>
          <a:xfrm>
            <a:off x="352276" y="2730504"/>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65+</a:t>
            </a:r>
            <a:endParaRPr lang="en-GB" sz="1200" dirty="0">
              <a:solidFill>
                <a:srgbClr val="120742"/>
              </a:solidFill>
              <a:latin typeface="Arial" pitchFamily="34" charset="0"/>
              <a:cs typeface="Arial" pitchFamily="34" charset="0"/>
            </a:endParaRPr>
          </a:p>
        </p:txBody>
      </p:sp>
      <p:sp>
        <p:nvSpPr>
          <p:cNvPr id="61" name="Rectangle 6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Hastings</a:t>
            </a:r>
            <a:endParaRPr lang="en-GB" sz="1400" b="1" dirty="0">
              <a:latin typeface="Arial" panose="020B0604020202020204" pitchFamily="34" charset="0"/>
              <a:cs typeface="Arial" panose="020B0604020202020204" pitchFamily="34" charset="0"/>
            </a:endParaRPr>
          </a:p>
        </p:txBody>
      </p:sp>
      <p:sp>
        <p:nvSpPr>
          <p:cNvPr id="62"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3" name="TextBox 62"/>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4" name="TextBox 63"/>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2950431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2262784" y="231576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latin typeface="Arial" panose="020B0604020202020204" pitchFamily="34" charset="0"/>
                <a:cs typeface="Arial" panose="020B0604020202020204" pitchFamily="34" charset="0"/>
              </a:rPr>
              <a:t>Mode of Travel </a:t>
            </a:r>
            <a:endParaRPr sz="1000" b="1">
              <a:solidFill>
                <a:srgbClr val="120742"/>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Due to it’s coastal location, three quarters of holiday visitors to Hastings arrive by seaport, significantly higher than the UK average. The majority of holiday visitors to Hastings arrive via a South East gateway.</a:t>
            </a:r>
          </a:p>
        </p:txBody>
      </p:sp>
      <p:graphicFrame>
        <p:nvGraphicFramePr>
          <p:cNvPr id="22" name="Picture Placeholder 7"/>
          <p:cNvGraphicFramePr>
            <a:graphicFrameLocks/>
          </p:cNvGraphicFramePr>
          <p:nvPr>
            <p:extLst/>
          </p:nvPr>
        </p:nvGraphicFramePr>
        <p:xfrm>
          <a:off x="829190" y="2433729"/>
          <a:ext cx="3225710" cy="3592769"/>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5732092" y="2315761"/>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Top 5 Gateway Regions to Hastings*  (Top 4)</a:t>
            </a:r>
            <a:endParaRPr sz="1000" b="1">
              <a:solidFill>
                <a:srgbClr val="120742"/>
              </a:solidFill>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400110"/>
          </a:xfrm>
          <a:prstGeom prst="rect">
            <a:avLst/>
          </a:prstGeom>
          <a:noFill/>
        </p:spPr>
        <p:txBody>
          <a:bodyPr wrap="square" rtlCol="0">
            <a:spAutoFit/>
          </a:bodyPr>
          <a:lstStyle/>
          <a:p>
            <a:r>
              <a:rPr lang="en-GB" sz="1000" dirty="0" smtClean="0">
                <a:solidFill>
                  <a:srgbClr val="120742"/>
                </a:solidFill>
                <a:latin typeface="Arial" panose="020B0604020202020204" pitchFamily="34" charset="0"/>
                <a:cs typeface="Arial" panose="020B0604020202020204" pitchFamily="34" charset="0"/>
              </a:rPr>
              <a:t>Source: IPS 2014-2016 . *Gateway Regions are defined in the introduction of this report</a:t>
            </a:r>
          </a:p>
          <a:p>
            <a:r>
              <a:rPr lang="en-GB" sz="1000" dirty="0" smtClean="0">
                <a:solidFill>
                  <a:srgbClr val="120742"/>
                </a:solidFill>
                <a:latin typeface="Arial" panose="020B0604020202020204" pitchFamily="34" charset="0"/>
                <a:cs typeface="Arial" panose="020B0604020202020204" pitchFamily="34" charset="0"/>
              </a:rPr>
              <a:t>Base sizes too small to report day visits data</a:t>
            </a:r>
            <a:endParaRPr lang="en-GB" sz="1000" dirty="0">
              <a:solidFill>
                <a:srgbClr val="120742"/>
              </a:solidFill>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4870090" y="2636002"/>
          <a:ext cx="3359510" cy="3390496"/>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617516"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5" name="Rectangle 14"/>
          <p:cNvSpPr/>
          <p:nvPr/>
        </p:nvSpPr>
        <p:spPr>
          <a:xfrm>
            <a:off x="4616430"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1" name="Rectangle 1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Hastings</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9785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27985</TotalTime>
  <Words>1581</Words>
  <Application>Microsoft Office PowerPoint</Application>
  <PresentationFormat>On-screen Show (4:3)</PresentationFormat>
  <Paragraphs>447</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Hastings</vt:lpstr>
      <vt:lpstr>Headline stats: Overseas visits, spend and nights to Hastings</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927</cp:revision>
  <cp:lastPrinted>2017-10-24T09:05:43Z</cp:lastPrinted>
  <dcterms:created xsi:type="dcterms:W3CDTF">2016-07-20T15:06:07Z</dcterms:created>
  <dcterms:modified xsi:type="dcterms:W3CDTF">2017-11-06T16:25:39Z</dcterms:modified>
</cp:coreProperties>
</file>