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London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94</c:v>
                </c:pt>
                <c:pt idx="1">
                  <c:v>98</c:v>
                </c:pt>
                <c:pt idx="2" formatCode="0">
                  <c:v>108</c:v>
                </c:pt>
                <c:pt idx="3" formatCode="0">
                  <c:v>108</c:v>
                </c:pt>
                <c:pt idx="4" formatCode="0">
                  <c:v>111</c:v>
                </c:pt>
              </c:numCache>
            </c:numRef>
          </c:val>
        </c:ser>
        <c:ser>
          <c:idx val="1"/>
          <c:order val="1"/>
          <c:tx>
            <c:strRef>
              <c:f>Sheet1!$C$1</c:f>
              <c:strCache>
                <c:ptCount val="1"/>
                <c:pt idx="0">
                  <c:v>London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38</c:v>
                </c:pt>
                <c:pt idx="1">
                  <c:v>43</c:v>
                </c:pt>
                <c:pt idx="2" formatCode="0">
                  <c:v>43</c:v>
                </c:pt>
                <c:pt idx="3" formatCode="0">
                  <c:v>45</c:v>
                </c:pt>
                <c:pt idx="4" formatCode="0">
                  <c:v>45</c:v>
                </c:pt>
              </c:numCache>
            </c:numRef>
          </c:val>
        </c:ser>
        <c:dLbls>
          <c:showLegendKey val="0"/>
          <c:showVal val="0"/>
          <c:showCatName val="0"/>
          <c:showSerName val="0"/>
          <c:showPercent val="0"/>
          <c:showBubbleSize val="0"/>
        </c:dLbls>
        <c:gapWidth val="219"/>
        <c:axId val="830259576"/>
        <c:axId val="830259968"/>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830259576"/>
        <c:axId val="830259968"/>
      </c:lineChart>
      <c:catAx>
        <c:axId val="830259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259968"/>
        <c:crosses val="autoZero"/>
        <c:auto val="1"/>
        <c:lblAlgn val="ctr"/>
        <c:lblOffset val="100"/>
        <c:noMultiLvlLbl val="0"/>
      </c:catAx>
      <c:valAx>
        <c:axId val="830259968"/>
        <c:scaling>
          <c:orientation val="minMax"/>
        </c:scaling>
        <c:delete val="1"/>
        <c:axPos val="l"/>
        <c:numFmt formatCode="General" sourceLinked="1"/>
        <c:majorTickMark val="none"/>
        <c:minorTickMark val="none"/>
        <c:tickLblPos val="nextTo"/>
        <c:crossAx val="83025957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Sheet1!$B$2:$B$5</c:f>
              <c:numCache>
                <c:formatCode>0%</c:formatCode>
                <c:ptCount val="4"/>
                <c:pt idx="0">
                  <c:v>0.11</c:v>
                </c:pt>
                <c:pt idx="1">
                  <c:v>0.11</c:v>
                </c:pt>
                <c:pt idx="2">
                  <c:v>0.12</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Sheet1!$C$2:$C$5</c:f>
              <c:numCache>
                <c:formatCode>0%</c:formatCode>
                <c:ptCount val="4"/>
                <c:pt idx="0">
                  <c:v>0.12</c:v>
                </c:pt>
                <c:pt idx="1">
                  <c:v>0.09</c:v>
                </c:pt>
                <c:pt idx="2">
                  <c:v>0.12</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Sheet1!$D$2:$D$5</c:f>
              <c:numCache>
                <c:formatCode>0%</c:formatCode>
                <c:ptCount val="4"/>
                <c:pt idx="0">
                  <c:v>0.08</c:v>
                </c:pt>
                <c:pt idx="1">
                  <c:v>0.09</c:v>
                </c:pt>
                <c:pt idx="2">
                  <c:v>0.09</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Sheet1!$E$2:$E$5</c:f>
              <c:numCache>
                <c:formatCode>0%</c:formatCode>
                <c:ptCount val="4"/>
                <c:pt idx="0">
                  <c:v>0.08</c:v>
                </c:pt>
                <c:pt idx="1">
                  <c:v>0.08</c:v>
                </c:pt>
                <c:pt idx="2">
                  <c:v>0.1</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Sheet1!$F$2:$F$5</c:f>
              <c:numCache>
                <c:formatCode>0%</c:formatCode>
                <c:ptCount val="4"/>
                <c:pt idx="0">
                  <c:v>7.0000000000000007E-2</c:v>
                </c:pt>
                <c:pt idx="1">
                  <c:v>0.05</c:v>
                </c:pt>
                <c:pt idx="2">
                  <c:v>0.08</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Sheet1!$G$2:$G$5</c:f>
              <c:numCache>
                <c:formatCode>0%</c:formatCode>
                <c:ptCount val="4"/>
                <c:pt idx="0">
                  <c:v>0.06</c:v>
                </c:pt>
                <c:pt idx="1">
                  <c:v>0.06</c:v>
                </c:pt>
                <c:pt idx="2">
                  <c:v>7.0000000000000007E-2</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Sheet1!$H$2:$H$5</c:f>
              <c:numCache>
                <c:formatCode>0%</c:formatCode>
                <c:ptCount val="4"/>
                <c:pt idx="0">
                  <c:v>0.04</c:v>
                </c:pt>
                <c:pt idx="1">
                  <c:v>0.05</c:v>
                </c:pt>
                <c:pt idx="2">
                  <c:v>0.04</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Sheet1!$I$2:$I$5</c:f>
              <c:numCache>
                <c:formatCode>0%</c:formatCode>
                <c:ptCount val="4"/>
                <c:pt idx="0">
                  <c:v>0.03</c:v>
                </c:pt>
                <c:pt idx="1">
                  <c:v>0.03</c:v>
                </c:pt>
                <c:pt idx="2">
                  <c:v>0.04</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Sheet1!$J$2:$J$5</c:f>
              <c:numCache>
                <c:formatCode>0%</c:formatCode>
                <c:ptCount val="4"/>
                <c:pt idx="0">
                  <c:v>7.0000000000000007E-2</c:v>
                </c:pt>
                <c:pt idx="1">
                  <c:v>0.06</c:v>
                </c:pt>
                <c:pt idx="2">
                  <c:v>0.08</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London</c:v>
                </c:pt>
                <c:pt idx="1">
                  <c:v>All visitors to UK</c:v>
                </c:pt>
                <c:pt idx="2">
                  <c:v>All holiday visitors to London</c:v>
                </c:pt>
                <c:pt idx="3">
                  <c:v>All holiday visitors to UK</c:v>
                </c:pt>
              </c:strCache>
            </c:strRef>
          </c:cat>
          <c:val>
            <c:numRef>
              <c:f>Sheet1!$K$2:$K$5</c:f>
              <c:numCache>
                <c:formatCode>0%</c:formatCode>
                <c:ptCount val="4"/>
                <c:pt idx="0">
                  <c:v>0.34</c:v>
                </c:pt>
                <c:pt idx="1">
                  <c:v>0.38</c:v>
                </c:pt>
                <c:pt idx="2">
                  <c:v>0.28000000000000003</c:v>
                </c:pt>
                <c:pt idx="3">
                  <c:v>0.28999999999999998</c:v>
                </c:pt>
              </c:numCache>
            </c:numRef>
          </c:val>
        </c:ser>
        <c:dLbls>
          <c:showLegendKey val="0"/>
          <c:showVal val="0"/>
          <c:showCatName val="0"/>
          <c:showSerName val="0"/>
          <c:showPercent val="0"/>
          <c:showBubbleSize val="0"/>
        </c:dLbls>
        <c:gapWidth val="49"/>
        <c:overlap val="100"/>
        <c:axId val="830261144"/>
        <c:axId val="830266632"/>
      </c:barChart>
      <c:catAx>
        <c:axId val="830261144"/>
        <c:scaling>
          <c:orientation val="maxMin"/>
        </c:scaling>
        <c:delete val="0"/>
        <c:axPos val="l"/>
        <c:numFmt formatCode="General" sourceLinked="0"/>
        <c:majorTickMark val="none"/>
        <c:minorTickMark val="none"/>
        <c:tickLblPos val="nextTo"/>
        <c:txPr>
          <a:bodyPr/>
          <a:lstStyle/>
          <a:p>
            <a:pPr>
              <a:defRPr sz="1000" b="1"/>
            </a:pPr>
            <a:endParaRPr lang="en-US"/>
          </a:p>
        </c:txPr>
        <c:crossAx val="830266632"/>
        <c:crosses val="autoZero"/>
        <c:auto val="1"/>
        <c:lblAlgn val="ctr"/>
        <c:lblOffset val="100"/>
        <c:noMultiLvlLbl val="0"/>
      </c:catAx>
      <c:valAx>
        <c:axId val="830266632"/>
        <c:scaling>
          <c:orientation val="minMax"/>
          <c:max val="1"/>
        </c:scaling>
        <c:delete val="1"/>
        <c:axPos val="t"/>
        <c:numFmt formatCode="0%" sourceLinked="1"/>
        <c:majorTickMark val="out"/>
        <c:minorTickMark val="none"/>
        <c:tickLblPos val="nextTo"/>
        <c:crossAx val="830261144"/>
        <c:crosses val="autoZero"/>
        <c:crossBetween val="between"/>
      </c:valAx>
    </c:plotArea>
    <c:legend>
      <c:legendPos val="b"/>
      <c:layout>
        <c:manualLayout>
          <c:xMode val="edge"/>
          <c:yMode val="edge"/>
          <c:x val="0"/>
          <c:y val="0.88051921047087733"/>
          <c:w val="1"/>
          <c:h val="0.11948076233666345"/>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Sheet1!$B$2:$B$3</c:f>
              <c:numCache>
                <c:formatCode>0%</c:formatCode>
                <c:ptCount val="2"/>
                <c:pt idx="0">
                  <c:v>0.43</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Sheet1!$C$2:$C$3</c:f>
              <c:numCache>
                <c:formatCode>0%</c:formatCode>
                <c:ptCount val="2"/>
                <c:pt idx="0">
                  <c:v>0.41</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Sheet1!$D$2:$D$3</c:f>
              <c:numCache>
                <c:formatCode>0%</c:formatCode>
                <c:ptCount val="2"/>
                <c:pt idx="0">
                  <c:v>0.12</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Sheet1!$E$2:$E$3</c:f>
              <c:numCache>
                <c:formatCode>0%</c:formatCode>
                <c:ptCount val="2"/>
                <c:pt idx="0">
                  <c:v>0.05</c:v>
                </c:pt>
                <c:pt idx="1">
                  <c:v>7.0000000000000007E-2</c:v>
                </c:pt>
              </c:numCache>
            </c:numRef>
          </c:val>
        </c:ser>
        <c:dLbls>
          <c:showLegendKey val="0"/>
          <c:showVal val="1"/>
          <c:showCatName val="0"/>
          <c:showSerName val="0"/>
          <c:showPercent val="0"/>
          <c:showBubbleSize val="0"/>
        </c:dLbls>
        <c:gapWidth val="49"/>
        <c:overlap val="100"/>
        <c:axId val="830269768"/>
        <c:axId val="830274472"/>
      </c:barChart>
      <c:catAx>
        <c:axId val="830269768"/>
        <c:scaling>
          <c:orientation val="minMax"/>
        </c:scaling>
        <c:delete val="0"/>
        <c:axPos val="b"/>
        <c:numFmt formatCode="General" sourceLinked="0"/>
        <c:majorTickMark val="none"/>
        <c:minorTickMark val="none"/>
        <c:tickLblPos val="nextTo"/>
        <c:txPr>
          <a:bodyPr/>
          <a:lstStyle/>
          <a:p>
            <a:pPr>
              <a:defRPr b="1"/>
            </a:pPr>
            <a:endParaRPr lang="en-US"/>
          </a:p>
        </c:txPr>
        <c:crossAx val="830274472"/>
        <c:crosses val="autoZero"/>
        <c:auto val="1"/>
        <c:lblAlgn val="ctr"/>
        <c:lblOffset val="100"/>
        <c:noMultiLvlLbl val="0"/>
      </c:catAx>
      <c:valAx>
        <c:axId val="830274472"/>
        <c:scaling>
          <c:orientation val="minMax"/>
        </c:scaling>
        <c:delete val="1"/>
        <c:axPos val="l"/>
        <c:numFmt formatCode="0%" sourceLinked="1"/>
        <c:majorTickMark val="none"/>
        <c:minorTickMark val="none"/>
        <c:tickLblPos val="nextTo"/>
        <c:crossAx val="830269768"/>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London</c:v>
                </c:pt>
                <c:pt idx="1">
                  <c:v>Holiday visitors to UK</c:v>
                </c:pt>
              </c:strCache>
            </c:strRef>
          </c:cat>
          <c:val>
            <c:numRef>
              <c:f>Sheet1!$B$2:$B$4</c:f>
              <c:numCache>
                <c:formatCode>_-[$£-809]* #,##0_-;\-[$£-809]* #,##0_-;_-[$£-809]* "-"??_-;_-@_-</c:formatCode>
                <c:ptCount val="2"/>
                <c:pt idx="0">
                  <c:v>584</c:v>
                </c:pt>
                <c:pt idx="1">
                  <c:v>644</c:v>
                </c:pt>
              </c:numCache>
            </c:numRef>
          </c:val>
        </c:ser>
        <c:dLbls>
          <c:showLegendKey val="0"/>
          <c:showVal val="0"/>
          <c:showCatName val="0"/>
          <c:showSerName val="0"/>
          <c:showPercent val="0"/>
          <c:showBubbleSize val="0"/>
        </c:dLbls>
        <c:gapWidth val="102"/>
        <c:axId val="830272512"/>
        <c:axId val="830280744"/>
      </c:barChart>
      <c:catAx>
        <c:axId val="83027251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30280744"/>
        <c:crosses val="autoZero"/>
        <c:auto val="1"/>
        <c:lblAlgn val="ctr"/>
        <c:lblOffset val="100"/>
        <c:noMultiLvlLbl val="0"/>
      </c:catAx>
      <c:valAx>
        <c:axId val="830280744"/>
        <c:scaling>
          <c:orientation val="minMax"/>
          <c:max val="1000"/>
        </c:scaling>
        <c:delete val="1"/>
        <c:axPos val="l"/>
        <c:numFmt formatCode="_-[$£-809]* #,##0_-;\-[$£-809]* #,##0_-;_-[$£-809]* &quot;-&quot;??_-;_-@_-" sourceLinked="1"/>
        <c:majorTickMark val="out"/>
        <c:minorTickMark val="none"/>
        <c:tickLblPos val="nextTo"/>
        <c:crossAx val="830272512"/>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London</c:v>
                </c:pt>
                <c:pt idx="1">
                  <c:v>Holiday visitors to UK</c:v>
                </c:pt>
              </c:strCache>
            </c:strRef>
          </c:cat>
          <c:val>
            <c:numRef>
              <c:f>Sheet1!$B$2:$B$4</c:f>
              <c:numCache>
                <c:formatCode>_-[$£-809]* #,##0_-;\-[$£-809]* #,##0_-;_-[$£-809]* "-"??_-;_-@_-</c:formatCode>
                <c:ptCount val="2"/>
                <c:pt idx="0">
                  <c:v>119</c:v>
                </c:pt>
                <c:pt idx="1">
                  <c:v>101</c:v>
                </c:pt>
              </c:numCache>
            </c:numRef>
          </c:val>
        </c:ser>
        <c:dLbls>
          <c:showLegendKey val="0"/>
          <c:showVal val="0"/>
          <c:showCatName val="0"/>
          <c:showSerName val="0"/>
          <c:showPercent val="0"/>
          <c:showBubbleSize val="0"/>
        </c:dLbls>
        <c:gapWidth val="102"/>
        <c:axId val="830281528"/>
        <c:axId val="830272904"/>
      </c:barChart>
      <c:catAx>
        <c:axId val="830281528"/>
        <c:scaling>
          <c:orientation val="minMax"/>
        </c:scaling>
        <c:delete val="0"/>
        <c:axPos val="b"/>
        <c:numFmt formatCode="General" sourceLinked="0"/>
        <c:majorTickMark val="out"/>
        <c:minorTickMark val="none"/>
        <c:tickLblPos val="nextTo"/>
        <c:txPr>
          <a:bodyPr/>
          <a:lstStyle/>
          <a:p>
            <a:pPr>
              <a:defRPr sz="900" b="1"/>
            </a:pPr>
            <a:endParaRPr lang="en-US"/>
          </a:p>
        </c:txPr>
        <c:crossAx val="830272904"/>
        <c:crosses val="autoZero"/>
        <c:auto val="1"/>
        <c:lblAlgn val="ctr"/>
        <c:lblOffset val="100"/>
        <c:noMultiLvlLbl val="0"/>
      </c:catAx>
      <c:valAx>
        <c:axId val="830272904"/>
        <c:scaling>
          <c:orientation val="minMax"/>
          <c:max val="1000"/>
        </c:scaling>
        <c:delete val="1"/>
        <c:axPos val="l"/>
        <c:numFmt formatCode="_-[$£-809]* #,##0_-;\-[$£-809]* #,##0_-;_-[$£-809]* &quot;-&quot;??_-;_-@_-" sourceLinked="1"/>
        <c:majorTickMark val="out"/>
        <c:minorTickMark val="none"/>
        <c:tickLblPos val="nextTo"/>
        <c:crossAx val="830281528"/>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98563348346208"/>
          <c:y val="4.7885757835095979E-2"/>
          <c:w val="0.7472202978839243"/>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Sheet1!$B$2:$B$3</c:f>
              <c:numCache>
                <c:formatCode>0%</c:formatCode>
                <c:ptCount val="2"/>
                <c:pt idx="0">
                  <c:v>0.18</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Sheet1!$C$2:$C$3</c:f>
              <c:numCache>
                <c:formatCode>0%</c:formatCode>
                <c:ptCount val="2"/>
                <c:pt idx="0">
                  <c:v>0.28999999999999998</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Sheet1!$D$2:$D$3</c:f>
              <c:numCache>
                <c:formatCode>0%</c:formatCode>
                <c:ptCount val="2"/>
                <c:pt idx="0">
                  <c:v>0.3</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Sheet1!$E$2:$E$3</c:f>
              <c:numCache>
                <c:formatCode>0%</c:formatCode>
                <c:ptCount val="2"/>
                <c:pt idx="0">
                  <c:v>0.23</c:v>
                </c:pt>
                <c:pt idx="1">
                  <c:v>0.21</c:v>
                </c:pt>
              </c:numCache>
            </c:numRef>
          </c:val>
        </c:ser>
        <c:dLbls>
          <c:showLegendKey val="0"/>
          <c:showVal val="0"/>
          <c:showCatName val="0"/>
          <c:showSerName val="0"/>
          <c:showPercent val="0"/>
          <c:showBubbleSize val="0"/>
        </c:dLbls>
        <c:gapWidth val="49"/>
        <c:overlap val="100"/>
        <c:axId val="830276432"/>
        <c:axId val="830275256"/>
      </c:barChart>
      <c:catAx>
        <c:axId val="830276432"/>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30275256"/>
        <c:crosses val="autoZero"/>
        <c:auto val="1"/>
        <c:lblAlgn val="ctr"/>
        <c:lblOffset val="100"/>
        <c:noMultiLvlLbl val="0"/>
      </c:catAx>
      <c:valAx>
        <c:axId val="830275256"/>
        <c:scaling>
          <c:orientation val="minMax"/>
        </c:scaling>
        <c:delete val="1"/>
        <c:axPos val="l"/>
        <c:numFmt formatCode="0%" sourceLinked="1"/>
        <c:majorTickMark val="out"/>
        <c:minorTickMark val="none"/>
        <c:tickLblPos val="nextTo"/>
        <c:crossAx val="830276432"/>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Sheet1!$B$2:$B$3</c:f>
              <c:numCache>
                <c:formatCode>0%</c:formatCode>
                <c:ptCount val="2"/>
                <c:pt idx="0">
                  <c:v>0.86</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Sheet1!$C$2:$C$3</c:f>
              <c:numCache>
                <c:formatCode>0%</c:formatCode>
                <c:ptCount val="2"/>
                <c:pt idx="0">
                  <c:v>0.14000000000000001</c:v>
                </c:pt>
                <c:pt idx="1">
                  <c:v>0.16</c:v>
                </c:pt>
              </c:numCache>
            </c:numRef>
          </c:val>
        </c:ser>
        <c:dLbls>
          <c:showLegendKey val="0"/>
          <c:showVal val="0"/>
          <c:showCatName val="0"/>
          <c:showSerName val="0"/>
          <c:showPercent val="0"/>
          <c:showBubbleSize val="0"/>
        </c:dLbls>
        <c:gapWidth val="49"/>
        <c:overlap val="100"/>
        <c:axId val="830279176"/>
        <c:axId val="830275648"/>
      </c:barChart>
      <c:catAx>
        <c:axId val="83027917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830275648"/>
        <c:crosses val="autoZero"/>
        <c:auto val="1"/>
        <c:lblAlgn val="ctr"/>
        <c:lblOffset val="100"/>
        <c:noMultiLvlLbl val="0"/>
      </c:catAx>
      <c:valAx>
        <c:axId val="830275648"/>
        <c:scaling>
          <c:orientation val="minMax"/>
          <c:min val="0"/>
        </c:scaling>
        <c:delete val="1"/>
        <c:axPos val="l"/>
        <c:numFmt formatCode="0%" sourceLinked="1"/>
        <c:majorTickMark val="out"/>
        <c:minorTickMark val="none"/>
        <c:tickLblPos val="nextTo"/>
        <c:crossAx val="830279176"/>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Sheet1!$B$2:$B$3</c:f>
              <c:numCache>
                <c:formatCode>0%</c:formatCode>
                <c:ptCount val="2"/>
                <c:pt idx="0">
                  <c:v>0.06</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Sheet1!$C$2:$C$3</c:f>
              <c:numCache>
                <c:formatCode>0%</c:formatCode>
                <c:ptCount val="2"/>
                <c:pt idx="0">
                  <c:v>0.15</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Sheet1!$D$2:$D$3</c:f>
              <c:numCache>
                <c:formatCode>0%</c:formatCode>
                <c:ptCount val="2"/>
                <c:pt idx="0">
                  <c:v>0.23</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Sheet1!$E$2:$E$3</c:f>
              <c:numCache>
                <c:formatCode>0%</c:formatCode>
                <c:ptCount val="2"/>
                <c:pt idx="0">
                  <c:v>0.21</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Sheet1!$F$2:$F$3</c:f>
              <c:numCache>
                <c:formatCode>0%</c:formatCode>
                <c:ptCount val="2"/>
                <c:pt idx="0">
                  <c:v>0.2</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Sheet1!$G$2:$G$3</c:f>
              <c:numCache>
                <c:formatCode>0%</c:formatCode>
                <c:ptCount val="2"/>
                <c:pt idx="0">
                  <c:v>0.09</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Sheet1!$H$2:$H$3</c:f>
              <c:numCache>
                <c:formatCode>0%</c:formatCode>
                <c:ptCount val="2"/>
                <c:pt idx="0">
                  <c:v>0.05</c:v>
                </c:pt>
                <c:pt idx="1">
                  <c:v>0.06</c:v>
                </c:pt>
              </c:numCache>
            </c:numRef>
          </c:val>
        </c:ser>
        <c:dLbls>
          <c:showLegendKey val="0"/>
          <c:showVal val="0"/>
          <c:showCatName val="0"/>
          <c:showSerName val="0"/>
          <c:showPercent val="0"/>
          <c:showBubbleSize val="0"/>
        </c:dLbls>
        <c:gapWidth val="100"/>
        <c:overlap val="100"/>
        <c:axId val="830280352"/>
        <c:axId val="830276824"/>
      </c:barChart>
      <c:catAx>
        <c:axId val="830280352"/>
        <c:scaling>
          <c:orientation val="minMax"/>
        </c:scaling>
        <c:delete val="0"/>
        <c:axPos val="b"/>
        <c:numFmt formatCode="General" sourceLinked="0"/>
        <c:majorTickMark val="out"/>
        <c:minorTickMark val="none"/>
        <c:tickLblPos val="nextTo"/>
        <c:crossAx val="830276824"/>
        <c:crosses val="autoZero"/>
        <c:auto val="1"/>
        <c:lblAlgn val="ctr"/>
        <c:lblOffset val="100"/>
        <c:noMultiLvlLbl val="0"/>
      </c:catAx>
      <c:valAx>
        <c:axId val="830276824"/>
        <c:scaling>
          <c:orientation val="minMax"/>
        </c:scaling>
        <c:delete val="1"/>
        <c:axPos val="l"/>
        <c:numFmt formatCode="0%" sourceLinked="1"/>
        <c:majorTickMark val="out"/>
        <c:minorTickMark val="none"/>
        <c:tickLblPos val="nextTo"/>
        <c:crossAx val="830280352"/>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Sheet1!$B$2:$B$3</c:f>
              <c:numCache>
                <c:formatCode>0%</c:formatCode>
                <c:ptCount val="2"/>
                <c:pt idx="0">
                  <c:v>0.18</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Sheet1!$C$2:$C$3</c:f>
              <c:numCache>
                <c:formatCode>0%</c:formatCode>
                <c:ptCount val="2"/>
                <c:pt idx="0">
                  <c:v>0.73</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London</c:v>
                </c:pt>
                <c:pt idx="1">
                  <c:v>Holiday visitors to UK</c:v>
                </c:pt>
              </c:strCache>
            </c:strRef>
          </c:cat>
          <c:val>
            <c:numRef>
              <c:f>Sheet1!$D$2:$D$3</c:f>
              <c:numCache>
                <c:formatCode>0%</c:formatCode>
                <c:ptCount val="2"/>
                <c:pt idx="0">
                  <c:v>0.08</c:v>
                </c:pt>
                <c:pt idx="1">
                  <c:v>0.15</c:v>
                </c:pt>
              </c:numCache>
            </c:numRef>
          </c:val>
        </c:ser>
        <c:dLbls>
          <c:showLegendKey val="0"/>
          <c:showVal val="1"/>
          <c:showCatName val="0"/>
          <c:showSerName val="0"/>
          <c:showPercent val="0"/>
          <c:showBubbleSize val="0"/>
        </c:dLbls>
        <c:gapWidth val="49"/>
        <c:overlap val="100"/>
        <c:axId val="830273296"/>
        <c:axId val="830277608"/>
      </c:barChart>
      <c:catAx>
        <c:axId val="830273296"/>
        <c:scaling>
          <c:orientation val="minMax"/>
        </c:scaling>
        <c:delete val="0"/>
        <c:axPos val="b"/>
        <c:numFmt formatCode="General" sourceLinked="0"/>
        <c:majorTickMark val="none"/>
        <c:minorTickMark val="none"/>
        <c:tickLblPos val="nextTo"/>
        <c:txPr>
          <a:bodyPr/>
          <a:lstStyle/>
          <a:p>
            <a:pPr>
              <a:defRPr b="1"/>
            </a:pPr>
            <a:endParaRPr lang="en-US"/>
          </a:p>
        </c:txPr>
        <c:crossAx val="830277608"/>
        <c:crosses val="autoZero"/>
        <c:auto val="1"/>
        <c:lblAlgn val="ctr"/>
        <c:lblOffset val="100"/>
        <c:noMultiLvlLbl val="0"/>
      </c:catAx>
      <c:valAx>
        <c:axId val="830277608"/>
        <c:scaling>
          <c:orientation val="minMax"/>
        </c:scaling>
        <c:delete val="1"/>
        <c:axPos val="l"/>
        <c:numFmt formatCode="0%" sourceLinked="1"/>
        <c:majorTickMark val="none"/>
        <c:minorTickMark val="none"/>
        <c:tickLblPos val="nextTo"/>
        <c:crossAx val="830273296"/>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dLbl>
              <c:idx val="3"/>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dirty="0" smtClean="0"/>
                      <a:t>&lt;1%</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London</c:v>
                </c:pt>
                <c:pt idx="1">
                  <c:v>South East</c:v>
                </c:pt>
                <c:pt idx="2">
                  <c:v>East</c:v>
                </c:pt>
                <c:pt idx="3">
                  <c:v>Scotland</c:v>
                </c:pt>
                <c:pt idx="4">
                  <c:v>North East</c:v>
                </c:pt>
              </c:strCache>
            </c:strRef>
          </c:cat>
          <c:val>
            <c:numRef>
              <c:f>Sheet1!$B$2:$B$6</c:f>
              <c:numCache>
                <c:formatCode>0%</c:formatCode>
                <c:ptCount val="5"/>
                <c:pt idx="0">
                  <c:v>0.72</c:v>
                </c:pt>
                <c:pt idx="1">
                  <c:v>0.25</c:v>
                </c:pt>
                <c:pt idx="2">
                  <c:v>0.01</c:v>
                </c:pt>
                <c:pt idx="3" formatCode="0.0%">
                  <c:v>5.0000000000000001E-3</c:v>
                </c:pt>
                <c:pt idx="4" formatCode="0.0%">
                  <c:v>5.0000000000000001E-3</c:v>
                </c:pt>
              </c:numCache>
            </c:numRef>
          </c:val>
        </c:ser>
        <c:dLbls>
          <c:showLegendKey val="0"/>
          <c:showVal val="0"/>
          <c:showCatName val="0"/>
          <c:showSerName val="0"/>
          <c:showPercent val="0"/>
          <c:showBubbleSize val="0"/>
        </c:dLbls>
        <c:gapWidth val="150"/>
        <c:axId val="830279568"/>
        <c:axId val="830271336"/>
      </c:barChart>
      <c:catAx>
        <c:axId val="830279568"/>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830271336"/>
        <c:crosses val="autoZero"/>
        <c:auto val="1"/>
        <c:lblAlgn val="ctr"/>
        <c:lblOffset val="100"/>
        <c:noMultiLvlLbl val="0"/>
      </c:catAx>
      <c:valAx>
        <c:axId val="830271336"/>
        <c:scaling>
          <c:orientation val="minMax"/>
        </c:scaling>
        <c:delete val="1"/>
        <c:axPos val="t"/>
        <c:numFmt formatCode="0%" sourceLinked="1"/>
        <c:majorTickMark val="out"/>
        <c:minorTickMark val="none"/>
        <c:tickLblPos val="nextTo"/>
        <c:crossAx val="8302795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London</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Windsor &amp; Maidenhead</c:v>
                </c:pt>
                <c:pt idx="1">
                  <c:v>Oxford</c:v>
                </c:pt>
                <c:pt idx="2">
                  <c:v>Bath &amp; NE Somerset</c:v>
                </c:pt>
                <c:pt idx="3">
                  <c:v>Brighton &amp; Hove</c:v>
                </c:pt>
                <c:pt idx="4">
                  <c:v>Cambridge</c:v>
                </c:pt>
              </c:strCache>
            </c:strRef>
          </c:cat>
          <c:val>
            <c:numRef>
              <c:f>Sheet1!$B$2:$B$6</c:f>
              <c:numCache>
                <c:formatCode>0%</c:formatCode>
                <c:ptCount val="5"/>
                <c:pt idx="0">
                  <c:v>0.27</c:v>
                </c:pt>
                <c:pt idx="1">
                  <c:v>0.17</c:v>
                </c:pt>
                <c:pt idx="2">
                  <c:v>0.12</c:v>
                </c:pt>
                <c:pt idx="3">
                  <c:v>0.11</c:v>
                </c:pt>
                <c:pt idx="4">
                  <c:v>0.1</c:v>
                </c:pt>
              </c:numCache>
            </c:numRef>
          </c:val>
        </c:ser>
        <c:dLbls>
          <c:showLegendKey val="0"/>
          <c:showVal val="0"/>
          <c:showCatName val="0"/>
          <c:showSerName val="0"/>
          <c:showPercent val="0"/>
          <c:showBubbleSize val="0"/>
        </c:dLbls>
        <c:gapWidth val="150"/>
        <c:axId val="830278784"/>
        <c:axId val="830270160"/>
      </c:barChart>
      <c:catAx>
        <c:axId val="830278784"/>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830270160"/>
        <c:crosses val="autoZero"/>
        <c:auto val="1"/>
        <c:lblAlgn val="ctr"/>
        <c:lblOffset val="100"/>
        <c:noMultiLvlLbl val="0"/>
      </c:catAx>
      <c:valAx>
        <c:axId val="830270160"/>
        <c:scaling>
          <c:orientation val="minMax"/>
        </c:scaling>
        <c:delete val="1"/>
        <c:axPos val="t"/>
        <c:numFmt formatCode="0%" sourceLinked="1"/>
        <c:majorTickMark val="out"/>
        <c:minorTickMark val="none"/>
        <c:tickLblPos val="nextTo"/>
        <c:crossAx val="8302787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London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10075</c:v>
                </c:pt>
                <c:pt idx="1">
                  <c:v>11496</c:v>
                </c:pt>
                <c:pt idx="2">
                  <c:v>11825</c:v>
                </c:pt>
                <c:pt idx="3">
                  <c:v>11919</c:v>
                </c:pt>
                <c:pt idx="4">
                  <c:v>11869</c:v>
                </c:pt>
              </c:numCache>
            </c:numRef>
          </c:val>
        </c:ser>
        <c:ser>
          <c:idx val="1"/>
          <c:order val="1"/>
          <c:tx>
            <c:strRef>
              <c:f>Sheet1!$C$1</c:f>
              <c:strCache>
                <c:ptCount val="1"/>
                <c:pt idx="0">
                  <c:v>London hol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4688</c:v>
                </c:pt>
                <c:pt idx="1">
                  <c:v>5521</c:v>
                </c:pt>
                <c:pt idx="2">
                  <c:v>5440</c:v>
                </c:pt>
                <c:pt idx="3">
                  <c:v>5364</c:v>
                </c:pt>
                <c:pt idx="4">
                  <c:v>5240</c:v>
                </c:pt>
              </c:numCache>
            </c:numRef>
          </c:val>
        </c:ser>
        <c:dLbls>
          <c:showLegendKey val="0"/>
          <c:showVal val="0"/>
          <c:showCatName val="0"/>
          <c:showSerName val="0"/>
          <c:showPercent val="0"/>
          <c:showBubbleSize val="0"/>
        </c:dLbls>
        <c:gapWidth val="219"/>
        <c:axId val="830264280"/>
        <c:axId val="830264672"/>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830264280"/>
        <c:axId val="830264672"/>
      </c:lineChart>
      <c:catAx>
        <c:axId val="830264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264672"/>
        <c:crosses val="autoZero"/>
        <c:auto val="1"/>
        <c:lblAlgn val="ctr"/>
        <c:lblOffset val="100"/>
        <c:noMultiLvlLbl val="0"/>
      </c:catAx>
      <c:valAx>
        <c:axId val="830264672"/>
        <c:scaling>
          <c:orientation val="minMax"/>
        </c:scaling>
        <c:delete val="1"/>
        <c:axPos val="l"/>
        <c:numFmt formatCode="General" sourceLinked="1"/>
        <c:majorTickMark val="none"/>
        <c:minorTickMark val="none"/>
        <c:tickLblPos val="nextTo"/>
        <c:crossAx val="83026428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London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15461</c:v>
                </c:pt>
                <c:pt idx="1">
                  <c:v>16811</c:v>
                </c:pt>
                <c:pt idx="2">
                  <c:v>17404</c:v>
                </c:pt>
                <c:pt idx="3">
                  <c:v>18581</c:v>
                </c:pt>
                <c:pt idx="4">
                  <c:v>19060</c:v>
                </c:pt>
              </c:numCache>
            </c:numRef>
          </c:val>
        </c:ser>
        <c:ser>
          <c:idx val="1"/>
          <c:order val="1"/>
          <c:tx>
            <c:strRef>
              <c:f>Sheet1!$C$1</c:f>
              <c:strCache>
                <c:ptCount val="1"/>
                <c:pt idx="0">
                  <c:v>London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7649</c:v>
                </c:pt>
                <c:pt idx="1">
                  <c:v>8509</c:v>
                </c:pt>
                <c:pt idx="2">
                  <c:v>8914</c:v>
                </c:pt>
                <c:pt idx="3">
                  <c:v>9210</c:v>
                </c:pt>
                <c:pt idx="4">
                  <c:v>9325</c:v>
                </c:pt>
              </c:numCache>
            </c:numRef>
          </c:val>
        </c:ser>
        <c:dLbls>
          <c:showLegendKey val="0"/>
          <c:showVal val="0"/>
          <c:showCatName val="0"/>
          <c:showSerName val="0"/>
          <c:showPercent val="0"/>
          <c:showBubbleSize val="0"/>
        </c:dLbls>
        <c:gapWidth val="219"/>
        <c:axId val="830265848"/>
        <c:axId val="83026898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830265848"/>
        <c:axId val="830268984"/>
      </c:lineChart>
      <c:catAx>
        <c:axId val="830265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268984"/>
        <c:crosses val="autoZero"/>
        <c:auto val="1"/>
        <c:lblAlgn val="ctr"/>
        <c:lblOffset val="100"/>
        <c:noMultiLvlLbl val="0"/>
      </c:catAx>
      <c:valAx>
        <c:axId val="830268984"/>
        <c:scaling>
          <c:orientation val="minMax"/>
        </c:scaling>
        <c:delete val="1"/>
        <c:axPos val="l"/>
        <c:numFmt formatCode="General" sourceLinked="1"/>
        <c:majorTickMark val="none"/>
        <c:minorTickMark val="none"/>
        <c:tickLblPos val="nextTo"/>
        <c:crossAx val="83026584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London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London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830261536"/>
        <c:axId val="830265064"/>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830261536"/>
        <c:axId val="830265064"/>
      </c:lineChart>
      <c:catAx>
        <c:axId val="830261536"/>
        <c:scaling>
          <c:orientation val="minMax"/>
        </c:scaling>
        <c:delete val="1"/>
        <c:axPos val="b"/>
        <c:numFmt formatCode="General" sourceLinked="1"/>
        <c:majorTickMark val="none"/>
        <c:minorTickMark val="none"/>
        <c:tickLblPos val="nextTo"/>
        <c:crossAx val="830265064"/>
        <c:crosses val="autoZero"/>
        <c:auto val="1"/>
        <c:lblAlgn val="ctr"/>
        <c:lblOffset val="100"/>
        <c:noMultiLvlLbl val="0"/>
      </c:catAx>
      <c:valAx>
        <c:axId val="830265064"/>
        <c:scaling>
          <c:orientation val="minMax"/>
        </c:scaling>
        <c:delete val="1"/>
        <c:axPos val="l"/>
        <c:numFmt formatCode="General" sourceLinked="1"/>
        <c:majorTickMark val="none"/>
        <c:minorTickMark val="none"/>
        <c:tickLblPos val="nextTo"/>
        <c:crossAx val="830261536"/>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830267416"/>
        <c:axId val="830262712"/>
      </c:lineChart>
      <c:catAx>
        <c:axId val="830267416"/>
        <c:scaling>
          <c:orientation val="minMax"/>
        </c:scaling>
        <c:delete val="1"/>
        <c:axPos val="b"/>
        <c:numFmt formatCode="General" sourceLinked="0"/>
        <c:majorTickMark val="out"/>
        <c:minorTickMark val="none"/>
        <c:tickLblPos val="nextTo"/>
        <c:crossAx val="830262712"/>
        <c:crosses val="autoZero"/>
        <c:auto val="1"/>
        <c:lblAlgn val="ctr"/>
        <c:lblOffset val="100"/>
        <c:noMultiLvlLbl val="0"/>
      </c:catAx>
      <c:valAx>
        <c:axId val="830262712"/>
        <c:scaling>
          <c:orientation val="minMax"/>
        </c:scaling>
        <c:delete val="1"/>
        <c:axPos val="l"/>
        <c:numFmt formatCode="#,##0" sourceLinked="1"/>
        <c:majorTickMark val="out"/>
        <c:minorTickMark val="none"/>
        <c:tickLblPos val="nextTo"/>
        <c:crossAx val="830267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830263496"/>
        <c:axId val="830260360"/>
      </c:lineChart>
      <c:catAx>
        <c:axId val="830263496"/>
        <c:scaling>
          <c:orientation val="minMax"/>
        </c:scaling>
        <c:delete val="1"/>
        <c:axPos val="b"/>
        <c:numFmt formatCode="General" sourceLinked="0"/>
        <c:majorTickMark val="out"/>
        <c:minorTickMark val="none"/>
        <c:tickLblPos val="nextTo"/>
        <c:crossAx val="830260360"/>
        <c:crosses val="autoZero"/>
        <c:auto val="1"/>
        <c:lblAlgn val="ctr"/>
        <c:lblOffset val="100"/>
        <c:noMultiLvlLbl val="0"/>
      </c:catAx>
      <c:valAx>
        <c:axId val="830260360"/>
        <c:scaling>
          <c:orientation val="minMax"/>
        </c:scaling>
        <c:delete val="1"/>
        <c:axPos val="l"/>
        <c:numFmt formatCode="General" sourceLinked="1"/>
        <c:majorTickMark val="out"/>
        <c:minorTickMark val="none"/>
        <c:tickLblPos val="nextTo"/>
        <c:crossAx val="8302634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830268592"/>
        <c:axId val="830257616"/>
      </c:lineChart>
      <c:catAx>
        <c:axId val="830268592"/>
        <c:scaling>
          <c:orientation val="minMax"/>
        </c:scaling>
        <c:delete val="1"/>
        <c:axPos val="b"/>
        <c:numFmt formatCode="General" sourceLinked="0"/>
        <c:majorTickMark val="out"/>
        <c:minorTickMark val="none"/>
        <c:tickLblPos val="nextTo"/>
        <c:crossAx val="830257616"/>
        <c:crosses val="autoZero"/>
        <c:auto val="1"/>
        <c:lblAlgn val="ctr"/>
        <c:lblOffset val="100"/>
        <c:noMultiLvlLbl val="0"/>
      </c:catAx>
      <c:valAx>
        <c:axId val="830257616"/>
        <c:scaling>
          <c:orientation val="minMax"/>
        </c:scaling>
        <c:delete val="1"/>
        <c:axPos val="l"/>
        <c:numFmt formatCode="General" sourceLinked="1"/>
        <c:majorTickMark val="out"/>
        <c:minorTickMark val="none"/>
        <c:tickLblPos val="nextTo"/>
        <c:crossAx val="830268592"/>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London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0.61</c:v>
                </c:pt>
                <c:pt idx="1">
                  <c:v>0.61</c:v>
                </c:pt>
                <c:pt idx="2">
                  <c:v>0.54</c:v>
                </c:pt>
                <c:pt idx="3">
                  <c:v>0.41</c:v>
                </c:pt>
                <c:pt idx="4">
                  <c:v>0.13</c:v>
                </c:pt>
                <c:pt idx="5">
                  <c:v>0.21</c:v>
                </c:pt>
                <c:pt idx="6">
                  <c:v>0.08</c:v>
                </c:pt>
                <c:pt idx="7">
                  <c:v>0.09</c:v>
                </c:pt>
                <c:pt idx="8">
                  <c:v>0.05</c:v>
                </c:pt>
              </c:numCache>
            </c:numRef>
          </c:val>
        </c:ser>
        <c:dLbls>
          <c:showLegendKey val="0"/>
          <c:showVal val="0"/>
          <c:showCatName val="0"/>
          <c:showSerName val="0"/>
          <c:showPercent val="0"/>
          <c:showBubbleSize val="0"/>
        </c:dLbls>
        <c:gapWidth val="30"/>
        <c:axId val="830258008"/>
        <c:axId val="830260752"/>
      </c:barChart>
      <c:catAx>
        <c:axId val="830258008"/>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830260752"/>
        <c:crosses val="autoZero"/>
        <c:auto val="1"/>
        <c:lblAlgn val="ctr"/>
        <c:lblOffset val="100"/>
        <c:noMultiLvlLbl val="0"/>
      </c:catAx>
      <c:valAx>
        <c:axId val="830260752"/>
        <c:scaling>
          <c:orientation val="minMax"/>
          <c:max val="1"/>
        </c:scaling>
        <c:delete val="1"/>
        <c:axPos val="l"/>
        <c:majorGridlines>
          <c:spPr>
            <a:ln>
              <a:noFill/>
            </a:ln>
          </c:spPr>
        </c:majorGridlines>
        <c:numFmt formatCode="0%" sourceLinked="1"/>
        <c:majorTickMark val="out"/>
        <c:minorTickMark val="none"/>
        <c:tickLblPos val="nextTo"/>
        <c:crossAx val="830258008"/>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2858976071278834"/>
          <c:w val="0.9112164396394129"/>
          <c:h val="0.55698084518370339"/>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London</c:v>
                </c:pt>
                <c:pt idx="1">
                  <c:v>All visits to UK</c:v>
                </c:pt>
              </c:strCache>
            </c:strRef>
          </c:cat>
          <c:val>
            <c:numRef>
              <c:f>Sheet1!$B$2:$B$3</c:f>
              <c:numCache>
                <c:formatCode>0%</c:formatCode>
                <c:ptCount val="2"/>
                <c:pt idx="0">
                  <c:v>7.0000000000000007E-2</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London</c:v>
                </c:pt>
                <c:pt idx="1">
                  <c:v>All visits to UK</c:v>
                </c:pt>
              </c:strCache>
            </c:strRef>
          </c:cat>
          <c:val>
            <c:numRef>
              <c:f>Sheet1!$C$2:$C$3</c:f>
              <c:numCache>
                <c:formatCode>0%</c:formatCode>
                <c:ptCount val="2"/>
                <c:pt idx="0">
                  <c:v>0.24</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London</c:v>
                </c:pt>
                <c:pt idx="1">
                  <c:v>All visits to UK</c:v>
                </c:pt>
              </c:strCache>
            </c:strRef>
          </c:cat>
          <c:val>
            <c:numRef>
              <c:f>Sheet1!$D$2:$D$3</c:f>
              <c:numCache>
                <c:formatCode>0%</c:formatCode>
                <c:ptCount val="2"/>
                <c:pt idx="0">
                  <c:v>0.19</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London</c:v>
                </c:pt>
                <c:pt idx="1">
                  <c:v>All visits to UK</c:v>
                </c:pt>
              </c:strCache>
            </c:strRef>
          </c:cat>
          <c:val>
            <c:numRef>
              <c:f>Sheet1!$E$2:$E$3</c:f>
              <c:numCache>
                <c:formatCode>0%</c:formatCode>
                <c:ptCount val="2"/>
                <c:pt idx="0">
                  <c:v>0.5</c:v>
                </c:pt>
                <c:pt idx="1">
                  <c:v>0.39</c:v>
                </c:pt>
              </c:numCache>
            </c:numRef>
          </c:val>
        </c:ser>
        <c:dLbls>
          <c:showLegendKey val="0"/>
          <c:showVal val="0"/>
          <c:showCatName val="0"/>
          <c:showSerName val="0"/>
          <c:showPercent val="0"/>
          <c:showBubbleSize val="0"/>
        </c:dLbls>
        <c:gapWidth val="100"/>
        <c:overlap val="100"/>
        <c:axId val="830262320"/>
        <c:axId val="830263888"/>
      </c:barChart>
      <c:catAx>
        <c:axId val="830262320"/>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30263888"/>
        <c:crosses val="autoZero"/>
        <c:auto val="1"/>
        <c:lblAlgn val="ctr"/>
        <c:lblOffset val="100"/>
        <c:noMultiLvlLbl val="0"/>
      </c:catAx>
      <c:valAx>
        <c:axId val="830263888"/>
        <c:scaling>
          <c:orientation val="maxMin"/>
        </c:scaling>
        <c:delete val="1"/>
        <c:axPos val="l"/>
        <c:numFmt formatCode="0%" sourceLinked="1"/>
        <c:majorTickMark val="out"/>
        <c:minorTickMark val="none"/>
        <c:tickLblPos val="nextTo"/>
        <c:crossAx val="830262320"/>
        <c:crosses val="autoZero"/>
        <c:crossBetween val="between"/>
      </c:valAx>
      <c:spPr>
        <a:noFill/>
        <a:ln>
          <a:noFill/>
        </a:ln>
        <a:effectLst/>
      </c:spPr>
    </c:plotArea>
    <c:legend>
      <c:legendPos val="b"/>
      <c:layout>
        <c:manualLayout>
          <c:xMode val="edge"/>
          <c:yMode val="edge"/>
          <c:x val="6.4569862080426976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144986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 Id="rId4" Type="http://schemas.openxmlformats.org/officeDocument/2006/relationships/chart" Target="../charts/char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London</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5555" y="3982922"/>
            <a:ext cx="3647357" cy="2434611"/>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11449" y="3830808"/>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7850" y="3816177"/>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London</a:t>
            </a:r>
            <a:endParaRPr lang="en-GB" sz="2000" b="1" dirty="0"/>
          </a:p>
        </p:txBody>
      </p:sp>
      <p:graphicFrame>
        <p:nvGraphicFramePr>
          <p:cNvPr id="9" name="Chart Placeholder 8"/>
          <p:cNvGraphicFramePr>
            <a:graphicFrameLocks noGrp="1"/>
          </p:cNvGraphicFramePr>
          <p:nvPr>
            <p:ph type="chart" sz="quarter" idx="10"/>
            <p:extLst/>
          </p:nvPr>
        </p:nvGraphicFramePr>
        <p:xfrm>
          <a:off x="317321" y="3801546"/>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21492" y="3801546"/>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6777" y="3801546"/>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52062" y="3801546"/>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84670" y="3451007"/>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64381"/>
            <a:ext cx="8149762" cy="317831"/>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London 3 year average for 2014-16</a:t>
            </a:r>
            <a:endParaRPr sz="1400" b="1">
              <a:solidFill>
                <a:srgbClr val="120742"/>
              </a:solidFill>
            </a:endParaRPr>
          </a:p>
        </p:txBody>
      </p:sp>
      <p:sp>
        <p:nvSpPr>
          <p:cNvPr id="22" name="Rectangle 21"/>
          <p:cNvSpPr/>
          <p:nvPr/>
        </p:nvSpPr>
        <p:spPr>
          <a:xfrm>
            <a:off x="448865" y="2373816"/>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8062" y="2374154"/>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22777" y="2374154"/>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7470" y="2406837"/>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London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18,348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London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  9,150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51739" y="2427931"/>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London</a:t>
                      </a:r>
                      <a:r>
                        <a:rPr lang="en-GB" sz="1000" b="1" baseline="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11,871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London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5,348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96508" y="2450962"/>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London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London</a:t>
                      </a:r>
                      <a:r>
                        <a:rPr lang="en-GB" sz="1000" b="1" baseline="0" dirty="0" smtClean="0">
                          <a:solidFill>
                            <a:schemeClr val="bg1"/>
                          </a:solidFill>
                          <a:latin typeface="Arial" panose="020B0604020202020204" pitchFamily="34" charset="0"/>
                          <a:cs typeface="Arial" panose="020B0604020202020204" pitchFamily="34" charset="0"/>
                        </a:rPr>
                        <a:t> </a:t>
                      </a:r>
                      <a:r>
                        <a:rPr lang="en-GB" sz="1000" b="1" dirty="0" smtClean="0">
                          <a:solidFill>
                            <a:schemeClr val="bg1"/>
                          </a:solidFill>
                          <a:latin typeface="Arial" panose="020B0604020202020204" pitchFamily="34" charset="0"/>
                          <a:cs typeface="Arial" panose="020B0604020202020204" pitchFamily="34" charset="0"/>
                        </a:rPr>
                        <a:t>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30" name="Chart 29"/>
          <p:cNvGraphicFramePr/>
          <p:nvPr>
            <p:extLst/>
          </p:nvPr>
        </p:nvGraphicFramePr>
        <p:xfrm>
          <a:off x="241794" y="4022318"/>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1" name="Chart 30"/>
          <p:cNvGraphicFramePr/>
          <p:nvPr>
            <p:extLst/>
          </p:nvPr>
        </p:nvGraphicFramePr>
        <p:xfrm>
          <a:off x="5734280" y="4135333"/>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2" name="Chart 31"/>
          <p:cNvGraphicFramePr/>
          <p:nvPr>
            <p:extLst/>
          </p:nvPr>
        </p:nvGraphicFramePr>
        <p:xfrm>
          <a:off x="2992992" y="4135333"/>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28"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London attracts on average of 18.3 million visits annually, around half of which are holiday visits. Total and holiday visits to London have been steadily increasing since 2012. Overall spend has remained fairly constant.</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London</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123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2109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398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Half of all visits to London are for a holiday, with visitors coming from a range of source markets. Holiday visitors to London are more likely than the UK average to visit parks or gardens and museums/ galleries and are less likely than the UK average to conduct rural activities such as visiting the coast, countryside or National Parks. </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2109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3742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48819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Nordics</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1071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1053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900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£597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£871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£712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3783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London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3742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6" name="Picture Placeholder 7"/>
          <p:cNvGraphicFramePr>
            <a:graphicFrameLocks/>
          </p:cNvGraphicFramePr>
          <p:nvPr>
            <p:extLst/>
          </p:nvPr>
        </p:nvGraphicFramePr>
        <p:xfrm>
          <a:off x="3734161" y="4646141"/>
          <a:ext cx="4876437" cy="1328892"/>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3690248" y="43928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London</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231410"/>
          <a:ext cx="3146979" cy="204402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Picture Placeholder 7"/>
          <p:cNvGraphicFramePr>
            <a:graphicFrameLocks/>
          </p:cNvGraphicFramePr>
          <p:nvPr>
            <p:extLst/>
          </p:nvPr>
        </p:nvGraphicFramePr>
        <p:xfrm>
          <a:off x="3692849" y="2231410"/>
          <a:ext cx="4917750" cy="2128351"/>
        </p:xfrm>
        <a:graphic>
          <a:graphicData uri="http://schemas.openxmlformats.org/drawingml/2006/chart">
            <c:chart xmlns:c="http://schemas.openxmlformats.org/drawingml/2006/chart" xmlns:r="http://schemas.openxmlformats.org/officeDocument/2006/relationships" r:id="rId5"/>
          </a:graphicData>
        </a:graphic>
      </p:graphicFrame>
      <p:sp>
        <p:nvSpPr>
          <p:cNvPr id="18" name="Rectangle 1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London</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1192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3779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25-34 year olds make up the largest age group of holiday visitors to London.  Although most likely to visit in July to September, a similar proportion visit in April to June.  Holiday visitors to London tend to book their trip independently and stay 4.9 nights on average. Average spend per trip and per night is greater than the UK average.</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4.9</a:t>
            </a:r>
            <a:endParaRPr sz="1000" dirty="0">
              <a:solidFill>
                <a:srgbClr val="120742"/>
              </a:solidFill>
            </a:endParaRPr>
          </a:p>
        </p:txBody>
      </p:sp>
      <p:sp>
        <p:nvSpPr>
          <p:cNvPr id="3" name="TextBox 2"/>
          <p:cNvSpPr txBox="1"/>
          <p:nvPr/>
        </p:nvSpPr>
        <p:spPr>
          <a:xfrm>
            <a:off x="3190396" y="4827181"/>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£584</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478430"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£119</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8"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49" name="TextBox 48"/>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47278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4191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36864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61" name="TextBox 60"/>
          <p:cNvSpPr txBox="1"/>
          <p:nvPr/>
        </p:nvSpPr>
        <p:spPr>
          <a:xfrm>
            <a:off x="352276" y="33149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62" name="TextBox 61"/>
          <p:cNvSpPr txBox="1"/>
          <p:nvPr/>
        </p:nvSpPr>
        <p:spPr>
          <a:xfrm>
            <a:off x="352276" y="29681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63" name="TextBox 62"/>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4" name="Rectangle 63"/>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London</a:t>
            </a:r>
            <a:endParaRPr lang="en-GB" sz="1400" b="1" dirty="0">
              <a:latin typeface="Arial" panose="020B0604020202020204" pitchFamily="34" charset="0"/>
              <a:cs typeface="Arial" panose="020B0604020202020204" pitchFamily="34" charset="0"/>
            </a:endParaRPr>
          </a:p>
        </p:txBody>
      </p:sp>
      <p:sp>
        <p:nvSpPr>
          <p:cNvPr id="65"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6" name="TextBox 65"/>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7" name="TextBox 66"/>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347934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939800" y="2315761"/>
            <a:ext cx="17338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430867"/>
            <a:ext cx="8277523" cy="78011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Airport is the most common mode of travel  for holiday visitors to London and is higher than the UK average. Unsurprisingly, London is the top gateway region, although for 1 in 4 it is the South East. Windsor &amp; Maidenhead is the most popular day-trip destination, followed by Oxford.</a:t>
            </a:r>
          </a:p>
        </p:txBody>
      </p:sp>
      <p:graphicFrame>
        <p:nvGraphicFramePr>
          <p:cNvPr id="22" name="Picture Placeholder 7"/>
          <p:cNvGraphicFramePr>
            <a:graphicFrameLocks/>
          </p:cNvGraphicFramePr>
          <p:nvPr>
            <p:extLst/>
          </p:nvPr>
        </p:nvGraphicFramePr>
        <p:xfrm>
          <a:off x="447793" y="2537687"/>
          <a:ext cx="2665319" cy="3328723"/>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3495116"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London*  (Top 3)</a:t>
            </a:r>
            <a:endParaRPr sz="1000" b="1">
              <a:solidFill>
                <a:srgbClr val="120742"/>
              </a:solidFill>
              <a:latin typeface="Arial" panose="020B0604020202020204" pitchFamily="34" charset="0"/>
              <a:cs typeface="Arial" panose="020B0604020202020204" pitchFamily="34" charset="0"/>
            </a:endParaRPr>
          </a:p>
        </p:txBody>
      </p:sp>
      <p:sp>
        <p:nvSpPr>
          <p:cNvPr id="51" name="Title 1"/>
          <p:cNvSpPr txBox="1">
            <a:spLocks/>
          </p:cNvSpPr>
          <p:nvPr/>
        </p:nvSpPr>
        <p:spPr>
          <a:xfrm>
            <a:off x="5831307" y="2288465"/>
            <a:ext cx="3136126" cy="447868"/>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Destination of day trips </a:t>
            </a:r>
            <a:r>
              <a:rPr sz="1000" b="1" i="1" smtClean="0">
                <a:solidFill>
                  <a:srgbClr val="120742"/>
                </a:solidFill>
                <a:latin typeface="Arial" panose="020B0604020202020204" pitchFamily="34" charset="0"/>
                <a:cs typeface="Arial" panose="020B0604020202020204" pitchFamily="34" charset="0"/>
              </a:rPr>
              <a:t>from</a:t>
            </a:r>
            <a:r>
              <a:rPr sz="1000" b="1" smtClean="0">
                <a:solidFill>
                  <a:srgbClr val="120742"/>
                </a:solidFill>
                <a:latin typeface="Arial" panose="020B0604020202020204" pitchFamily="34" charset="0"/>
                <a:cs typeface="Arial" panose="020B0604020202020204" pitchFamily="34" charset="0"/>
              </a:rPr>
              <a:t> London **</a:t>
            </a:r>
          </a:p>
          <a:p>
            <a:pPr algn="ctr"/>
            <a:r>
              <a:rPr sz="1000" b="1" smtClean="0">
                <a:solidFill>
                  <a:srgbClr val="120742"/>
                </a:solidFill>
                <a:latin typeface="Arial" panose="020B0604020202020204" pitchFamily="34" charset="0"/>
                <a:cs typeface="Arial" panose="020B0604020202020204" pitchFamily="34" charset="0"/>
              </a:rPr>
              <a:t>(Top 5)</a:t>
            </a:r>
            <a:endParaRPr sz="1000" b="1">
              <a:solidFill>
                <a:srgbClr val="120742"/>
              </a:solidFill>
              <a:latin typeface="Arial" panose="020B0604020202020204" pitchFamily="34" charset="0"/>
              <a:cs typeface="Arial" panose="020B0604020202020204" pitchFamily="34" charset="0"/>
            </a:endParaRPr>
          </a:p>
        </p:txBody>
      </p:sp>
      <p:sp>
        <p:nvSpPr>
          <p:cNvPr id="52" name="Rectangle 51"/>
          <p:cNvSpPr/>
          <p:nvPr/>
        </p:nvSpPr>
        <p:spPr>
          <a:xfrm>
            <a:off x="477670" y="2164909"/>
            <a:ext cx="2648427"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57" name="Rectangle 56"/>
          <p:cNvSpPr/>
          <p:nvPr/>
        </p:nvSpPr>
        <p:spPr>
          <a:xfrm>
            <a:off x="3126097" y="2164910"/>
            <a:ext cx="2870439"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60" name="Rectangle 59"/>
          <p:cNvSpPr/>
          <p:nvPr/>
        </p:nvSpPr>
        <p:spPr>
          <a:xfrm>
            <a:off x="5996536" y="2164910"/>
            <a:ext cx="2916461"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400110"/>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a:t>
            </a:r>
            <a:r>
              <a:rPr lang="en-GB" sz="1000" dirty="0">
                <a:solidFill>
                  <a:srgbClr val="120742"/>
                </a:solidFill>
                <a:latin typeface="Arial" panose="020B0604020202020204" pitchFamily="34" charset="0"/>
                <a:cs typeface="Arial" panose="020B0604020202020204" pitchFamily="34" charset="0"/>
              </a:rPr>
              <a:t>Destination of day trips  </a:t>
            </a:r>
            <a:r>
              <a:rPr lang="en-GB" sz="1000" i="1" dirty="0">
                <a:solidFill>
                  <a:srgbClr val="120742"/>
                </a:solidFill>
                <a:latin typeface="Arial" panose="020B0604020202020204" pitchFamily="34" charset="0"/>
                <a:cs typeface="Arial" panose="020B0604020202020204" pitchFamily="34" charset="0"/>
              </a:rPr>
              <a:t>from</a:t>
            </a:r>
            <a:r>
              <a:rPr lang="en-GB" sz="1000" dirty="0">
                <a:solidFill>
                  <a:srgbClr val="120742"/>
                </a:solidFill>
                <a:latin typeface="Arial" panose="020B0604020202020204" pitchFamily="34" charset="0"/>
                <a:cs typeface="Arial" panose="020B0604020202020204" pitchFamily="34" charset="0"/>
              </a:rPr>
              <a:t> </a:t>
            </a:r>
            <a:r>
              <a:rPr lang="en-GB" sz="1000" dirty="0" smtClean="0">
                <a:solidFill>
                  <a:srgbClr val="120742"/>
                </a:solidFill>
                <a:latin typeface="Arial" panose="020B0604020202020204" pitchFamily="34" charset="0"/>
                <a:cs typeface="Arial" panose="020B0604020202020204" pitchFamily="34" charset="0"/>
              </a:rPr>
              <a:t>London’’  = IPS 2016 only. *Gateway Regions are defined in the introduction of this report</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3126096" y="2736333"/>
          <a:ext cx="2705211" cy="31300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p:cNvGraphicFramePr/>
          <p:nvPr>
            <p:extLst/>
          </p:nvPr>
        </p:nvGraphicFramePr>
        <p:xfrm>
          <a:off x="6102160" y="2736333"/>
          <a:ext cx="2705211" cy="3130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London</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809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27999</TotalTime>
  <Words>1669</Words>
  <Application>Microsoft Office PowerPoint</Application>
  <PresentationFormat>On-screen Show (4:3)</PresentationFormat>
  <Paragraphs>449</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London</vt:lpstr>
      <vt:lpstr>Headline stats: Overseas visits, spend and nights to London</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930</cp:revision>
  <cp:lastPrinted>2017-10-24T09:05:43Z</cp:lastPrinted>
  <dcterms:created xsi:type="dcterms:W3CDTF">2016-07-20T15:06:07Z</dcterms:created>
  <dcterms:modified xsi:type="dcterms:W3CDTF">2017-11-06T16:39:28Z</dcterms:modified>
</cp:coreProperties>
</file>