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stratford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0.3</c:v>
                </c:pt>
                <c:pt idx="1">
                  <c:v>0.5</c:v>
                </c:pt>
                <c:pt idx="2" formatCode="0.0">
                  <c:v>0.6</c:v>
                </c:pt>
                <c:pt idx="3" formatCode="0.0">
                  <c:v>0.6</c:v>
                </c:pt>
                <c:pt idx="4" formatCode="0.0">
                  <c:v>0.5</c:v>
                </c:pt>
              </c:numCache>
            </c:numRef>
          </c:val>
        </c:ser>
        <c:ser>
          <c:idx val="1"/>
          <c:order val="1"/>
          <c:tx>
            <c:strRef>
              <c:f>Sheet1!$C$1</c:f>
              <c:strCache>
                <c:ptCount val="1"/>
                <c:pt idx="0">
                  <c:v>stratford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0.2</c:v>
                </c:pt>
                <c:pt idx="1">
                  <c:v>0.2</c:v>
                </c:pt>
                <c:pt idx="2" formatCode="0.0">
                  <c:v>0.3</c:v>
                </c:pt>
                <c:pt idx="3" formatCode="0.0">
                  <c:v>0.2</c:v>
                </c:pt>
                <c:pt idx="4" formatCode="0.0">
                  <c:v>0.2</c:v>
                </c:pt>
              </c:numCache>
            </c:numRef>
          </c:val>
        </c:ser>
        <c:dLbls>
          <c:showLegendKey val="0"/>
          <c:showVal val="0"/>
          <c:showCatName val="0"/>
          <c:showSerName val="0"/>
          <c:showPercent val="0"/>
          <c:showBubbleSize val="0"/>
        </c:dLbls>
        <c:gapWidth val="219"/>
        <c:axId val="511224688"/>
        <c:axId val="51122743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11224688"/>
        <c:axId val="511227432"/>
      </c:lineChart>
      <c:catAx>
        <c:axId val="51122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1227432"/>
        <c:crosses val="autoZero"/>
        <c:auto val="1"/>
        <c:lblAlgn val="ctr"/>
        <c:lblOffset val="100"/>
        <c:noMultiLvlLbl val="0"/>
      </c:catAx>
      <c:valAx>
        <c:axId val="511227432"/>
        <c:scaling>
          <c:orientation val="minMax"/>
        </c:scaling>
        <c:delete val="1"/>
        <c:axPos val="l"/>
        <c:numFmt formatCode="General" sourceLinked="1"/>
        <c:majorTickMark val="none"/>
        <c:minorTickMark val="none"/>
        <c:tickLblPos val="nextTo"/>
        <c:crossAx val="51122468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0.10261857246488051"/>
          <c:w val="0.99897384094165476"/>
          <c:h val="0.41273105715137121"/>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Stratford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0.72</c:v>
                </c:pt>
                <c:pt idx="1">
                  <c:v>0.65</c:v>
                </c:pt>
                <c:pt idx="2">
                  <c:v>0.87</c:v>
                </c:pt>
                <c:pt idx="3">
                  <c:v>0.65</c:v>
                </c:pt>
                <c:pt idx="4">
                  <c:v>0.45</c:v>
                </c:pt>
                <c:pt idx="5">
                  <c:v>0.37</c:v>
                </c:pt>
                <c:pt idx="6">
                  <c:v>0.27</c:v>
                </c:pt>
                <c:pt idx="7">
                  <c:v>0.37</c:v>
                </c:pt>
                <c:pt idx="8">
                  <c:v>0.09</c:v>
                </c:pt>
              </c:numCache>
            </c:numRef>
          </c:val>
        </c:ser>
        <c:dLbls>
          <c:showLegendKey val="0"/>
          <c:showVal val="0"/>
          <c:showCatName val="0"/>
          <c:showSerName val="0"/>
          <c:showPercent val="0"/>
          <c:showBubbleSize val="0"/>
        </c:dLbls>
        <c:gapWidth val="30"/>
        <c:axId val="511214104"/>
        <c:axId val="511214496"/>
      </c:barChart>
      <c:catAx>
        <c:axId val="511214104"/>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11214496"/>
        <c:crosses val="autoZero"/>
        <c:auto val="1"/>
        <c:lblAlgn val="ctr"/>
        <c:lblOffset val="100"/>
        <c:noMultiLvlLbl val="0"/>
      </c:catAx>
      <c:valAx>
        <c:axId val="511214496"/>
        <c:scaling>
          <c:orientation val="minMax"/>
          <c:max val="1"/>
        </c:scaling>
        <c:delete val="1"/>
        <c:axPos val="l"/>
        <c:majorGridlines>
          <c:spPr>
            <a:ln>
              <a:noFill/>
            </a:ln>
          </c:spPr>
        </c:majorGridlines>
        <c:numFmt formatCode="0%" sourceLinked="1"/>
        <c:majorTickMark val="out"/>
        <c:minorTickMark val="none"/>
        <c:tickLblPos val="nextTo"/>
        <c:crossAx val="511214104"/>
        <c:crosses val="autoZero"/>
        <c:crossBetween val="between"/>
      </c:valAx>
    </c:plotArea>
    <c:legend>
      <c:legendPos val="r"/>
      <c:layout>
        <c:manualLayout>
          <c:xMode val="edge"/>
          <c:yMode val="edge"/>
          <c:x val="0.44648315973322328"/>
          <c:y val="1.9092597442079567E-2"/>
          <c:w val="0.54969007084475818"/>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Sheet1!$B$2:$B$3</c:f>
              <c:numCache>
                <c:formatCode>0%</c:formatCode>
                <c:ptCount val="2"/>
                <c:pt idx="0">
                  <c:v>0.11</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Sheet1!$C$2:$C$3</c:f>
              <c:numCache>
                <c:formatCode>0%</c:formatCode>
                <c:ptCount val="2"/>
                <c:pt idx="0">
                  <c:v>0.38</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Sheet1!$D$2:$D$3</c:f>
              <c:numCache>
                <c:formatCode>0%</c:formatCode>
                <c:ptCount val="2"/>
                <c:pt idx="0">
                  <c:v>0.34</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Sheet1!$E$2:$E$3</c:f>
              <c:numCache>
                <c:formatCode>0%</c:formatCode>
                <c:ptCount val="2"/>
                <c:pt idx="0">
                  <c:v>0.17</c:v>
                </c:pt>
                <c:pt idx="1">
                  <c:v>7.0000000000000007E-2</c:v>
                </c:pt>
              </c:numCache>
            </c:numRef>
          </c:val>
        </c:ser>
        <c:dLbls>
          <c:showLegendKey val="0"/>
          <c:showVal val="1"/>
          <c:showCatName val="0"/>
          <c:showSerName val="0"/>
          <c:showPercent val="0"/>
          <c:showBubbleSize val="0"/>
        </c:dLbls>
        <c:gapWidth val="49"/>
        <c:overlap val="100"/>
        <c:axId val="511216456"/>
        <c:axId val="511215280"/>
      </c:barChart>
      <c:catAx>
        <c:axId val="511216456"/>
        <c:scaling>
          <c:orientation val="minMax"/>
        </c:scaling>
        <c:delete val="0"/>
        <c:axPos val="b"/>
        <c:numFmt formatCode="General" sourceLinked="0"/>
        <c:majorTickMark val="none"/>
        <c:minorTickMark val="none"/>
        <c:tickLblPos val="nextTo"/>
        <c:txPr>
          <a:bodyPr/>
          <a:lstStyle/>
          <a:p>
            <a:pPr>
              <a:defRPr b="1"/>
            </a:pPr>
            <a:endParaRPr lang="en-US"/>
          </a:p>
        </c:txPr>
        <c:crossAx val="511215280"/>
        <c:crosses val="autoZero"/>
        <c:auto val="1"/>
        <c:lblAlgn val="ctr"/>
        <c:lblOffset val="100"/>
        <c:noMultiLvlLbl val="0"/>
      </c:catAx>
      <c:valAx>
        <c:axId val="511215280"/>
        <c:scaling>
          <c:orientation val="minMax"/>
        </c:scaling>
        <c:delete val="1"/>
        <c:axPos val="l"/>
        <c:numFmt formatCode="0%" sourceLinked="1"/>
        <c:majorTickMark val="none"/>
        <c:minorTickMark val="none"/>
        <c:tickLblPos val="nextTo"/>
        <c:crossAx val="511216456"/>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Stratford</c:v>
                </c:pt>
                <c:pt idx="1">
                  <c:v>Holiday visitors to UK</c:v>
                </c:pt>
              </c:strCache>
            </c:strRef>
          </c:cat>
          <c:val>
            <c:numRef>
              <c:f>Sheet1!$B$2:$B$4</c:f>
              <c:numCache>
                <c:formatCode>_-[$£-809]* #,##0_-;\-[$£-809]* #,##0_-;_-[$£-809]* "-"??_-;_-@_-</c:formatCode>
                <c:ptCount val="2"/>
                <c:pt idx="0">
                  <c:v>354</c:v>
                </c:pt>
                <c:pt idx="1">
                  <c:v>644</c:v>
                </c:pt>
              </c:numCache>
            </c:numRef>
          </c:val>
        </c:ser>
        <c:dLbls>
          <c:showLegendKey val="0"/>
          <c:showVal val="0"/>
          <c:showCatName val="0"/>
          <c:showSerName val="0"/>
          <c:showPercent val="0"/>
          <c:showBubbleSize val="0"/>
        </c:dLbls>
        <c:gapWidth val="102"/>
        <c:axId val="511216848"/>
        <c:axId val="511217240"/>
      </c:barChart>
      <c:catAx>
        <c:axId val="51121684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1217240"/>
        <c:crosses val="autoZero"/>
        <c:auto val="1"/>
        <c:lblAlgn val="ctr"/>
        <c:lblOffset val="100"/>
        <c:noMultiLvlLbl val="0"/>
      </c:catAx>
      <c:valAx>
        <c:axId val="511217240"/>
        <c:scaling>
          <c:orientation val="minMax"/>
          <c:max val="1000"/>
        </c:scaling>
        <c:delete val="1"/>
        <c:axPos val="l"/>
        <c:numFmt formatCode="_-[$£-809]* #,##0_-;\-[$£-809]* #,##0_-;_-[$£-809]* &quot;-&quot;??_-;_-@_-" sourceLinked="1"/>
        <c:majorTickMark val="out"/>
        <c:minorTickMark val="none"/>
        <c:tickLblPos val="nextTo"/>
        <c:crossAx val="511216848"/>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Stratford</c:v>
                </c:pt>
                <c:pt idx="1">
                  <c:v>Holiday visitors to UK</c:v>
                </c:pt>
              </c:strCache>
            </c:strRef>
          </c:cat>
          <c:val>
            <c:numRef>
              <c:f>Sheet1!$B$2:$B$4</c:f>
              <c:numCache>
                <c:formatCode>_-[$£-809]* #,##0_-;\-[$£-809]* #,##0_-;_-[$£-809]* "-"??_-;_-@_-</c:formatCode>
                <c:ptCount val="2"/>
                <c:pt idx="0">
                  <c:v>96</c:v>
                </c:pt>
                <c:pt idx="1">
                  <c:v>101</c:v>
                </c:pt>
              </c:numCache>
            </c:numRef>
          </c:val>
        </c:ser>
        <c:dLbls>
          <c:showLegendKey val="0"/>
          <c:showVal val="0"/>
          <c:showCatName val="0"/>
          <c:showSerName val="0"/>
          <c:showPercent val="0"/>
          <c:showBubbleSize val="0"/>
        </c:dLbls>
        <c:gapWidth val="102"/>
        <c:axId val="542749856"/>
        <c:axId val="542748680"/>
      </c:barChart>
      <c:catAx>
        <c:axId val="542749856"/>
        <c:scaling>
          <c:orientation val="minMax"/>
        </c:scaling>
        <c:delete val="0"/>
        <c:axPos val="b"/>
        <c:numFmt formatCode="General" sourceLinked="0"/>
        <c:majorTickMark val="out"/>
        <c:minorTickMark val="none"/>
        <c:tickLblPos val="nextTo"/>
        <c:txPr>
          <a:bodyPr/>
          <a:lstStyle/>
          <a:p>
            <a:pPr>
              <a:defRPr sz="900" b="1"/>
            </a:pPr>
            <a:endParaRPr lang="en-US"/>
          </a:p>
        </c:txPr>
        <c:crossAx val="542748680"/>
        <c:crosses val="autoZero"/>
        <c:auto val="1"/>
        <c:lblAlgn val="ctr"/>
        <c:lblOffset val="100"/>
        <c:noMultiLvlLbl val="0"/>
      </c:catAx>
      <c:valAx>
        <c:axId val="542748680"/>
        <c:scaling>
          <c:orientation val="minMax"/>
          <c:max val="1000"/>
        </c:scaling>
        <c:delete val="1"/>
        <c:axPos val="l"/>
        <c:numFmt formatCode="_-[$£-809]* #,##0_-;\-[$£-809]* #,##0_-;_-[$£-809]* &quot;-&quot;??_-;_-@_-" sourceLinked="1"/>
        <c:majorTickMark val="out"/>
        <c:minorTickMark val="none"/>
        <c:tickLblPos val="nextTo"/>
        <c:crossAx val="542749856"/>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148015946767709"/>
          <c:y val="4.7885757835095979E-2"/>
          <c:w val="0.76676346289041408"/>
          <c:h val="0.65976129501481839"/>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Sheet1!$B$2:$B$3</c:f>
              <c:numCache>
                <c:formatCode>0%</c:formatCode>
                <c:ptCount val="2"/>
                <c:pt idx="0">
                  <c:v>0.08</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Sheet1!$C$2:$C$3</c:f>
              <c:numCache>
                <c:formatCode>0%</c:formatCode>
                <c:ptCount val="2"/>
                <c:pt idx="0">
                  <c:v>0.44</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Sheet1!$D$2:$D$3</c:f>
              <c:numCache>
                <c:formatCode>0%</c:formatCode>
                <c:ptCount val="2"/>
                <c:pt idx="0">
                  <c:v>0.33</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Sheet1!$E$2:$E$3</c:f>
              <c:numCache>
                <c:formatCode>0%</c:formatCode>
                <c:ptCount val="2"/>
                <c:pt idx="0">
                  <c:v>0.14000000000000001</c:v>
                </c:pt>
                <c:pt idx="1">
                  <c:v>0.21</c:v>
                </c:pt>
              </c:numCache>
            </c:numRef>
          </c:val>
        </c:ser>
        <c:dLbls>
          <c:showLegendKey val="0"/>
          <c:showVal val="0"/>
          <c:showCatName val="0"/>
          <c:showSerName val="0"/>
          <c:showPercent val="0"/>
          <c:showBubbleSize val="0"/>
        </c:dLbls>
        <c:gapWidth val="49"/>
        <c:overlap val="100"/>
        <c:axId val="542750640"/>
        <c:axId val="542742408"/>
      </c:barChart>
      <c:catAx>
        <c:axId val="54275064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42742408"/>
        <c:crosses val="autoZero"/>
        <c:auto val="1"/>
        <c:lblAlgn val="ctr"/>
        <c:lblOffset val="100"/>
        <c:noMultiLvlLbl val="0"/>
      </c:catAx>
      <c:valAx>
        <c:axId val="542742408"/>
        <c:scaling>
          <c:orientation val="minMax"/>
        </c:scaling>
        <c:delete val="1"/>
        <c:axPos val="l"/>
        <c:numFmt formatCode="0%" sourceLinked="1"/>
        <c:majorTickMark val="out"/>
        <c:minorTickMark val="none"/>
        <c:tickLblPos val="nextTo"/>
        <c:crossAx val="542750640"/>
        <c:crosses val="autoZero"/>
        <c:crossBetween val="between"/>
      </c:valAx>
    </c:plotArea>
    <c:legend>
      <c:legendPos val="l"/>
      <c:layout>
        <c:manualLayout>
          <c:xMode val="edge"/>
          <c:yMode val="edge"/>
          <c:x val="0"/>
          <c:y val="3.0993624899611712E-2"/>
          <c:w val="0.25483466461911403"/>
          <c:h val="0.68060415388369411"/>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208737177749209"/>
          <c:y val="0"/>
          <c:w val="0.70750847054479282"/>
          <c:h val="0.65690462468028044"/>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Sheet1!$B$2:$B$3</c:f>
              <c:numCache>
                <c:formatCode>0%</c:formatCode>
                <c:ptCount val="2"/>
                <c:pt idx="0">
                  <c:v>0.75</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Sheet1!$C$2:$C$3</c:f>
              <c:numCache>
                <c:formatCode>0%</c:formatCode>
                <c:ptCount val="2"/>
                <c:pt idx="0">
                  <c:v>0.25</c:v>
                </c:pt>
                <c:pt idx="1">
                  <c:v>0.16</c:v>
                </c:pt>
              </c:numCache>
            </c:numRef>
          </c:val>
        </c:ser>
        <c:dLbls>
          <c:showLegendKey val="0"/>
          <c:showVal val="0"/>
          <c:showCatName val="0"/>
          <c:showSerName val="0"/>
          <c:showPercent val="0"/>
          <c:showBubbleSize val="0"/>
        </c:dLbls>
        <c:gapWidth val="49"/>
        <c:overlap val="100"/>
        <c:axId val="542753776"/>
        <c:axId val="542751424"/>
      </c:barChart>
      <c:catAx>
        <c:axId val="54275377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42751424"/>
        <c:crosses val="autoZero"/>
        <c:auto val="1"/>
        <c:lblAlgn val="ctr"/>
        <c:lblOffset val="100"/>
        <c:noMultiLvlLbl val="0"/>
      </c:catAx>
      <c:valAx>
        <c:axId val="542751424"/>
        <c:scaling>
          <c:orientation val="minMax"/>
        </c:scaling>
        <c:delete val="1"/>
        <c:axPos val="l"/>
        <c:numFmt formatCode="0%" sourceLinked="1"/>
        <c:majorTickMark val="out"/>
        <c:minorTickMark val="none"/>
        <c:tickLblPos val="nextTo"/>
        <c:crossAx val="542753776"/>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Sheet1!$B$2:$B$3</c:f>
              <c:numCache>
                <c:formatCode>0%</c:formatCode>
                <c:ptCount val="2"/>
                <c:pt idx="0">
                  <c:v>0.16</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Sheet1!$C$2:$C$3</c:f>
              <c:numCache>
                <c:formatCode>0%</c:formatCode>
                <c:ptCount val="2"/>
                <c:pt idx="0">
                  <c:v>0.13</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Sheet1!$D$2:$D$3</c:f>
              <c:numCache>
                <c:formatCode>0%</c:formatCode>
                <c:ptCount val="2"/>
                <c:pt idx="0">
                  <c:v>0.11</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Sheet1!$E$2:$E$3</c:f>
              <c:numCache>
                <c:formatCode>0%</c:formatCode>
                <c:ptCount val="2"/>
                <c:pt idx="0">
                  <c:v>0.15</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Sheet1!$F$2:$F$3</c:f>
              <c:numCache>
                <c:formatCode>0%</c:formatCode>
                <c:ptCount val="2"/>
                <c:pt idx="0">
                  <c:v>0.24</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Sheet1!$G$2:$G$3</c:f>
              <c:numCache>
                <c:formatCode>0%</c:formatCode>
                <c:ptCount val="2"/>
                <c:pt idx="0">
                  <c:v>0.13</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c:v>
                </c:pt>
                <c:pt idx="1">
                  <c:v>Holiday Visitors to UK</c:v>
                </c:pt>
              </c:strCache>
            </c:strRef>
          </c:cat>
          <c:val>
            <c:numRef>
              <c:f>Sheet1!$H$2:$H$3</c:f>
              <c:numCache>
                <c:formatCode>0%</c:formatCode>
                <c:ptCount val="2"/>
                <c:pt idx="0">
                  <c:v>0.08</c:v>
                </c:pt>
                <c:pt idx="1">
                  <c:v>0.06</c:v>
                </c:pt>
              </c:numCache>
            </c:numRef>
          </c:val>
        </c:ser>
        <c:dLbls>
          <c:showLegendKey val="0"/>
          <c:showVal val="0"/>
          <c:showCatName val="0"/>
          <c:showSerName val="0"/>
          <c:showPercent val="0"/>
          <c:showBubbleSize val="0"/>
        </c:dLbls>
        <c:gapWidth val="100"/>
        <c:overlap val="100"/>
        <c:axId val="542760832"/>
        <c:axId val="542756912"/>
      </c:barChart>
      <c:catAx>
        <c:axId val="542760832"/>
        <c:scaling>
          <c:orientation val="minMax"/>
        </c:scaling>
        <c:delete val="0"/>
        <c:axPos val="b"/>
        <c:numFmt formatCode="General" sourceLinked="0"/>
        <c:majorTickMark val="out"/>
        <c:minorTickMark val="none"/>
        <c:tickLblPos val="nextTo"/>
        <c:crossAx val="542756912"/>
        <c:crosses val="autoZero"/>
        <c:auto val="1"/>
        <c:lblAlgn val="ctr"/>
        <c:lblOffset val="100"/>
        <c:noMultiLvlLbl val="0"/>
      </c:catAx>
      <c:valAx>
        <c:axId val="542756912"/>
        <c:scaling>
          <c:orientation val="minMax"/>
        </c:scaling>
        <c:delete val="1"/>
        <c:axPos val="l"/>
        <c:numFmt formatCode="0%" sourceLinked="1"/>
        <c:majorTickMark val="out"/>
        <c:minorTickMark val="none"/>
        <c:tickLblPos val="nextTo"/>
        <c:crossAx val="54276083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78731753888803602"/>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Sheet1!$B$2:$B$3</c:f>
              <c:numCache>
                <c:formatCode>0%</c:formatCode>
                <c:ptCount val="2"/>
                <c:pt idx="0">
                  <c:v>0.2</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Sheet1!$C$2:$C$3</c:f>
              <c:numCache>
                <c:formatCode>0%</c:formatCode>
                <c:ptCount val="2"/>
                <c:pt idx="0">
                  <c:v>0.54</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Stratford-Upon-Avon</c:v>
                </c:pt>
                <c:pt idx="1">
                  <c:v>Holiday visitors to UK</c:v>
                </c:pt>
              </c:strCache>
            </c:strRef>
          </c:cat>
          <c:val>
            <c:numRef>
              <c:f>Sheet1!$D$2:$D$3</c:f>
              <c:numCache>
                <c:formatCode>0%</c:formatCode>
                <c:ptCount val="2"/>
                <c:pt idx="0">
                  <c:v>0.23</c:v>
                </c:pt>
                <c:pt idx="1">
                  <c:v>0.15</c:v>
                </c:pt>
              </c:numCache>
            </c:numRef>
          </c:val>
        </c:ser>
        <c:dLbls>
          <c:showLegendKey val="0"/>
          <c:showVal val="1"/>
          <c:showCatName val="0"/>
          <c:showSerName val="0"/>
          <c:showPercent val="0"/>
          <c:showBubbleSize val="0"/>
        </c:dLbls>
        <c:gapWidth val="49"/>
        <c:overlap val="100"/>
        <c:axId val="542761616"/>
        <c:axId val="542762792"/>
      </c:barChart>
      <c:catAx>
        <c:axId val="542761616"/>
        <c:scaling>
          <c:orientation val="minMax"/>
        </c:scaling>
        <c:delete val="0"/>
        <c:axPos val="b"/>
        <c:numFmt formatCode="General" sourceLinked="0"/>
        <c:majorTickMark val="none"/>
        <c:minorTickMark val="none"/>
        <c:tickLblPos val="nextTo"/>
        <c:txPr>
          <a:bodyPr/>
          <a:lstStyle/>
          <a:p>
            <a:pPr>
              <a:defRPr b="1"/>
            </a:pPr>
            <a:endParaRPr lang="en-US"/>
          </a:p>
        </c:txPr>
        <c:crossAx val="542762792"/>
        <c:crosses val="autoZero"/>
        <c:auto val="1"/>
        <c:lblAlgn val="ctr"/>
        <c:lblOffset val="100"/>
        <c:noMultiLvlLbl val="0"/>
      </c:catAx>
      <c:valAx>
        <c:axId val="542762792"/>
        <c:scaling>
          <c:orientation val="minMax"/>
        </c:scaling>
        <c:delete val="1"/>
        <c:axPos val="l"/>
        <c:numFmt formatCode="0%" sourceLinked="1"/>
        <c:majorTickMark val="none"/>
        <c:minorTickMark val="none"/>
        <c:tickLblPos val="nextTo"/>
        <c:crossAx val="542761616"/>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 London</c:v>
                </c:pt>
                <c:pt idx="1">
                  <c:v>South East (excl.London)</c:v>
                </c:pt>
                <c:pt idx="2">
                  <c:v>West Midlands</c:v>
                </c:pt>
                <c:pt idx="3">
                  <c:v>Scotland</c:v>
                </c:pt>
                <c:pt idx="4">
                  <c:v>East Midlands</c:v>
                </c:pt>
              </c:strCache>
            </c:strRef>
          </c:cat>
          <c:val>
            <c:numRef>
              <c:f>Sheet1!$B$2:$B$6</c:f>
              <c:numCache>
                <c:formatCode>0%</c:formatCode>
                <c:ptCount val="5"/>
                <c:pt idx="0">
                  <c:v>0.44</c:v>
                </c:pt>
                <c:pt idx="1">
                  <c:v>0.36</c:v>
                </c:pt>
                <c:pt idx="2">
                  <c:v>0.06</c:v>
                </c:pt>
                <c:pt idx="3">
                  <c:v>0.02</c:v>
                </c:pt>
                <c:pt idx="4">
                  <c:v>0.02</c:v>
                </c:pt>
              </c:numCache>
            </c:numRef>
          </c:val>
        </c:ser>
        <c:dLbls>
          <c:showLegendKey val="0"/>
          <c:showVal val="0"/>
          <c:showCatName val="0"/>
          <c:showSerName val="0"/>
          <c:showPercent val="0"/>
          <c:showBubbleSize val="0"/>
        </c:dLbls>
        <c:gapWidth val="150"/>
        <c:axId val="542763576"/>
        <c:axId val="542774552"/>
      </c:barChart>
      <c:catAx>
        <c:axId val="542763576"/>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42774552"/>
        <c:crosses val="autoZero"/>
        <c:auto val="1"/>
        <c:lblAlgn val="ctr"/>
        <c:lblOffset val="100"/>
        <c:noMultiLvlLbl val="0"/>
      </c:catAx>
      <c:valAx>
        <c:axId val="542774552"/>
        <c:scaling>
          <c:orientation val="minMax"/>
        </c:scaling>
        <c:delete val="1"/>
        <c:axPos val="t"/>
        <c:numFmt formatCode="0%" sourceLinked="1"/>
        <c:majorTickMark val="out"/>
        <c:minorTickMark val="none"/>
        <c:tickLblPos val="nextTo"/>
        <c:crossAx val="542763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Stratford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27</c:v>
                </c:pt>
                <c:pt idx="1">
                  <c:v>33</c:v>
                </c:pt>
                <c:pt idx="2">
                  <c:v>48</c:v>
                </c:pt>
                <c:pt idx="3">
                  <c:v>40</c:v>
                </c:pt>
                <c:pt idx="4">
                  <c:v>40</c:v>
                </c:pt>
              </c:numCache>
            </c:numRef>
          </c:val>
        </c:ser>
        <c:ser>
          <c:idx val="1"/>
          <c:order val="1"/>
          <c:tx>
            <c:strRef>
              <c:f>Sheet1!$C$1</c:f>
              <c:strCache>
                <c:ptCount val="1"/>
                <c:pt idx="0">
                  <c:v>Stratford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12</c:v>
                </c:pt>
                <c:pt idx="1">
                  <c:v>17</c:v>
                </c:pt>
                <c:pt idx="2">
                  <c:v>24</c:v>
                </c:pt>
                <c:pt idx="3">
                  <c:v>19</c:v>
                </c:pt>
                <c:pt idx="4">
                  <c:v>24</c:v>
                </c:pt>
              </c:numCache>
            </c:numRef>
          </c:val>
        </c:ser>
        <c:dLbls>
          <c:showLegendKey val="0"/>
          <c:showVal val="0"/>
          <c:showCatName val="0"/>
          <c:showSerName val="0"/>
          <c:showPercent val="0"/>
          <c:showBubbleSize val="0"/>
        </c:dLbls>
        <c:gapWidth val="219"/>
        <c:axId val="511227824"/>
        <c:axId val="51122233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511227824"/>
        <c:axId val="511222336"/>
      </c:lineChart>
      <c:catAx>
        <c:axId val="51122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1222336"/>
        <c:crosses val="autoZero"/>
        <c:auto val="1"/>
        <c:lblAlgn val="ctr"/>
        <c:lblOffset val="100"/>
        <c:noMultiLvlLbl val="0"/>
      </c:catAx>
      <c:valAx>
        <c:axId val="511222336"/>
        <c:scaling>
          <c:orientation val="minMax"/>
        </c:scaling>
        <c:delete val="1"/>
        <c:axPos val="l"/>
        <c:numFmt formatCode="General" sourceLinked="1"/>
        <c:majorTickMark val="none"/>
        <c:minorTickMark val="none"/>
        <c:tickLblPos val="nextTo"/>
        <c:crossAx val="51122782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Stratford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82</c:v>
                </c:pt>
                <c:pt idx="1">
                  <c:v>103</c:v>
                </c:pt>
                <c:pt idx="2">
                  <c:v>144</c:v>
                </c:pt>
                <c:pt idx="3">
                  <c:v>122</c:v>
                </c:pt>
                <c:pt idx="4">
                  <c:v>104</c:v>
                </c:pt>
              </c:numCache>
            </c:numRef>
          </c:val>
        </c:ser>
        <c:ser>
          <c:idx val="1"/>
          <c:order val="1"/>
          <c:tx>
            <c:strRef>
              <c:f>Sheet1!$C$1</c:f>
              <c:strCache>
                <c:ptCount val="1"/>
                <c:pt idx="0">
                  <c:v>Stratford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44</c:v>
                </c:pt>
                <c:pt idx="1">
                  <c:v>55</c:v>
                </c:pt>
                <c:pt idx="2">
                  <c:v>73</c:v>
                </c:pt>
                <c:pt idx="3">
                  <c:v>61</c:v>
                </c:pt>
                <c:pt idx="4">
                  <c:v>52</c:v>
                </c:pt>
              </c:numCache>
            </c:numRef>
          </c:val>
        </c:ser>
        <c:dLbls>
          <c:showLegendKey val="0"/>
          <c:showVal val="0"/>
          <c:showCatName val="0"/>
          <c:showSerName val="0"/>
          <c:showPercent val="0"/>
          <c:showBubbleSize val="0"/>
        </c:dLbls>
        <c:gapWidth val="219"/>
        <c:axId val="511228608"/>
        <c:axId val="51122664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511228608"/>
        <c:axId val="511226648"/>
      </c:lineChart>
      <c:catAx>
        <c:axId val="51122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1226648"/>
        <c:crosses val="autoZero"/>
        <c:auto val="1"/>
        <c:lblAlgn val="ctr"/>
        <c:lblOffset val="100"/>
        <c:noMultiLvlLbl val="0"/>
      </c:catAx>
      <c:valAx>
        <c:axId val="511226648"/>
        <c:scaling>
          <c:orientation val="minMax"/>
        </c:scaling>
        <c:delete val="1"/>
        <c:axPos val="l"/>
        <c:numFmt formatCode="General" sourceLinked="1"/>
        <c:majorTickMark val="none"/>
        <c:minorTickMark val="none"/>
        <c:tickLblPos val="nextTo"/>
        <c:crossAx val="51122860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Stratford Upon Avon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Stratford Upon Avon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511225472"/>
        <c:axId val="51122821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511225472"/>
        <c:axId val="511228216"/>
      </c:lineChart>
      <c:catAx>
        <c:axId val="511225472"/>
        <c:scaling>
          <c:orientation val="minMax"/>
        </c:scaling>
        <c:delete val="1"/>
        <c:axPos val="b"/>
        <c:numFmt formatCode="General" sourceLinked="1"/>
        <c:majorTickMark val="none"/>
        <c:minorTickMark val="none"/>
        <c:tickLblPos val="nextTo"/>
        <c:crossAx val="511228216"/>
        <c:crosses val="autoZero"/>
        <c:auto val="1"/>
        <c:lblAlgn val="ctr"/>
        <c:lblOffset val="100"/>
        <c:noMultiLvlLbl val="0"/>
      </c:catAx>
      <c:valAx>
        <c:axId val="511228216"/>
        <c:scaling>
          <c:orientation val="minMax"/>
        </c:scaling>
        <c:delete val="1"/>
        <c:axPos val="l"/>
        <c:numFmt formatCode="General" sourceLinked="1"/>
        <c:majorTickMark val="none"/>
        <c:minorTickMark val="none"/>
        <c:tickLblPos val="nextTo"/>
        <c:crossAx val="511225472"/>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11203912"/>
        <c:axId val="511205088"/>
      </c:lineChart>
      <c:catAx>
        <c:axId val="511203912"/>
        <c:scaling>
          <c:orientation val="minMax"/>
        </c:scaling>
        <c:delete val="1"/>
        <c:axPos val="b"/>
        <c:numFmt formatCode="General" sourceLinked="0"/>
        <c:majorTickMark val="out"/>
        <c:minorTickMark val="none"/>
        <c:tickLblPos val="nextTo"/>
        <c:crossAx val="511205088"/>
        <c:crosses val="autoZero"/>
        <c:auto val="1"/>
        <c:lblAlgn val="ctr"/>
        <c:lblOffset val="100"/>
        <c:noMultiLvlLbl val="0"/>
      </c:catAx>
      <c:valAx>
        <c:axId val="511205088"/>
        <c:scaling>
          <c:orientation val="minMax"/>
        </c:scaling>
        <c:delete val="1"/>
        <c:axPos val="l"/>
        <c:numFmt formatCode="#,##0" sourceLinked="1"/>
        <c:majorTickMark val="out"/>
        <c:minorTickMark val="none"/>
        <c:tickLblPos val="nextTo"/>
        <c:crossAx val="5112039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11206656"/>
        <c:axId val="511199208"/>
      </c:lineChart>
      <c:catAx>
        <c:axId val="511206656"/>
        <c:scaling>
          <c:orientation val="minMax"/>
        </c:scaling>
        <c:delete val="1"/>
        <c:axPos val="b"/>
        <c:numFmt formatCode="General" sourceLinked="0"/>
        <c:majorTickMark val="out"/>
        <c:minorTickMark val="none"/>
        <c:tickLblPos val="nextTo"/>
        <c:crossAx val="511199208"/>
        <c:crosses val="autoZero"/>
        <c:auto val="1"/>
        <c:lblAlgn val="ctr"/>
        <c:lblOffset val="100"/>
        <c:noMultiLvlLbl val="0"/>
      </c:catAx>
      <c:valAx>
        <c:axId val="511199208"/>
        <c:scaling>
          <c:orientation val="minMax"/>
        </c:scaling>
        <c:delete val="1"/>
        <c:axPos val="l"/>
        <c:numFmt formatCode="General" sourceLinked="1"/>
        <c:majorTickMark val="out"/>
        <c:minorTickMark val="none"/>
        <c:tickLblPos val="nextTo"/>
        <c:crossAx val="5112066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11207048"/>
        <c:axId val="511208616"/>
      </c:lineChart>
      <c:catAx>
        <c:axId val="511207048"/>
        <c:scaling>
          <c:orientation val="minMax"/>
        </c:scaling>
        <c:delete val="1"/>
        <c:axPos val="b"/>
        <c:numFmt formatCode="General" sourceLinked="0"/>
        <c:majorTickMark val="out"/>
        <c:minorTickMark val="none"/>
        <c:tickLblPos val="nextTo"/>
        <c:crossAx val="511208616"/>
        <c:crosses val="autoZero"/>
        <c:auto val="1"/>
        <c:lblAlgn val="ctr"/>
        <c:lblOffset val="100"/>
        <c:noMultiLvlLbl val="0"/>
      </c:catAx>
      <c:valAx>
        <c:axId val="511208616"/>
        <c:scaling>
          <c:orientation val="minMax"/>
        </c:scaling>
        <c:delete val="1"/>
        <c:axPos val="l"/>
        <c:numFmt formatCode="General" sourceLinked="1"/>
        <c:majorTickMark val="out"/>
        <c:minorTickMark val="none"/>
        <c:tickLblPos val="nextTo"/>
        <c:crossAx val="511207048"/>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7208229433144052"/>
          <c:w val="0.9112164396394129"/>
          <c:h val="0.51348831156505115"/>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Stratford-Upon-Avon</c:v>
                </c:pt>
                <c:pt idx="1">
                  <c:v>All visits to UK</c:v>
                </c:pt>
              </c:strCache>
            </c:strRef>
          </c:cat>
          <c:val>
            <c:numRef>
              <c:f>Sheet1!$B$2:$B$3</c:f>
              <c:numCache>
                <c:formatCode>0%</c:formatCode>
                <c:ptCount val="2"/>
                <c:pt idx="0">
                  <c:v>7.0000000000000007E-2</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Stratford-Upon-Avon</c:v>
                </c:pt>
                <c:pt idx="1">
                  <c:v>All visits to UK</c:v>
                </c:pt>
              </c:strCache>
            </c:strRef>
          </c:cat>
          <c:val>
            <c:numRef>
              <c:f>Sheet1!$C$2:$C$3</c:f>
              <c:numCache>
                <c:formatCode>0%</c:formatCode>
                <c:ptCount val="2"/>
                <c:pt idx="0">
                  <c:v>0.26</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Stratford-Upon-Avon</c:v>
                </c:pt>
                <c:pt idx="1">
                  <c:v>All visits to UK</c:v>
                </c:pt>
              </c:strCache>
            </c:strRef>
          </c:cat>
          <c:val>
            <c:numRef>
              <c:f>Sheet1!$D$2:$D$3</c:f>
              <c:numCache>
                <c:formatCode>0%</c:formatCode>
                <c:ptCount val="2"/>
                <c:pt idx="0">
                  <c:v>0.17</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Stratford-Upon-Avon</c:v>
                </c:pt>
                <c:pt idx="1">
                  <c:v>All visits to UK</c:v>
                </c:pt>
              </c:strCache>
            </c:strRef>
          </c:cat>
          <c:val>
            <c:numRef>
              <c:f>Sheet1!$E$2:$E$3</c:f>
              <c:numCache>
                <c:formatCode>0%</c:formatCode>
                <c:ptCount val="2"/>
                <c:pt idx="0">
                  <c:v>0.5</c:v>
                </c:pt>
                <c:pt idx="1">
                  <c:v>0.39</c:v>
                </c:pt>
              </c:numCache>
            </c:numRef>
          </c:val>
        </c:ser>
        <c:dLbls>
          <c:showLegendKey val="0"/>
          <c:showVal val="0"/>
          <c:showCatName val="0"/>
          <c:showSerName val="0"/>
          <c:showPercent val="0"/>
          <c:showBubbleSize val="0"/>
        </c:dLbls>
        <c:gapWidth val="100"/>
        <c:overlap val="100"/>
        <c:axId val="511223512"/>
        <c:axId val="511199600"/>
      </c:barChart>
      <c:catAx>
        <c:axId val="511223512"/>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1199600"/>
        <c:crosses val="autoZero"/>
        <c:auto val="1"/>
        <c:lblAlgn val="ctr"/>
        <c:lblOffset val="100"/>
        <c:noMultiLvlLbl val="0"/>
      </c:catAx>
      <c:valAx>
        <c:axId val="511199600"/>
        <c:scaling>
          <c:orientation val="maxMin"/>
        </c:scaling>
        <c:delete val="1"/>
        <c:axPos val="l"/>
        <c:numFmt formatCode="0%" sourceLinked="1"/>
        <c:majorTickMark val="out"/>
        <c:minorTickMark val="none"/>
        <c:tickLblPos val="nextTo"/>
        <c:crossAx val="511223512"/>
        <c:crosses val="autoZero"/>
        <c:crossBetween val="between"/>
      </c:valAx>
      <c:spPr>
        <a:noFill/>
        <a:ln>
          <a:noFill/>
        </a:ln>
        <a:effectLst/>
      </c:spPr>
    </c:plotArea>
    <c:legend>
      <c:legendPos val="b"/>
      <c:layout>
        <c:manualLayout>
          <c:xMode val="edge"/>
          <c:yMode val="edge"/>
          <c:x val="6.4569862080426976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Sheet1!$B$2:$B$5</c:f>
              <c:numCache>
                <c:formatCode>0%</c:formatCode>
                <c:ptCount val="4"/>
                <c:pt idx="0">
                  <c:v>0.16</c:v>
                </c:pt>
                <c:pt idx="1">
                  <c:v>0.11</c:v>
                </c:pt>
                <c:pt idx="2">
                  <c:v>0.2</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Sheet1!$C$2:$C$5</c:f>
              <c:numCache>
                <c:formatCode>0%</c:formatCode>
                <c:ptCount val="4"/>
                <c:pt idx="0">
                  <c:v>0.15</c:v>
                </c:pt>
                <c:pt idx="1">
                  <c:v>0.09</c:v>
                </c:pt>
                <c:pt idx="2">
                  <c:v>0.16</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Sheet1!$D$2:$D$5</c:f>
              <c:numCache>
                <c:formatCode>0%</c:formatCode>
                <c:ptCount val="4"/>
                <c:pt idx="0">
                  <c:v>0.12</c:v>
                </c:pt>
                <c:pt idx="1">
                  <c:v>0.09</c:v>
                </c:pt>
                <c:pt idx="2">
                  <c:v>0.14000000000000001</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Sheet1!$E$2:$E$5</c:f>
              <c:numCache>
                <c:formatCode>0%</c:formatCode>
                <c:ptCount val="4"/>
                <c:pt idx="0">
                  <c:v>0.03</c:v>
                </c:pt>
                <c:pt idx="1">
                  <c:v>0.08</c:v>
                </c:pt>
                <c:pt idx="2">
                  <c:v>0.04</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Sheet1!$F$2:$F$5</c:f>
              <c:numCache>
                <c:formatCode>0%</c:formatCode>
                <c:ptCount val="4"/>
                <c:pt idx="0">
                  <c:v>0.04</c:v>
                </c:pt>
                <c:pt idx="1">
                  <c:v>0.05</c:v>
                </c:pt>
                <c:pt idx="2">
                  <c:v>0.02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Sheet1!$G$2:$G$5</c:f>
              <c:numCache>
                <c:formatCode>0%</c:formatCode>
                <c:ptCount val="4"/>
                <c:pt idx="0">
                  <c:v>0.02</c:v>
                </c:pt>
                <c:pt idx="1">
                  <c:v>0.06</c:v>
                </c:pt>
                <c:pt idx="2">
                  <c:v>0.01</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Sheet1!$H$2:$H$5</c:f>
              <c:numCache>
                <c:formatCode>0%</c:formatCode>
                <c:ptCount val="4"/>
                <c:pt idx="0">
                  <c:v>0.05</c:v>
                </c:pt>
                <c:pt idx="1">
                  <c:v>0.05</c:v>
                </c:pt>
                <c:pt idx="2">
                  <c:v>0.05</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Sheet1!$I$2:$I$5</c:f>
              <c:numCache>
                <c:formatCode>0%</c:formatCode>
                <c:ptCount val="4"/>
                <c:pt idx="0">
                  <c:v>0.06</c:v>
                </c:pt>
                <c:pt idx="1">
                  <c:v>0.03</c:v>
                </c:pt>
                <c:pt idx="2">
                  <c:v>0.09</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S-u-A</c:v>
                </c:pt>
                <c:pt idx="1">
                  <c:v>All visitors to UK</c:v>
                </c:pt>
                <c:pt idx="2">
                  <c:v>All holiday visitors to S-u-A</c:v>
                </c:pt>
                <c:pt idx="3">
                  <c:v>All holiday visitors to UK</c:v>
                </c:pt>
              </c:strCache>
            </c:strRef>
          </c:cat>
          <c:val>
            <c:numRef>
              <c:f>Sheet1!$J$2:$J$5</c:f>
              <c:numCache>
                <c:formatCode>0%</c:formatCode>
                <c:ptCount val="4"/>
                <c:pt idx="0">
                  <c:v>0.05</c:v>
                </c:pt>
                <c:pt idx="1">
                  <c:v>0.06</c:v>
                </c:pt>
                <c:pt idx="2">
                  <c:v>7.0000000000000007E-2</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S-u-A</c:v>
                </c:pt>
                <c:pt idx="1">
                  <c:v>All visitors to UK</c:v>
                </c:pt>
                <c:pt idx="2">
                  <c:v>All holiday visitors to S-u-A</c:v>
                </c:pt>
                <c:pt idx="3">
                  <c:v>All holiday visitors to UK</c:v>
                </c:pt>
              </c:strCache>
            </c:strRef>
          </c:cat>
          <c:val>
            <c:numRef>
              <c:f>Sheet1!$K$2:$K$5</c:f>
              <c:numCache>
                <c:formatCode>0%</c:formatCode>
                <c:ptCount val="4"/>
                <c:pt idx="0">
                  <c:v>0.28999999999999998</c:v>
                </c:pt>
                <c:pt idx="1">
                  <c:v>0.38</c:v>
                </c:pt>
                <c:pt idx="2">
                  <c:v>0.23</c:v>
                </c:pt>
                <c:pt idx="3">
                  <c:v>0.28999999999999998</c:v>
                </c:pt>
              </c:numCache>
            </c:numRef>
          </c:val>
        </c:ser>
        <c:dLbls>
          <c:showLegendKey val="0"/>
          <c:showVal val="1"/>
          <c:showCatName val="0"/>
          <c:showSerName val="0"/>
          <c:showPercent val="0"/>
          <c:showBubbleSize val="0"/>
        </c:dLbls>
        <c:gapWidth val="49"/>
        <c:overlap val="100"/>
        <c:axId val="511200384"/>
        <c:axId val="511213320"/>
      </c:barChart>
      <c:catAx>
        <c:axId val="511200384"/>
        <c:scaling>
          <c:orientation val="maxMin"/>
        </c:scaling>
        <c:delete val="0"/>
        <c:axPos val="l"/>
        <c:numFmt formatCode="General" sourceLinked="0"/>
        <c:majorTickMark val="none"/>
        <c:minorTickMark val="none"/>
        <c:tickLblPos val="nextTo"/>
        <c:txPr>
          <a:bodyPr/>
          <a:lstStyle/>
          <a:p>
            <a:pPr>
              <a:defRPr sz="1000" b="1"/>
            </a:pPr>
            <a:endParaRPr lang="en-US"/>
          </a:p>
        </c:txPr>
        <c:crossAx val="511213320"/>
        <c:crosses val="autoZero"/>
        <c:auto val="1"/>
        <c:lblAlgn val="ctr"/>
        <c:lblOffset val="100"/>
        <c:noMultiLvlLbl val="0"/>
      </c:catAx>
      <c:valAx>
        <c:axId val="511213320"/>
        <c:scaling>
          <c:orientation val="minMax"/>
          <c:max val="1"/>
        </c:scaling>
        <c:delete val="1"/>
        <c:axPos val="t"/>
        <c:numFmt formatCode="0%" sourceLinked="1"/>
        <c:majorTickMark val="out"/>
        <c:minorTickMark val="none"/>
        <c:tickLblPos val="nextTo"/>
        <c:crossAx val="511200384"/>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473922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Stratford upon Avon</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7976" y="3982922"/>
            <a:ext cx="3062515" cy="2212667"/>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6010" y="3866248"/>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2411" y="3807492"/>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571662"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Stratford Upon Avon</a:t>
            </a:r>
            <a:endParaRPr lang="en-GB" sz="2000" b="1" dirty="0"/>
          </a:p>
        </p:txBody>
      </p:sp>
      <p:graphicFrame>
        <p:nvGraphicFramePr>
          <p:cNvPr id="9" name="Chart Placeholder 8"/>
          <p:cNvGraphicFramePr>
            <a:graphicFrameLocks noGrp="1"/>
          </p:cNvGraphicFramePr>
          <p:nvPr>
            <p:ph type="chart" sz="quarter" idx="10"/>
            <p:extLst/>
          </p:nvPr>
        </p:nvGraphicFramePr>
        <p:xfrm>
          <a:off x="311882" y="3792861"/>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6053" y="3792861"/>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1338" y="3792861"/>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6623" y="3792861"/>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167843" y="3442322"/>
          <a:ext cx="4484210"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6623" y="2085974"/>
            <a:ext cx="8149762" cy="312177"/>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Stratford Upon Avon 3 year average for 2014-16</a:t>
            </a:r>
            <a:endParaRPr sz="1400" b="1">
              <a:solidFill>
                <a:srgbClr val="120742"/>
              </a:solidFill>
            </a:endParaRPr>
          </a:p>
        </p:txBody>
      </p:sp>
      <p:sp>
        <p:nvSpPr>
          <p:cNvPr id="22" name="Rectangle 21"/>
          <p:cNvSpPr/>
          <p:nvPr/>
        </p:nvSpPr>
        <p:spPr>
          <a:xfrm>
            <a:off x="443426" y="2365131"/>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2623" y="2365469"/>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7338" y="2365469"/>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2031" y="2398152"/>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Stratford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Stratford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62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6300" y="2419246"/>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Stratford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Stratford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91069" y="2442277"/>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Stratford</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Stratford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3079" y="4113313"/>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2117" y="4145698"/>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0829" y="4145698"/>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45338" y="1430866"/>
            <a:ext cx="8277523" cy="66792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Stratford-Upon-Avon attracts 123,000 visitors annually, around half of which are holiday visitors. </a:t>
            </a:r>
          </a:p>
        </p:txBody>
      </p:sp>
      <p:sp>
        <p:nvSpPr>
          <p:cNvPr id="33" name="TextBox 3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4" name="Title 1"/>
          <p:cNvSpPr txBox="1">
            <a:spLocks/>
          </p:cNvSpPr>
          <p:nvPr/>
        </p:nvSpPr>
        <p:spPr>
          <a:xfrm>
            <a:off x="445338" y="341280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5" name="Rectangle 34"/>
          <p:cNvSpPr/>
          <p:nvPr/>
        </p:nvSpPr>
        <p:spPr>
          <a:xfrm>
            <a:off x="6664036" y="617314"/>
            <a:ext cx="21397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Stratford Upon Avon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7030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014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Half of visits to Stratford-Upon-Avon are for the purpose of holiday. These holiday visitors are most commonly from  France, USA and Germany. When it comes to activities, holiday visitors to Stratford-Upon-Avon are more likely than the UK average to visit castles/historic houses and parks or gardens.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014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5647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0724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12.2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568801"/>
            <a:ext cx="3173862" cy="646331"/>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Stratford-Upon-Avon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5647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5833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Stratford-Upon-Avon</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219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219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366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6664036" y="617314"/>
            <a:ext cx="21397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Stratford Upon Avon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189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holiday visitors to Stratford-Upon-Avon tend to be older than holiday visitors to the UK in general. They are also more likely to be on a package holiday and to be visiting between April and June.</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4.0</a:t>
            </a:r>
            <a:endParaRPr sz="1000" dirty="0">
              <a:solidFill>
                <a:srgbClr val="120742"/>
              </a:solidFill>
            </a:endParaRPr>
          </a:p>
        </p:txBody>
      </p:sp>
      <p:sp>
        <p:nvSpPr>
          <p:cNvPr id="3" name="TextBox 2"/>
          <p:cNvSpPr txBox="1"/>
          <p:nvPr/>
        </p:nvSpPr>
        <p:spPr>
          <a:xfrm>
            <a:off x="3174354" y="497653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£354</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£96</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17151" y="2518354"/>
          <a:ext cx="2722558" cy="16884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6389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318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9531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4673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0697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6664036" y="617314"/>
            <a:ext cx="21397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Stratford Upon Avon</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1164725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286637"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414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Although airport is the most likely gateway, holiday visitors to Stratford-Upon-Avon are more likely than the UK average to arrive by seaport or rail. The top gateway regions are London and South East. </a:t>
            </a:r>
          </a:p>
        </p:txBody>
      </p:sp>
      <p:graphicFrame>
        <p:nvGraphicFramePr>
          <p:cNvPr id="22" name="Picture Placeholder 7"/>
          <p:cNvGraphicFramePr>
            <a:graphicFrameLocks/>
          </p:cNvGraphicFramePr>
          <p:nvPr>
            <p:extLst/>
          </p:nvPr>
        </p:nvGraphicFramePr>
        <p:xfrm>
          <a:off x="760640" y="2403463"/>
          <a:ext cx="3346910" cy="363961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711814" y="2311063"/>
            <a:ext cx="2017163"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Stratford-Upon-Avon*  (Top 5)</a:t>
            </a:r>
            <a:endParaRPr sz="1000" b="1">
              <a:solidFill>
                <a:srgbClr val="120742"/>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*Gateway Regions are defined in the introduction of this report</a:t>
            </a:r>
          </a:p>
          <a:p>
            <a:r>
              <a:rPr lang="en-GB" sz="1000" dirty="0" smtClean="0">
                <a:solidFill>
                  <a:srgbClr val="120742"/>
                </a:solidFill>
                <a:latin typeface="Arial" panose="020B0604020202020204" pitchFamily="34" charset="0"/>
                <a:cs typeface="Arial" panose="020B0604020202020204" pitchFamily="34" charset="0"/>
              </a:rPr>
              <a:t>Base sizes too small to report day visits data</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921858" y="2595161"/>
          <a:ext cx="3252082" cy="3344463"/>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6"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a:xfrm>
            <a:off x="4616430" y="2164908"/>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6664036" y="617314"/>
            <a:ext cx="21397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Stratford Upon Avon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4377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28032</TotalTime>
  <Words>1578</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Stratford upon Avon</vt:lpstr>
      <vt:lpstr>Headline stats: Overseas visits, spend and nights to Stratford Upon Avon</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936</cp:revision>
  <cp:lastPrinted>2017-10-24T09:05:43Z</cp:lastPrinted>
  <dcterms:created xsi:type="dcterms:W3CDTF">2016-07-20T15:06:07Z</dcterms:created>
  <dcterms:modified xsi:type="dcterms:W3CDTF">2017-11-06T17:12:22Z</dcterms:modified>
</cp:coreProperties>
</file>